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62"/>
  </p:notesMasterIdLst>
  <p:sldIdLst>
    <p:sldId id="256" r:id="rId3"/>
    <p:sldId id="777" r:id="rId4"/>
    <p:sldId id="257" r:id="rId5"/>
    <p:sldId id="262" r:id="rId6"/>
    <p:sldId id="780" r:id="rId7"/>
    <p:sldId id="259" r:id="rId8"/>
    <p:sldId id="260" r:id="rId9"/>
    <p:sldId id="263" r:id="rId10"/>
    <p:sldId id="264" r:id="rId11"/>
    <p:sldId id="265" r:id="rId12"/>
    <p:sldId id="266" r:id="rId13"/>
    <p:sldId id="749" r:id="rId14"/>
    <p:sldId id="778" r:id="rId15"/>
    <p:sldId id="306" r:id="rId16"/>
    <p:sldId id="750" r:id="rId17"/>
    <p:sldId id="258" r:id="rId18"/>
    <p:sldId id="751" r:id="rId19"/>
    <p:sldId id="752" r:id="rId20"/>
    <p:sldId id="753" r:id="rId21"/>
    <p:sldId id="754" r:id="rId22"/>
    <p:sldId id="755" r:id="rId23"/>
    <p:sldId id="756" r:id="rId24"/>
    <p:sldId id="761" r:id="rId25"/>
    <p:sldId id="764" r:id="rId26"/>
    <p:sldId id="765" r:id="rId27"/>
    <p:sldId id="282" r:id="rId28"/>
    <p:sldId id="283" r:id="rId29"/>
    <p:sldId id="284" r:id="rId30"/>
    <p:sldId id="768" r:id="rId31"/>
    <p:sldId id="336" r:id="rId32"/>
    <p:sldId id="337" r:id="rId33"/>
    <p:sldId id="338" r:id="rId34"/>
    <p:sldId id="769" r:id="rId35"/>
    <p:sldId id="277" r:id="rId36"/>
    <p:sldId id="771" r:id="rId37"/>
    <p:sldId id="278" r:id="rId38"/>
    <p:sldId id="779" r:id="rId39"/>
    <p:sldId id="305" r:id="rId40"/>
    <p:sldId id="280" r:id="rId41"/>
    <p:sldId id="281" r:id="rId42"/>
    <p:sldId id="411" r:id="rId43"/>
    <p:sldId id="412" r:id="rId44"/>
    <p:sldId id="393" r:id="rId45"/>
    <p:sldId id="394" r:id="rId46"/>
    <p:sldId id="395" r:id="rId47"/>
    <p:sldId id="294" r:id="rId48"/>
    <p:sldId id="295" r:id="rId49"/>
    <p:sldId id="773" r:id="rId50"/>
    <p:sldId id="774" r:id="rId51"/>
    <p:sldId id="775" r:id="rId52"/>
    <p:sldId id="301" r:id="rId53"/>
    <p:sldId id="302" r:id="rId54"/>
    <p:sldId id="303" r:id="rId55"/>
    <p:sldId id="292" r:id="rId56"/>
    <p:sldId id="291" r:id="rId57"/>
    <p:sldId id="776" r:id="rId58"/>
    <p:sldId id="404" r:id="rId59"/>
    <p:sldId id="290" r:id="rId60"/>
    <p:sldId id="772" r:id="rId6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3EC55-E8B3-4B63-968F-A9FFCCC80F55}" v="13" dt="2021-04-05T21:55:2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Chavero Carrasco" userId="2bfc0ee977928755" providerId="LiveId" clId="{3D8B98BF-256D-4942-BC07-455D6626B051}"/>
    <pc:docChg chg="undo custSel addSld delSld modSld sldOrd delMainMaster modShowInfo">
      <pc:chgData name="Victor Chavero Carrasco" userId="2bfc0ee977928755" providerId="LiveId" clId="{3D8B98BF-256D-4942-BC07-455D6626B051}" dt="2021-03-29T10:34:07.219" v="393" actId="14100"/>
      <pc:docMkLst>
        <pc:docMk/>
      </pc:docMkLst>
      <pc:sldChg chg="addSp modSp mod modTransition setBg addAnim">
        <pc:chgData name="Victor Chavero Carrasco" userId="2bfc0ee977928755" providerId="LiveId" clId="{3D8B98BF-256D-4942-BC07-455D6626B051}" dt="2021-03-29T10:30:14.387" v="381"/>
        <pc:sldMkLst>
          <pc:docMk/>
          <pc:sldMk cId="2721536527" sldId="256"/>
        </pc:sldMkLst>
        <pc:spChg chg="mod">
          <ac:chgData name="Victor Chavero Carrasco" userId="2bfc0ee977928755" providerId="LiveId" clId="{3D8B98BF-256D-4942-BC07-455D6626B051}" dt="2021-03-29T10:14:53.123" v="368" actId="26606"/>
          <ac:spMkLst>
            <pc:docMk/>
            <pc:sldMk cId="2721536527" sldId="256"/>
            <ac:spMk id="2" creationId="{F37F09DB-4E61-4D24-9C2A-307ED643251B}"/>
          </ac:spMkLst>
        </pc:spChg>
        <pc:spChg chg="mod">
          <ac:chgData name="Victor Chavero Carrasco" userId="2bfc0ee977928755" providerId="LiveId" clId="{3D8B98BF-256D-4942-BC07-455D6626B051}" dt="2021-03-29T10:14:53.123" v="368" actId="26606"/>
          <ac:spMkLst>
            <pc:docMk/>
            <pc:sldMk cId="2721536527" sldId="256"/>
            <ac:spMk id="3" creationId="{309F5B15-FA72-45B3-ABC2-DE7D5FCEC411}"/>
          </ac:spMkLst>
        </pc:spChg>
        <pc:spChg chg="add">
          <ac:chgData name="Victor Chavero Carrasco" userId="2bfc0ee977928755" providerId="LiveId" clId="{3D8B98BF-256D-4942-BC07-455D6626B051}" dt="2021-03-29T10:14:53.123" v="368" actId="26606"/>
          <ac:spMkLst>
            <pc:docMk/>
            <pc:sldMk cId="2721536527" sldId="256"/>
            <ac:spMk id="10" creationId="{87CC2527-562A-4F69-B487-4371E5B243E7}"/>
          </ac:spMkLst>
        </pc:spChg>
        <pc:picChg chg="add mod ord">
          <ac:chgData name="Victor Chavero Carrasco" userId="2bfc0ee977928755" providerId="LiveId" clId="{3D8B98BF-256D-4942-BC07-455D6626B051}" dt="2021-03-29T10:14:53.123" v="368" actId="26606"/>
          <ac:picMkLst>
            <pc:docMk/>
            <pc:sldMk cId="2721536527" sldId="256"/>
            <ac:picMk id="5" creationId="{D2CFB50F-B934-4322-9AE9-FF5DB74070F3}"/>
          </ac:picMkLst>
        </pc:picChg>
        <pc:cxnChg chg="add">
          <ac:chgData name="Victor Chavero Carrasco" userId="2bfc0ee977928755" providerId="LiveId" clId="{3D8B98BF-256D-4942-BC07-455D6626B051}" dt="2021-03-29T10:14:53.123" v="368" actId="26606"/>
          <ac:cxnSpMkLst>
            <pc:docMk/>
            <pc:sldMk cId="2721536527" sldId="256"/>
            <ac:cxnSpMk id="12" creationId="{BCDAEC91-5BCE-4B55-9CC0-43EF94CB734B}"/>
          </ac:cxnSpMkLst>
        </pc:cxnChg>
      </pc:sldChg>
      <pc:sldChg chg="addSp modSp mod setBg">
        <pc:chgData name="Victor Chavero Carrasco" userId="2bfc0ee977928755" providerId="LiveId" clId="{3D8B98BF-256D-4942-BC07-455D6626B051}" dt="2021-03-29T10:15:08.702" v="370" actId="26606"/>
        <pc:sldMkLst>
          <pc:docMk/>
          <pc:sldMk cId="943245390" sldId="257"/>
        </pc:sldMkLst>
        <pc:spChg chg="mod">
          <ac:chgData name="Victor Chavero Carrasco" userId="2bfc0ee977928755" providerId="LiveId" clId="{3D8B98BF-256D-4942-BC07-455D6626B051}" dt="2021-03-29T10:15:08.702" v="370" actId="26606"/>
          <ac:spMkLst>
            <pc:docMk/>
            <pc:sldMk cId="943245390" sldId="257"/>
            <ac:spMk id="2" creationId="{52E3A926-EC35-4C09-BE57-0D6ACE4A49F0}"/>
          </ac:spMkLst>
        </pc:spChg>
        <pc:spChg chg="mod">
          <ac:chgData name="Victor Chavero Carrasco" userId="2bfc0ee977928755" providerId="LiveId" clId="{3D8B98BF-256D-4942-BC07-455D6626B051}" dt="2021-03-29T10:15:08.702" v="370" actId="26606"/>
          <ac:spMkLst>
            <pc:docMk/>
            <pc:sldMk cId="943245390" sldId="257"/>
            <ac:spMk id="3" creationId="{771AAFCC-CB8B-46E1-A7A5-0ABBB8109586}"/>
          </ac:spMkLst>
        </pc:spChg>
        <pc:spChg chg="add">
          <ac:chgData name="Victor Chavero Carrasco" userId="2bfc0ee977928755" providerId="LiveId" clId="{3D8B98BF-256D-4942-BC07-455D6626B051}" dt="2021-03-29T10:15:08.702" v="370" actId="26606"/>
          <ac:spMkLst>
            <pc:docMk/>
            <pc:sldMk cId="943245390" sldId="257"/>
            <ac:spMk id="8" creationId="{E4F9F79B-A093-478E-96B5-EE02BC93A858}"/>
          </ac:spMkLst>
        </pc:spChg>
        <pc:spChg chg="add">
          <ac:chgData name="Victor Chavero Carrasco" userId="2bfc0ee977928755" providerId="LiveId" clId="{3D8B98BF-256D-4942-BC07-455D6626B051}" dt="2021-03-29T10:15:08.702" v="370" actId="26606"/>
          <ac:spMkLst>
            <pc:docMk/>
            <pc:sldMk cId="943245390" sldId="257"/>
            <ac:spMk id="10" creationId="{11394CD8-BD30-4B74-86F4-51FDF3383419}"/>
          </ac:spMkLst>
        </pc:spChg>
        <pc:spChg chg="add">
          <ac:chgData name="Victor Chavero Carrasco" userId="2bfc0ee977928755" providerId="LiveId" clId="{3D8B98BF-256D-4942-BC07-455D6626B051}" dt="2021-03-29T10:15:08.702" v="370" actId="26606"/>
          <ac:spMkLst>
            <pc:docMk/>
            <pc:sldMk cId="943245390" sldId="257"/>
            <ac:spMk id="14" creationId="{F7194F93-1F71-4A70-9DF1-28F183771111}"/>
          </ac:spMkLst>
        </pc:spChg>
        <pc:spChg chg="add">
          <ac:chgData name="Victor Chavero Carrasco" userId="2bfc0ee977928755" providerId="LiveId" clId="{3D8B98BF-256D-4942-BC07-455D6626B051}" dt="2021-03-29T10:15:08.702" v="370" actId="26606"/>
          <ac:spMkLst>
            <pc:docMk/>
            <pc:sldMk cId="943245390" sldId="257"/>
            <ac:spMk id="16" creationId="{9BBC0C84-DC2A-43AE-9576-0A44295E8B9C}"/>
          </ac:spMkLst>
        </pc:spChg>
        <pc:cxnChg chg="add">
          <ac:chgData name="Victor Chavero Carrasco" userId="2bfc0ee977928755" providerId="LiveId" clId="{3D8B98BF-256D-4942-BC07-455D6626B051}" dt="2021-03-29T10:15:08.702" v="370" actId="26606"/>
          <ac:cxnSpMkLst>
            <pc:docMk/>
            <pc:sldMk cId="943245390" sldId="257"/>
            <ac:cxnSpMk id="12" creationId="{D4C22394-EBC2-4FAF-A555-6C02D589EED7}"/>
          </ac:cxnSpMkLst>
        </pc:cxnChg>
      </pc:sldChg>
      <pc:sldChg chg="addSp delSp modSp mod modClrScheme chgLayout">
        <pc:chgData name="Victor Chavero Carrasco" userId="2bfc0ee977928755" providerId="LiveId" clId="{3D8B98BF-256D-4942-BC07-455D6626B051}" dt="2021-03-29T10:15:32.810" v="373" actId="26606"/>
        <pc:sldMkLst>
          <pc:docMk/>
          <pc:sldMk cId="0" sldId="259"/>
        </pc:sldMkLst>
        <pc:spChg chg="mod">
          <ac:chgData name="Victor Chavero Carrasco" userId="2bfc0ee977928755" providerId="LiveId" clId="{3D8B98BF-256D-4942-BC07-455D6626B051}" dt="2021-03-29T10:15:32.810" v="373" actId="26606"/>
          <ac:spMkLst>
            <pc:docMk/>
            <pc:sldMk cId="0" sldId="259"/>
            <ac:spMk id="187" creationId="{00000000-0000-0000-0000-000000000000}"/>
          </ac:spMkLst>
        </pc:spChg>
        <pc:spChg chg="add del mod">
          <ac:chgData name="Victor Chavero Carrasco" userId="2bfc0ee977928755" providerId="LiveId" clId="{3D8B98BF-256D-4942-BC07-455D6626B051}" dt="2021-03-29T10:15:32.810" v="373" actId="26606"/>
          <ac:spMkLst>
            <pc:docMk/>
            <pc:sldMk cId="0" sldId="259"/>
            <ac:spMk id="188" creationId="{00000000-0000-0000-0000-000000000000}"/>
          </ac:spMkLst>
        </pc:spChg>
        <pc:spChg chg="add del mod">
          <ac:chgData name="Victor Chavero Carrasco" userId="2bfc0ee977928755" providerId="LiveId" clId="{3D8B98BF-256D-4942-BC07-455D6626B051}" dt="2021-03-29T10:15:32.810" v="373" actId="26606"/>
          <ac:spMkLst>
            <pc:docMk/>
            <pc:sldMk cId="0" sldId="259"/>
            <ac:spMk id="193" creationId="{80A1A686-027E-4AE1-9916-F960DEFB1191}"/>
          </ac:spMkLst>
        </pc:spChg>
        <pc:spChg chg="add del mod">
          <ac:chgData name="Victor Chavero Carrasco" userId="2bfc0ee977928755" providerId="LiveId" clId="{3D8B98BF-256D-4942-BC07-455D6626B051}" dt="2021-03-29T10:15:32.810" v="373" actId="26606"/>
          <ac:spMkLst>
            <pc:docMk/>
            <pc:sldMk cId="0" sldId="259"/>
            <ac:spMk id="195" creationId="{210C6BF4-3390-402D-9539-510BBC560661}"/>
          </ac:spMkLst>
        </pc:spChg>
        <pc:spChg chg="add del mod">
          <ac:chgData name="Victor Chavero Carrasco" userId="2bfc0ee977928755" providerId="LiveId" clId="{3D8B98BF-256D-4942-BC07-455D6626B051}" dt="2021-03-29T10:15:32.810" v="373" actId="26606"/>
          <ac:spMkLst>
            <pc:docMk/>
            <pc:sldMk cId="0" sldId="259"/>
            <ac:spMk id="197" creationId="{E18AF2ED-05C4-4C0C-A968-18E11B2018AB}"/>
          </ac:spMkLst>
        </pc:spChg>
      </pc:sldChg>
      <pc:sldChg chg="del">
        <pc:chgData name="Victor Chavero Carrasco" userId="2bfc0ee977928755" providerId="LiveId" clId="{3D8B98BF-256D-4942-BC07-455D6626B051}" dt="2021-03-29T09:32:48.414" v="79" actId="2696"/>
        <pc:sldMkLst>
          <pc:docMk/>
          <pc:sldMk cId="1759042116" sldId="261"/>
        </pc:sldMkLst>
      </pc:sldChg>
      <pc:sldChg chg="modSp mod modClrScheme chgLayout">
        <pc:chgData name="Victor Chavero Carrasco" userId="2bfc0ee977928755" providerId="LiveId" clId="{3D8B98BF-256D-4942-BC07-455D6626B051}" dt="2021-03-29T10:15:49.457" v="375" actId="26606"/>
        <pc:sldMkLst>
          <pc:docMk/>
          <pc:sldMk cId="0" sldId="263"/>
        </pc:sldMkLst>
        <pc:spChg chg="mod">
          <ac:chgData name="Victor Chavero Carrasco" userId="2bfc0ee977928755" providerId="LiveId" clId="{3D8B98BF-256D-4942-BC07-455D6626B051}" dt="2021-03-29T10:15:49.457" v="375" actId="26606"/>
          <ac:spMkLst>
            <pc:docMk/>
            <pc:sldMk cId="0" sldId="263"/>
            <ac:spMk id="201" creationId="{00000000-0000-0000-0000-000000000000}"/>
          </ac:spMkLst>
        </pc:spChg>
        <pc:spChg chg="mod">
          <ac:chgData name="Victor Chavero Carrasco" userId="2bfc0ee977928755" providerId="LiveId" clId="{3D8B98BF-256D-4942-BC07-455D6626B051}" dt="2021-03-29T10:15:49.457" v="375" actId="26606"/>
          <ac:spMkLst>
            <pc:docMk/>
            <pc:sldMk cId="0" sldId="263"/>
            <ac:spMk id="202" creationId="{00000000-0000-0000-0000-000000000000}"/>
          </ac:spMkLst>
        </pc:spChg>
      </pc:sldChg>
      <pc:sldChg chg="modSp mod">
        <pc:chgData name="Victor Chavero Carrasco" userId="2bfc0ee977928755" providerId="LiveId" clId="{3D8B98BF-256D-4942-BC07-455D6626B051}" dt="2021-03-29T09:54:56.079" v="306" actId="20577"/>
        <pc:sldMkLst>
          <pc:docMk/>
          <pc:sldMk cId="0" sldId="281"/>
        </pc:sldMkLst>
        <pc:spChg chg="mod">
          <ac:chgData name="Victor Chavero Carrasco" userId="2bfc0ee977928755" providerId="LiveId" clId="{3D8B98BF-256D-4942-BC07-455D6626B051}" dt="2021-03-29T09:54:56.079" v="306" actId="20577"/>
          <ac:spMkLst>
            <pc:docMk/>
            <pc:sldMk cId="0" sldId="281"/>
            <ac:spMk id="3" creationId="{00000000-0000-0000-0000-000000000000}"/>
          </ac:spMkLst>
        </pc:spChg>
      </pc:sldChg>
      <pc:sldChg chg="ord">
        <pc:chgData name="Victor Chavero Carrasco" userId="2bfc0ee977928755" providerId="LiveId" clId="{3D8B98BF-256D-4942-BC07-455D6626B051}" dt="2021-03-29T09:19:47.754" v="5"/>
        <pc:sldMkLst>
          <pc:docMk/>
          <pc:sldMk cId="0" sldId="282"/>
        </pc:sldMkLst>
      </pc:sldChg>
      <pc:sldChg chg="ord">
        <pc:chgData name="Victor Chavero Carrasco" userId="2bfc0ee977928755" providerId="LiveId" clId="{3D8B98BF-256D-4942-BC07-455D6626B051}" dt="2021-03-29T09:19:58.171" v="7"/>
        <pc:sldMkLst>
          <pc:docMk/>
          <pc:sldMk cId="0" sldId="283"/>
        </pc:sldMkLst>
      </pc:sldChg>
      <pc:sldChg chg="ord">
        <pc:chgData name="Victor Chavero Carrasco" userId="2bfc0ee977928755" providerId="LiveId" clId="{3D8B98BF-256D-4942-BC07-455D6626B051}" dt="2021-03-29T09:20:13.376" v="9"/>
        <pc:sldMkLst>
          <pc:docMk/>
          <pc:sldMk cId="0" sldId="284"/>
        </pc:sldMkLst>
      </pc:sldChg>
      <pc:sldChg chg="delSp modSp mod">
        <pc:chgData name="Victor Chavero Carrasco" userId="2bfc0ee977928755" providerId="LiveId" clId="{3D8B98BF-256D-4942-BC07-455D6626B051}" dt="2021-03-29T10:08:03.704" v="351" actId="21"/>
        <pc:sldMkLst>
          <pc:docMk/>
          <pc:sldMk cId="1831779663" sldId="290"/>
        </pc:sldMkLst>
        <pc:spChg chg="mod">
          <ac:chgData name="Victor Chavero Carrasco" userId="2bfc0ee977928755" providerId="LiveId" clId="{3D8B98BF-256D-4942-BC07-455D6626B051}" dt="2021-03-29T10:08:00.074" v="350" actId="207"/>
          <ac:spMkLst>
            <pc:docMk/>
            <pc:sldMk cId="1831779663" sldId="290"/>
            <ac:spMk id="4" creationId="{9BD4F9A5-8CF0-49E7-A111-1629DED3B45E}"/>
          </ac:spMkLst>
        </pc:spChg>
        <pc:picChg chg="del">
          <ac:chgData name="Victor Chavero Carrasco" userId="2bfc0ee977928755" providerId="LiveId" clId="{3D8B98BF-256D-4942-BC07-455D6626B051}" dt="2021-03-29T10:08:03.704" v="351" actId="21"/>
          <ac:picMkLst>
            <pc:docMk/>
            <pc:sldMk cId="1831779663" sldId="290"/>
            <ac:picMk id="7" creationId="{F68264EE-AEE1-4E2A-B808-9FF1BF0ED222}"/>
          </ac:picMkLst>
        </pc:picChg>
      </pc:sldChg>
      <pc:sldChg chg="ord">
        <pc:chgData name="Victor Chavero Carrasco" userId="2bfc0ee977928755" providerId="LiveId" clId="{3D8B98BF-256D-4942-BC07-455D6626B051}" dt="2021-03-29T10:09:12.239" v="359"/>
        <pc:sldMkLst>
          <pc:docMk/>
          <pc:sldMk cId="3218082891" sldId="291"/>
        </pc:sldMkLst>
      </pc:sldChg>
      <pc:sldChg chg="ord">
        <pc:chgData name="Victor Chavero Carrasco" userId="2bfc0ee977928755" providerId="LiveId" clId="{3D8B98BF-256D-4942-BC07-455D6626B051}" dt="2021-03-29T10:09:07.438" v="355"/>
        <pc:sldMkLst>
          <pc:docMk/>
          <pc:sldMk cId="3894793365" sldId="292"/>
        </pc:sldMkLst>
      </pc:sldChg>
      <pc:sldChg chg="ord modNotes">
        <pc:chgData name="Victor Chavero Carrasco" userId="2bfc0ee977928755" providerId="LiveId" clId="{3D8B98BF-256D-4942-BC07-455D6626B051}" dt="2021-03-29T09:59:12.793" v="318"/>
        <pc:sldMkLst>
          <pc:docMk/>
          <pc:sldMk cId="0" sldId="294"/>
        </pc:sldMkLst>
      </pc:sldChg>
      <pc:sldChg chg="ord modNotes">
        <pc:chgData name="Victor Chavero Carrasco" userId="2bfc0ee977928755" providerId="LiveId" clId="{3D8B98BF-256D-4942-BC07-455D6626B051}" dt="2021-03-29T10:00:11.809" v="320"/>
        <pc:sldMkLst>
          <pc:docMk/>
          <pc:sldMk cId="0" sldId="295"/>
        </pc:sldMkLst>
      </pc:sldChg>
      <pc:sldChg chg="ord">
        <pc:chgData name="Victor Chavero Carrasco" userId="2bfc0ee977928755" providerId="LiveId" clId="{3D8B98BF-256D-4942-BC07-455D6626B051}" dt="2021-03-29T10:03:54.205" v="330"/>
        <pc:sldMkLst>
          <pc:docMk/>
          <pc:sldMk cId="0" sldId="301"/>
        </pc:sldMkLst>
      </pc:sldChg>
      <pc:sldChg chg="modSp mod ord">
        <pc:chgData name="Victor Chavero Carrasco" userId="2bfc0ee977928755" providerId="LiveId" clId="{3D8B98BF-256D-4942-BC07-455D6626B051}" dt="2021-03-29T10:07:46.114" v="347" actId="20577"/>
        <pc:sldMkLst>
          <pc:docMk/>
          <pc:sldMk cId="0" sldId="302"/>
        </pc:sldMkLst>
        <pc:spChg chg="mod">
          <ac:chgData name="Victor Chavero Carrasco" userId="2bfc0ee977928755" providerId="LiveId" clId="{3D8B98BF-256D-4942-BC07-455D6626B051}" dt="2021-03-29T10:07:46.114" v="347" actId="20577"/>
          <ac:spMkLst>
            <pc:docMk/>
            <pc:sldMk cId="0" sldId="302"/>
            <ac:spMk id="3" creationId="{00000000-0000-0000-0000-000000000000}"/>
          </ac:spMkLst>
        </pc:spChg>
      </pc:sldChg>
      <pc:sldChg chg="ord">
        <pc:chgData name="Victor Chavero Carrasco" userId="2bfc0ee977928755" providerId="LiveId" clId="{3D8B98BF-256D-4942-BC07-455D6626B051}" dt="2021-03-29T10:07:50.698" v="349"/>
        <pc:sldMkLst>
          <pc:docMk/>
          <pc:sldMk cId="0" sldId="303"/>
        </pc:sldMkLst>
      </pc:sldChg>
      <pc:sldChg chg="modSp modNotes">
        <pc:chgData name="Victor Chavero Carrasco" userId="2bfc0ee977928755" providerId="LiveId" clId="{3D8B98BF-256D-4942-BC07-455D6626B051}" dt="2021-03-29T09:39:01.020" v="81" actId="20577"/>
        <pc:sldMkLst>
          <pc:docMk/>
          <pc:sldMk cId="0" sldId="305"/>
        </pc:sldMkLst>
        <pc:spChg chg="mod">
          <ac:chgData name="Victor Chavero Carrasco" userId="2bfc0ee977928755" providerId="LiveId" clId="{3D8B98BF-256D-4942-BC07-455D6626B051}" dt="2021-03-29T09:39:01.020" v="81" actId="20577"/>
          <ac:spMkLst>
            <pc:docMk/>
            <pc:sldMk cId="0" sldId="305"/>
            <ac:spMk id="5" creationId="{00000000-0000-0000-0000-000000000000}"/>
          </ac:spMkLst>
        </pc:spChg>
      </pc:sldChg>
      <pc:sldChg chg="modSp modNotes">
        <pc:chgData name="Victor Chavero Carrasco" userId="2bfc0ee977928755" providerId="LiveId" clId="{3D8B98BF-256D-4942-BC07-455D6626B051}" dt="2021-03-29T09:12:49.423" v="1" actId="20577"/>
        <pc:sldMkLst>
          <pc:docMk/>
          <pc:sldMk cId="0" sldId="306"/>
        </pc:sldMkLst>
        <pc:spChg chg="mod">
          <ac:chgData name="Victor Chavero Carrasco" userId="2bfc0ee977928755" providerId="LiveId" clId="{3D8B98BF-256D-4942-BC07-455D6626B051}" dt="2021-03-29T09:12:49.423" v="1" actId="20577"/>
          <ac:spMkLst>
            <pc:docMk/>
            <pc:sldMk cId="0" sldId="306"/>
            <ac:spMk id="5" creationId="{00000000-0000-0000-0000-000000000000}"/>
          </ac:spMkLst>
        </pc:spChg>
      </pc:sldChg>
      <pc:sldChg chg="modSp mod">
        <pc:chgData name="Victor Chavero Carrasco" userId="2bfc0ee977928755" providerId="LiveId" clId="{3D8B98BF-256D-4942-BC07-455D6626B051}" dt="2021-03-29T09:25:51.178" v="56" actId="14100"/>
        <pc:sldMkLst>
          <pc:docMk/>
          <pc:sldMk cId="0" sldId="336"/>
        </pc:sldMkLst>
        <pc:spChg chg="mod">
          <ac:chgData name="Victor Chavero Carrasco" userId="2bfc0ee977928755" providerId="LiveId" clId="{3D8B98BF-256D-4942-BC07-455D6626B051}" dt="2021-03-29T09:25:51.178" v="56" actId="14100"/>
          <ac:spMkLst>
            <pc:docMk/>
            <pc:sldMk cId="0" sldId="336"/>
            <ac:spMk id="5" creationId="{00000000-0000-0000-0000-000000000000}"/>
          </ac:spMkLst>
        </pc:spChg>
      </pc:sldChg>
      <pc:sldChg chg="modSp mod">
        <pc:chgData name="Victor Chavero Carrasco" userId="2bfc0ee977928755" providerId="LiveId" clId="{3D8B98BF-256D-4942-BC07-455D6626B051}" dt="2021-03-29T10:34:07.219" v="393" actId="14100"/>
        <pc:sldMkLst>
          <pc:docMk/>
          <pc:sldMk cId="0" sldId="337"/>
        </pc:sldMkLst>
        <pc:spChg chg="mod">
          <ac:chgData name="Victor Chavero Carrasco" userId="2bfc0ee977928755" providerId="LiveId" clId="{3D8B98BF-256D-4942-BC07-455D6626B051}" dt="2021-03-29T09:26:07.235" v="66" actId="20577"/>
          <ac:spMkLst>
            <pc:docMk/>
            <pc:sldMk cId="0" sldId="337"/>
            <ac:spMk id="6" creationId="{00000000-0000-0000-0000-000000000000}"/>
          </ac:spMkLst>
        </pc:spChg>
        <pc:spChg chg="mod">
          <ac:chgData name="Victor Chavero Carrasco" userId="2bfc0ee977928755" providerId="LiveId" clId="{3D8B98BF-256D-4942-BC07-455D6626B051}" dt="2021-03-29T10:34:07.219" v="393" actId="14100"/>
          <ac:spMkLst>
            <pc:docMk/>
            <pc:sldMk cId="0" sldId="337"/>
            <ac:spMk id="8" creationId="{00000000-0000-0000-0000-000000000000}"/>
          </ac:spMkLst>
        </pc:spChg>
      </pc:sldChg>
      <pc:sldChg chg="modSp mod">
        <pc:chgData name="Victor Chavero Carrasco" userId="2bfc0ee977928755" providerId="LiveId" clId="{3D8B98BF-256D-4942-BC07-455D6626B051}" dt="2021-03-29T09:52:43.162" v="107" actId="14100"/>
        <pc:sldMkLst>
          <pc:docMk/>
          <pc:sldMk cId="0" sldId="338"/>
        </pc:sldMkLst>
        <pc:spChg chg="mod">
          <ac:chgData name="Victor Chavero Carrasco" userId="2bfc0ee977928755" providerId="LiveId" clId="{3D8B98BF-256D-4942-BC07-455D6626B051}" dt="2021-03-29T09:52:43.162" v="107" actId="14100"/>
          <ac:spMkLst>
            <pc:docMk/>
            <pc:sldMk cId="0" sldId="338"/>
            <ac:spMk id="5" creationId="{00000000-0000-0000-0000-000000000000}"/>
          </ac:spMkLst>
        </pc:spChg>
      </pc:sldChg>
      <pc:sldChg chg="delSp mod">
        <pc:chgData name="Victor Chavero Carrasco" userId="2bfc0ee977928755" providerId="LiveId" clId="{3D8B98BF-256D-4942-BC07-455D6626B051}" dt="2021-03-29T09:55:52.783" v="308" actId="21"/>
        <pc:sldMkLst>
          <pc:docMk/>
          <pc:sldMk cId="3859538309" sldId="393"/>
        </pc:sldMkLst>
        <pc:grpChg chg="del">
          <ac:chgData name="Victor Chavero Carrasco" userId="2bfc0ee977928755" providerId="LiveId" clId="{3D8B98BF-256D-4942-BC07-455D6626B051}" dt="2021-03-29T09:55:52.783" v="308" actId="21"/>
          <ac:grpSpMkLst>
            <pc:docMk/>
            <pc:sldMk cId="3859538309" sldId="393"/>
            <ac:grpSpMk id="4" creationId="{77D459A1-2A32-45AA-8A48-9DE6186D43F2}"/>
          </ac:grpSpMkLst>
        </pc:grpChg>
      </pc:sldChg>
      <pc:sldChg chg="delSp mod delAnim">
        <pc:chgData name="Victor Chavero Carrasco" userId="2bfc0ee977928755" providerId="LiveId" clId="{3D8B98BF-256D-4942-BC07-455D6626B051}" dt="2021-03-29T09:56:22.214" v="309" actId="21"/>
        <pc:sldMkLst>
          <pc:docMk/>
          <pc:sldMk cId="1909743837" sldId="394"/>
        </pc:sldMkLst>
        <pc:grpChg chg="del">
          <ac:chgData name="Victor Chavero Carrasco" userId="2bfc0ee977928755" providerId="LiveId" clId="{3D8B98BF-256D-4942-BC07-455D6626B051}" dt="2021-03-29T09:56:22.214" v="309" actId="21"/>
          <ac:grpSpMkLst>
            <pc:docMk/>
            <pc:sldMk cId="1909743837" sldId="394"/>
            <ac:grpSpMk id="29" creationId="{1B1B89BC-4262-3941-9796-EB3BAFB44E4F}"/>
          </ac:grpSpMkLst>
        </pc:grpChg>
      </pc:sldChg>
      <pc:sldChg chg="delSp modSp mod delAnim">
        <pc:chgData name="Victor Chavero Carrasco" userId="2bfc0ee977928755" providerId="LiveId" clId="{3D8B98BF-256D-4942-BC07-455D6626B051}" dt="2021-03-29T09:57:52.305" v="313" actId="21"/>
        <pc:sldMkLst>
          <pc:docMk/>
          <pc:sldMk cId="3980494553" sldId="395"/>
        </pc:sldMkLst>
        <pc:spChg chg="mod">
          <ac:chgData name="Victor Chavero Carrasco" userId="2bfc0ee977928755" providerId="LiveId" clId="{3D8B98BF-256D-4942-BC07-455D6626B051}" dt="2021-03-29T09:57:17.715" v="312" actId="207"/>
          <ac:spMkLst>
            <pc:docMk/>
            <pc:sldMk cId="3980494553" sldId="395"/>
            <ac:spMk id="29" creationId="{1A05F139-9AA6-944D-A886-77B5604842D0}"/>
          </ac:spMkLst>
        </pc:spChg>
        <pc:spChg chg="mod">
          <ac:chgData name="Victor Chavero Carrasco" userId="2bfc0ee977928755" providerId="LiveId" clId="{3D8B98BF-256D-4942-BC07-455D6626B051}" dt="2021-03-29T09:57:11.354" v="311" actId="207"/>
          <ac:spMkLst>
            <pc:docMk/>
            <pc:sldMk cId="3980494553" sldId="395"/>
            <ac:spMk id="30" creationId="{3AEC8A9F-1AF8-2044-BF79-DE7E5D7E13D3}"/>
          </ac:spMkLst>
        </pc:spChg>
        <pc:spChg chg="mod">
          <ac:chgData name="Victor Chavero Carrasco" userId="2bfc0ee977928755" providerId="LiveId" clId="{3D8B98BF-256D-4942-BC07-455D6626B051}" dt="2021-03-29T09:57:05.002" v="310" actId="207"/>
          <ac:spMkLst>
            <pc:docMk/>
            <pc:sldMk cId="3980494553" sldId="395"/>
            <ac:spMk id="31" creationId="{5B6A780C-58C5-5045-BCC9-2ED58EF6CE0F}"/>
          </ac:spMkLst>
        </pc:spChg>
        <pc:grpChg chg="del">
          <ac:chgData name="Victor Chavero Carrasco" userId="2bfc0ee977928755" providerId="LiveId" clId="{3D8B98BF-256D-4942-BC07-455D6626B051}" dt="2021-03-29T09:57:52.305" v="313" actId="21"/>
          <ac:grpSpMkLst>
            <pc:docMk/>
            <pc:sldMk cId="3980494553" sldId="395"/>
            <ac:grpSpMk id="59" creationId="{C7A032A8-3E15-1E44-B9E9-2A8E6E470E22}"/>
          </ac:grpSpMkLst>
        </pc:grpChg>
      </pc:sldChg>
      <pc:sldChg chg="modSp mod">
        <pc:chgData name="Victor Chavero Carrasco" userId="2bfc0ee977928755" providerId="LiveId" clId="{3D8B98BF-256D-4942-BC07-455D6626B051}" dt="2021-03-29T09:45:47.390" v="86" actId="27636"/>
        <pc:sldMkLst>
          <pc:docMk/>
          <pc:sldMk cId="2503303800" sldId="404"/>
        </pc:sldMkLst>
        <pc:spChg chg="mod">
          <ac:chgData name="Victor Chavero Carrasco" userId="2bfc0ee977928755" providerId="LiveId" clId="{3D8B98BF-256D-4942-BC07-455D6626B051}" dt="2021-03-29T09:45:47.390" v="86" actId="27636"/>
          <ac:spMkLst>
            <pc:docMk/>
            <pc:sldMk cId="2503303800" sldId="404"/>
            <ac:spMk id="2" creationId="{C6F456D6-AC36-1545-B5A7-DAC12222092A}"/>
          </ac:spMkLst>
        </pc:spChg>
      </pc:sldChg>
      <pc:sldChg chg="delSp modSp mod">
        <pc:chgData name="Victor Chavero Carrasco" userId="2bfc0ee977928755" providerId="LiveId" clId="{3D8B98BF-256D-4942-BC07-455D6626B051}" dt="2021-03-29T09:40:59.388" v="85" actId="21"/>
        <pc:sldMkLst>
          <pc:docMk/>
          <pc:sldMk cId="3738102306" sldId="411"/>
        </pc:sldMkLst>
        <pc:spChg chg="mod">
          <ac:chgData name="Victor Chavero Carrasco" userId="2bfc0ee977928755" providerId="LiveId" clId="{3D8B98BF-256D-4942-BC07-455D6626B051}" dt="2021-03-29T09:40:46.655" v="83" actId="207"/>
          <ac:spMkLst>
            <pc:docMk/>
            <pc:sldMk cId="3738102306" sldId="411"/>
            <ac:spMk id="3" creationId="{E178E069-D26B-48D7-9ECE-C93DA88EB6C6}"/>
          </ac:spMkLst>
        </pc:spChg>
        <pc:spChg chg="mod">
          <ac:chgData name="Victor Chavero Carrasco" userId="2bfc0ee977928755" providerId="LiveId" clId="{3D8B98BF-256D-4942-BC07-455D6626B051}" dt="2021-03-29T09:40:55.321" v="84" actId="207"/>
          <ac:spMkLst>
            <pc:docMk/>
            <pc:sldMk cId="3738102306" sldId="411"/>
            <ac:spMk id="5" creationId="{131EF079-B413-450B-9D05-F9D432153333}"/>
          </ac:spMkLst>
        </pc:spChg>
        <pc:picChg chg="del">
          <ac:chgData name="Victor Chavero Carrasco" userId="2bfc0ee977928755" providerId="LiveId" clId="{3D8B98BF-256D-4942-BC07-455D6626B051}" dt="2021-03-29T09:40:59.388" v="85" actId="21"/>
          <ac:picMkLst>
            <pc:docMk/>
            <pc:sldMk cId="3738102306" sldId="411"/>
            <ac:picMk id="13" creationId="{AEE5B894-66C4-4A33-A4E3-7F4615848B95}"/>
          </ac:picMkLst>
        </pc:picChg>
      </pc:sldChg>
      <pc:sldChg chg="delSp mod">
        <pc:chgData name="Victor Chavero Carrasco" userId="2bfc0ee977928755" providerId="LiveId" clId="{3D8B98BF-256D-4942-BC07-455D6626B051}" dt="2021-03-29T09:55:27.862" v="307" actId="21"/>
        <pc:sldMkLst>
          <pc:docMk/>
          <pc:sldMk cId="4139547693" sldId="412"/>
        </pc:sldMkLst>
        <pc:picChg chg="del">
          <ac:chgData name="Victor Chavero Carrasco" userId="2bfc0ee977928755" providerId="LiveId" clId="{3D8B98BF-256D-4942-BC07-455D6626B051}" dt="2021-03-29T09:55:27.862" v="307" actId="21"/>
          <ac:picMkLst>
            <pc:docMk/>
            <pc:sldMk cId="4139547693" sldId="412"/>
            <ac:picMk id="6" creationId="{C7E23400-3200-4DD4-A2C8-21BB71EB212A}"/>
          </ac:picMkLst>
        </pc:picChg>
      </pc:sldChg>
      <pc:sldChg chg="delSp modSp mod">
        <pc:chgData name="Victor Chavero Carrasco" userId="2bfc0ee977928755" providerId="LiveId" clId="{3D8B98BF-256D-4942-BC07-455D6626B051}" dt="2021-03-29T09:58:24.237" v="316" actId="21"/>
        <pc:sldMkLst>
          <pc:docMk/>
          <pc:sldMk cId="2825040528" sldId="415"/>
        </pc:sldMkLst>
        <pc:spChg chg="mod">
          <ac:chgData name="Victor Chavero Carrasco" userId="2bfc0ee977928755" providerId="LiveId" clId="{3D8B98BF-256D-4942-BC07-455D6626B051}" dt="2021-03-29T09:58:04.954" v="314" actId="207"/>
          <ac:spMkLst>
            <pc:docMk/>
            <pc:sldMk cId="2825040528" sldId="415"/>
            <ac:spMk id="3" creationId="{A864DB41-8D89-4CC3-9D3B-E46CC17BBF1F}"/>
          </ac:spMkLst>
        </pc:spChg>
        <pc:spChg chg="mod">
          <ac:chgData name="Victor Chavero Carrasco" userId="2bfc0ee977928755" providerId="LiveId" clId="{3D8B98BF-256D-4942-BC07-455D6626B051}" dt="2021-03-29T09:58:14.485" v="315" actId="207"/>
          <ac:spMkLst>
            <pc:docMk/>
            <pc:sldMk cId="2825040528" sldId="415"/>
            <ac:spMk id="5" creationId="{2A1F6B02-0DFC-46ED-9598-DCB6AC0FB309}"/>
          </ac:spMkLst>
        </pc:spChg>
        <pc:picChg chg="del">
          <ac:chgData name="Victor Chavero Carrasco" userId="2bfc0ee977928755" providerId="LiveId" clId="{3D8B98BF-256D-4942-BC07-455D6626B051}" dt="2021-03-29T09:58:24.237" v="316" actId="21"/>
          <ac:picMkLst>
            <pc:docMk/>
            <pc:sldMk cId="2825040528" sldId="415"/>
            <ac:picMk id="9" creationId="{7E528FCF-404E-4939-8B39-B0017C05A8DD}"/>
          </ac:picMkLst>
        </pc:picChg>
      </pc:sldChg>
      <pc:sldChg chg="del">
        <pc:chgData name="Victor Chavero Carrasco" userId="2bfc0ee977928755" providerId="LiveId" clId="{3D8B98BF-256D-4942-BC07-455D6626B051}" dt="2021-03-29T09:32:46.073" v="78" actId="2696"/>
        <pc:sldMkLst>
          <pc:docMk/>
          <pc:sldMk cId="1514832413" sldId="452"/>
        </pc:sldMkLst>
      </pc:sldChg>
      <pc:sldChg chg="del">
        <pc:chgData name="Victor Chavero Carrasco" userId="2bfc0ee977928755" providerId="LiveId" clId="{3D8B98BF-256D-4942-BC07-455D6626B051}" dt="2021-03-29T09:32:18.276" v="77" actId="2696"/>
        <pc:sldMkLst>
          <pc:docMk/>
          <pc:sldMk cId="3051894757" sldId="452"/>
        </pc:sldMkLst>
      </pc:sldChg>
      <pc:sldChg chg="modSp mod">
        <pc:chgData name="Victor Chavero Carrasco" userId="2bfc0ee977928755" providerId="LiveId" clId="{3D8B98BF-256D-4942-BC07-455D6626B051}" dt="2021-03-29T09:12:55.027" v="3" actId="20577"/>
        <pc:sldMkLst>
          <pc:docMk/>
          <pc:sldMk cId="0" sldId="750"/>
        </pc:sldMkLst>
        <pc:spChg chg="mod">
          <ac:chgData name="Victor Chavero Carrasco" userId="2bfc0ee977928755" providerId="LiveId" clId="{3D8B98BF-256D-4942-BC07-455D6626B051}" dt="2021-03-29T09:12:55.027" v="3" actId="20577"/>
          <ac:spMkLst>
            <pc:docMk/>
            <pc:sldMk cId="0" sldId="750"/>
            <ac:spMk id="3" creationId="{00000000-0000-0000-0000-000000000000}"/>
          </ac:spMkLst>
        </pc:spChg>
      </pc:sldChg>
      <pc:sldChg chg="modSp modNotes">
        <pc:chgData name="Victor Chavero Carrasco" userId="2bfc0ee977928755" providerId="LiveId" clId="{3D8B98BF-256D-4942-BC07-455D6626B051}" dt="2021-03-29T09:51:01.196" v="104" actId="20577"/>
        <pc:sldMkLst>
          <pc:docMk/>
          <pc:sldMk cId="0" sldId="752"/>
        </pc:sldMkLst>
        <pc:spChg chg="mod">
          <ac:chgData name="Victor Chavero Carrasco" userId="2bfc0ee977928755" providerId="LiveId" clId="{3D8B98BF-256D-4942-BC07-455D6626B051}" dt="2021-03-29T09:51:01.196" v="104" actId="20577"/>
          <ac:spMkLst>
            <pc:docMk/>
            <pc:sldMk cId="0" sldId="752"/>
            <ac:spMk id="216" creationId="{00000000-0000-0000-0000-000000000000}"/>
          </ac:spMkLst>
        </pc:spChg>
      </pc:sldChg>
      <pc:sldChg chg="modSp mod">
        <pc:chgData name="Victor Chavero Carrasco" userId="2bfc0ee977928755" providerId="LiveId" clId="{3D8B98BF-256D-4942-BC07-455D6626B051}" dt="2021-03-29T09:51:44.973" v="106" actId="20577"/>
        <pc:sldMkLst>
          <pc:docMk/>
          <pc:sldMk cId="0" sldId="755"/>
        </pc:sldMkLst>
        <pc:graphicFrameChg chg="modGraphic">
          <ac:chgData name="Victor Chavero Carrasco" userId="2bfc0ee977928755" providerId="LiveId" clId="{3D8B98BF-256D-4942-BC07-455D6626B051}" dt="2021-03-29T09:51:44.973" v="106" actId="20577"/>
          <ac:graphicFrameMkLst>
            <pc:docMk/>
            <pc:sldMk cId="0" sldId="755"/>
            <ac:graphicFrameMk id="242" creationId="{00000000-0000-0000-0000-000000000000}"/>
          </ac:graphicFrameMkLst>
        </pc:graphicFrameChg>
      </pc:sldChg>
      <pc:sldChg chg="modSp mod ord">
        <pc:chgData name="Victor Chavero Carrasco" userId="2bfc0ee977928755" providerId="LiveId" clId="{3D8B98BF-256D-4942-BC07-455D6626B051}" dt="2021-03-29T09:25:06.637" v="55" actId="20577"/>
        <pc:sldMkLst>
          <pc:docMk/>
          <pc:sldMk cId="4280461283" sldId="768"/>
        </pc:sldMkLst>
        <pc:spChg chg="mod">
          <ac:chgData name="Victor Chavero Carrasco" userId="2bfc0ee977928755" providerId="LiveId" clId="{3D8B98BF-256D-4942-BC07-455D6626B051}" dt="2021-03-29T09:25:06.637" v="55" actId="20577"/>
          <ac:spMkLst>
            <pc:docMk/>
            <pc:sldMk cId="4280461283" sldId="768"/>
            <ac:spMk id="8" creationId="{33F3DBB4-EFEE-453E-9F4A-4C5E3E0C3650}"/>
          </ac:spMkLst>
        </pc:spChg>
        <pc:spChg chg="mod">
          <ac:chgData name="Victor Chavero Carrasco" userId="2bfc0ee977928755" providerId="LiveId" clId="{3D8B98BF-256D-4942-BC07-455D6626B051}" dt="2021-03-29T09:24:02.724" v="30" actId="20577"/>
          <ac:spMkLst>
            <pc:docMk/>
            <pc:sldMk cId="4280461283" sldId="768"/>
            <ac:spMk id="300" creationId="{00000000-0000-0000-0000-000000000000}"/>
          </ac:spMkLst>
        </pc:spChg>
      </pc:sldChg>
      <pc:sldChg chg="addSp delSp modSp new mod modClrScheme chgLayout">
        <pc:chgData name="Victor Chavero Carrasco" userId="2bfc0ee977928755" providerId="LiveId" clId="{3D8B98BF-256D-4942-BC07-455D6626B051}" dt="2021-03-29T09:28:10.007" v="76" actId="26606"/>
        <pc:sldMkLst>
          <pc:docMk/>
          <pc:sldMk cId="2575480473" sldId="769"/>
        </pc:sldMkLst>
        <pc:spChg chg="add del">
          <ac:chgData name="Victor Chavero Carrasco" userId="2bfc0ee977928755" providerId="LiveId" clId="{3D8B98BF-256D-4942-BC07-455D6626B051}" dt="2021-03-29T09:28:10.007" v="76" actId="26606"/>
          <ac:spMkLst>
            <pc:docMk/>
            <pc:sldMk cId="2575480473" sldId="769"/>
            <ac:spMk id="2" creationId="{E68EA205-F651-412C-9879-9D742FB982AF}"/>
          </ac:spMkLst>
        </pc:spChg>
        <pc:spChg chg="add del">
          <ac:chgData name="Victor Chavero Carrasco" userId="2bfc0ee977928755" providerId="LiveId" clId="{3D8B98BF-256D-4942-BC07-455D6626B051}" dt="2021-03-29T09:28:10.007" v="76" actId="26606"/>
          <ac:spMkLst>
            <pc:docMk/>
            <pc:sldMk cId="2575480473" sldId="769"/>
            <ac:spMk id="3" creationId="{1C167C07-24D7-481D-807F-D5637A8B8A12}"/>
          </ac:spMkLst>
        </pc:spChg>
        <pc:picChg chg="add mod">
          <ac:chgData name="Victor Chavero Carrasco" userId="2bfc0ee977928755" providerId="LiveId" clId="{3D8B98BF-256D-4942-BC07-455D6626B051}" dt="2021-03-29T09:28:10.007" v="76" actId="26606"/>
          <ac:picMkLst>
            <pc:docMk/>
            <pc:sldMk cId="2575480473" sldId="769"/>
            <ac:picMk id="5" creationId="{C4A06C0E-362B-4FF8-972A-B24AB835171E}"/>
          </ac:picMkLst>
        </pc:picChg>
      </pc:sldChg>
      <pc:sldChg chg="del">
        <pc:chgData name="Victor Chavero Carrasco" userId="2bfc0ee977928755" providerId="LiveId" clId="{3D8B98BF-256D-4942-BC07-455D6626B051}" dt="2021-03-29T10:20:51.412" v="377" actId="2696"/>
        <pc:sldMkLst>
          <pc:docMk/>
          <pc:sldMk cId="3051894757" sldId="770"/>
        </pc:sldMkLst>
      </pc:sldChg>
      <pc:sldChg chg="delSp modSp mod modClrScheme chgLayout">
        <pc:chgData name="Victor Chavero Carrasco" userId="2bfc0ee977928755" providerId="LiveId" clId="{3D8B98BF-256D-4942-BC07-455D6626B051}" dt="2021-03-29T10:18:37.019" v="376" actId="26606"/>
        <pc:sldMkLst>
          <pc:docMk/>
          <pc:sldMk cId="0" sldId="772"/>
        </pc:sldMkLst>
        <pc:spChg chg="del">
          <ac:chgData name="Victor Chavero Carrasco" userId="2bfc0ee977928755" providerId="LiveId" clId="{3D8B98BF-256D-4942-BC07-455D6626B051}" dt="2021-03-29T10:18:37.019" v="376" actId="26606"/>
          <ac:spMkLst>
            <pc:docMk/>
            <pc:sldMk cId="0" sldId="772"/>
            <ac:spMk id="2" creationId="{00000000-0000-0000-0000-000000000000}"/>
          </ac:spMkLst>
        </pc:spChg>
        <pc:picChg chg="mod">
          <ac:chgData name="Victor Chavero Carrasco" userId="2bfc0ee977928755" providerId="LiveId" clId="{3D8B98BF-256D-4942-BC07-455D6626B051}" dt="2021-03-29T10:18:37.019" v="376" actId="26606"/>
          <ac:picMkLst>
            <pc:docMk/>
            <pc:sldMk cId="0" sldId="772"/>
            <ac:picMk id="4" creationId="{00000000-0000-0000-0000-000000000000}"/>
          </ac:picMkLst>
        </pc:picChg>
      </pc:sldChg>
      <pc:sldChg chg="addSp delSp modSp mod delAnim modAnim">
        <pc:chgData name="Victor Chavero Carrasco" userId="2bfc0ee977928755" providerId="LiveId" clId="{3D8B98BF-256D-4942-BC07-455D6626B051}" dt="2021-03-29T10:02:53.437" v="328"/>
        <pc:sldMkLst>
          <pc:docMk/>
          <pc:sldMk cId="2773490354" sldId="774"/>
        </pc:sldMkLst>
        <pc:spChg chg="del mod">
          <ac:chgData name="Victor Chavero Carrasco" userId="2bfc0ee977928755" providerId="LiveId" clId="{3D8B98BF-256D-4942-BC07-455D6626B051}" dt="2021-03-29T10:01:32.431" v="323" actId="21"/>
          <ac:spMkLst>
            <pc:docMk/>
            <pc:sldMk cId="2773490354" sldId="774"/>
            <ac:spMk id="2" creationId="{A034FA57-51BB-4AF4-9C66-D1CF516F66FC}"/>
          </ac:spMkLst>
        </pc:spChg>
        <pc:spChg chg="add mod">
          <ac:chgData name="Victor Chavero Carrasco" userId="2bfc0ee977928755" providerId="LiveId" clId="{3D8B98BF-256D-4942-BC07-455D6626B051}" dt="2021-03-29T10:02:42.097" v="327" actId="208"/>
          <ac:spMkLst>
            <pc:docMk/>
            <pc:sldMk cId="2773490354" sldId="774"/>
            <ac:spMk id="4" creationId="{4A98BFC5-368A-41C0-8502-AD4582C73BEA}"/>
          </ac:spMkLst>
        </pc:spChg>
      </pc:sldChg>
      <pc:sldChg chg="addSp delSp modSp new mod modClrScheme chgLayout">
        <pc:chgData name="Victor Chavero Carrasco" userId="2bfc0ee977928755" providerId="LiveId" clId="{3D8B98BF-256D-4942-BC07-455D6626B051}" dt="2021-03-29T10:10:51.205" v="364" actId="26606"/>
        <pc:sldMkLst>
          <pc:docMk/>
          <pc:sldMk cId="4104437742" sldId="776"/>
        </pc:sldMkLst>
        <pc:spChg chg="del">
          <ac:chgData name="Victor Chavero Carrasco" userId="2bfc0ee977928755" providerId="LiveId" clId="{3D8B98BF-256D-4942-BC07-455D6626B051}" dt="2021-03-29T10:10:51.205" v="364" actId="26606"/>
          <ac:spMkLst>
            <pc:docMk/>
            <pc:sldMk cId="4104437742" sldId="776"/>
            <ac:spMk id="2" creationId="{FCF4F626-765B-4F44-BDFF-2EB78B9DAFF3}"/>
          </ac:spMkLst>
        </pc:spChg>
        <pc:picChg chg="add mod">
          <ac:chgData name="Victor Chavero Carrasco" userId="2bfc0ee977928755" providerId="LiveId" clId="{3D8B98BF-256D-4942-BC07-455D6626B051}" dt="2021-03-29T10:10:51.205" v="364" actId="26606"/>
          <ac:picMkLst>
            <pc:docMk/>
            <pc:sldMk cId="4104437742" sldId="776"/>
            <ac:picMk id="4" creationId="{CD52F6DF-806F-49CA-8BF4-128C95470673}"/>
          </ac:picMkLst>
        </pc:picChg>
      </pc:sldChg>
      <pc:sldMasterChg chg="del delSldLayout">
        <pc:chgData name="Victor Chavero Carrasco" userId="2bfc0ee977928755" providerId="LiveId" clId="{3D8B98BF-256D-4942-BC07-455D6626B051}" dt="2021-03-29T09:32:48.414" v="79" actId="2696"/>
        <pc:sldMasterMkLst>
          <pc:docMk/>
          <pc:sldMasterMk cId="2446883524" sldId="2147483660"/>
        </pc:sldMasterMkLst>
        <pc:sldLayoutChg chg="del">
          <pc:chgData name="Victor Chavero Carrasco" userId="2bfc0ee977928755" providerId="LiveId" clId="{3D8B98BF-256D-4942-BC07-455D6626B051}" dt="2021-03-29T09:32:48.414" v="79" actId="2696"/>
          <pc:sldLayoutMkLst>
            <pc:docMk/>
            <pc:sldMasterMk cId="2446883524" sldId="2147483660"/>
            <pc:sldLayoutMk cId="3261896421" sldId="2147483661"/>
          </pc:sldLayoutMkLst>
        </pc:sldLayoutChg>
        <pc:sldLayoutChg chg="del">
          <pc:chgData name="Victor Chavero Carrasco" userId="2bfc0ee977928755" providerId="LiveId" clId="{3D8B98BF-256D-4942-BC07-455D6626B051}" dt="2021-03-29T09:32:48.414" v="79" actId="2696"/>
          <pc:sldLayoutMkLst>
            <pc:docMk/>
            <pc:sldMasterMk cId="2446883524" sldId="2147483660"/>
            <pc:sldLayoutMk cId="3469380943" sldId="2147483662"/>
          </pc:sldLayoutMkLst>
        </pc:sldLayoutChg>
        <pc:sldLayoutChg chg="del">
          <pc:chgData name="Victor Chavero Carrasco" userId="2bfc0ee977928755" providerId="LiveId" clId="{3D8B98BF-256D-4942-BC07-455D6626B051}" dt="2021-03-29T09:32:48.414" v="79" actId="2696"/>
          <pc:sldLayoutMkLst>
            <pc:docMk/>
            <pc:sldMasterMk cId="2446883524" sldId="2147483660"/>
            <pc:sldLayoutMk cId="4114017052" sldId="2147483663"/>
          </pc:sldLayoutMkLst>
        </pc:sldLayoutChg>
        <pc:sldLayoutChg chg="del">
          <pc:chgData name="Victor Chavero Carrasco" userId="2bfc0ee977928755" providerId="LiveId" clId="{3D8B98BF-256D-4942-BC07-455D6626B051}" dt="2021-03-29T09:32:48.414" v="79" actId="2696"/>
          <pc:sldLayoutMkLst>
            <pc:docMk/>
            <pc:sldMasterMk cId="2446883524" sldId="2147483660"/>
            <pc:sldLayoutMk cId="1846798476" sldId="2147483664"/>
          </pc:sldLayoutMkLst>
        </pc:sldLayoutChg>
        <pc:sldLayoutChg chg="del">
          <pc:chgData name="Victor Chavero Carrasco" userId="2bfc0ee977928755" providerId="LiveId" clId="{3D8B98BF-256D-4942-BC07-455D6626B051}" dt="2021-03-29T09:32:48.414" v="79" actId="2696"/>
          <pc:sldLayoutMkLst>
            <pc:docMk/>
            <pc:sldMasterMk cId="2446883524" sldId="2147483660"/>
            <pc:sldLayoutMk cId="1316162858" sldId="2147483665"/>
          </pc:sldLayoutMkLst>
        </pc:sldLayoutChg>
        <pc:sldLayoutChg chg="del">
          <pc:chgData name="Victor Chavero Carrasco" userId="2bfc0ee977928755" providerId="LiveId" clId="{3D8B98BF-256D-4942-BC07-455D6626B051}" dt="2021-03-29T09:32:48.414" v="79" actId="2696"/>
          <pc:sldLayoutMkLst>
            <pc:docMk/>
            <pc:sldMasterMk cId="2446883524" sldId="2147483660"/>
            <pc:sldLayoutMk cId="2140489101" sldId="2147483666"/>
          </pc:sldLayoutMkLst>
        </pc:sldLayoutChg>
      </pc:sldMasterChg>
      <pc:sldMasterChg chg="del delSldLayout">
        <pc:chgData name="Victor Chavero Carrasco" userId="2bfc0ee977928755" providerId="LiveId" clId="{3D8B98BF-256D-4942-BC07-455D6626B051}" dt="2021-03-29T10:20:51.412" v="377" actId="2696"/>
        <pc:sldMasterMkLst>
          <pc:docMk/>
          <pc:sldMasterMk cId="1399955634" sldId="2147483679"/>
        </pc:sldMasterMkLst>
        <pc:sldLayoutChg chg="del">
          <pc:chgData name="Victor Chavero Carrasco" userId="2bfc0ee977928755" providerId="LiveId" clId="{3D8B98BF-256D-4942-BC07-455D6626B051}" dt="2021-03-29T10:20:51.412" v="377" actId="2696"/>
          <pc:sldLayoutMkLst>
            <pc:docMk/>
            <pc:sldMasterMk cId="1399955634" sldId="2147483679"/>
            <pc:sldLayoutMk cId="2947789874" sldId="2147483680"/>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2285668717" sldId="2147483681"/>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2767614687" sldId="2147483682"/>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940286373" sldId="2147483683"/>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3047172541" sldId="2147483684"/>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1875963051" sldId="2147483685"/>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76245665" sldId="2147483686"/>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2530879738" sldId="2147483687"/>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1809280733" sldId="2147483688"/>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2641588974" sldId="2147483689"/>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1237641327" sldId="2147483690"/>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1150545268" sldId="2147483691"/>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3469615023" sldId="2147483692"/>
          </pc:sldLayoutMkLst>
        </pc:sldLayoutChg>
        <pc:sldLayoutChg chg="del">
          <pc:chgData name="Victor Chavero Carrasco" userId="2bfc0ee977928755" providerId="LiveId" clId="{3D8B98BF-256D-4942-BC07-455D6626B051}" dt="2021-03-29T10:20:51.412" v="377" actId="2696"/>
          <pc:sldLayoutMkLst>
            <pc:docMk/>
            <pc:sldMasterMk cId="1399955634" sldId="2147483679"/>
            <pc:sldLayoutMk cId="3496270851" sldId="2147483693"/>
          </pc:sldLayoutMkLst>
        </pc:sldLayoutChg>
      </pc:sldMasterChg>
    </pc:docChg>
  </pc:docChgLst>
  <pc:docChgLst>
    <pc:chgData name="Victoriano Chavero Carrasco" userId="2bfc0ee977928755" providerId="LiveId" clId="{1093EC55-E8B3-4B63-968F-A9FFCCC80F55}"/>
    <pc:docChg chg="undo custSel addSld delSld modSld">
      <pc:chgData name="Victoriano Chavero Carrasco" userId="2bfc0ee977928755" providerId="LiveId" clId="{1093EC55-E8B3-4B63-968F-A9FFCCC80F55}" dt="2021-04-05T21:59:11.326" v="373" actId="255"/>
      <pc:docMkLst>
        <pc:docMk/>
      </pc:docMkLst>
      <pc:sldChg chg="modSp mod">
        <pc:chgData name="Victoriano Chavero Carrasco" userId="2bfc0ee977928755" providerId="LiveId" clId="{1093EC55-E8B3-4B63-968F-A9FFCCC80F55}" dt="2021-03-29T08:33:44.939" v="23" actId="20577"/>
        <pc:sldMkLst>
          <pc:docMk/>
          <pc:sldMk cId="2721536527" sldId="256"/>
        </pc:sldMkLst>
        <pc:spChg chg="mod">
          <ac:chgData name="Victoriano Chavero Carrasco" userId="2bfc0ee977928755" providerId="LiveId" clId="{1093EC55-E8B3-4B63-968F-A9FFCCC80F55}" dt="2021-03-29T08:33:44.939" v="23" actId="20577"/>
          <ac:spMkLst>
            <pc:docMk/>
            <pc:sldMk cId="2721536527" sldId="256"/>
            <ac:spMk id="2" creationId="{F37F09DB-4E61-4D24-9C2A-307ED643251B}"/>
          </ac:spMkLst>
        </pc:spChg>
      </pc:sldChg>
      <pc:sldChg chg="modSp new mod">
        <pc:chgData name="Victoriano Chavero Carrasco" userId="2bfc0ee977928755" providerId="LiveId" clId="{1093EC55-E8B3-4B63-968F-A9FFCCC80F55}" dt="2021-03-29T08:37:56.375" v="139" actId="20577"/>
        <pc:sldMkLst>
          <pc:docMk/>
          <pc:sldMk cId="943245390" sldId="257"/>
        </pc:sldMkLst>
        <pc:spChg chg="mod">
          <ac:chgData name="Victoriano Chavero Carrasco" userId="2bfc0ee977928755" providerId="LiveId" clId="{1093EC55-E8B3-4B63-968F-A9FFCCC80F55}" dt="2021-03-29T08:36:24.543" v="48" actId="20577"/>
          <ac:spMkLst>
            <pc:docMk/>
            <pc:sldMk cId="943245390" sldId="257"/>
            <ac:spMk id="2" creationId="{52E3A926-EC35-4C09-BE57-0D6ACE4A49F0}"/>
          </ac:spMkLst>
        </pc:spChg>
        <pc:spChg chg="mod">
          <ac:chgData name="Victoriano Chavero Carrasco" userId="2bfc0ee977928755" providerId="LiveId" clId="{1093EC55-E8B3-4B63-968F-A9FFCCC80F55}" dt="2021-03-29T08:37:56.375" v="139" actId="20577"/>
          <ac:spMkLst>
            <pc:docMk/>
            <pc:sldMk cId="943245390" sldId="257"/>
            <ac:spMk id="3" creationId="{771AAFCC-CB8B-46E1-A7A5-0ABBB8109586}"/>
          </ac:spMkLst>
        </pc:spChg>
      </pc:sldChg>
      <pc:sldChg chg="del">
        <pc:chgData name="Victoriano Chavero Carrasco" userId="2bfc0ee977928755" providerId="LiveId" clId="{1093EC55-E8B3-4B63-968F-A9FFCCC80F55}" dt="2021-03-29T08:43:22.454" v="145" actId="2696"/>
        <pc:sldMkLst>
          <pc:docMk/>
          <pc:sldMk cId="0" sldId="258"/>
        </pc:sldMkLst>
      </pc:sldChg>
      <pc:sldChg chg="addSp modSp add del mod setBg">
        <pc:chgData name="Victoriano Chavero Carrasco" userId="2bfc0ee977928755" providerId="LiveId" clId="{1093EC55-E8B3-4B63-968F-A9FFCCC80F55}" dt="2021-03-29T08:41:52.987" v="143" actId="2696"/>
        <pc:sldMkLst>
          <pc:docMk/>
          <pc:sldMk cId="3051894757" sldId="260"/>
        </pc:sldMkLst>
        <pc:spChg chg="mod">
          <ac:chgData name="Victoriano Chavero Carrasco" userId="2bfc0ee977928755" providerId="LiveId" clId="{1093EC55-E8B3-4B63-968F-A9FFCCC80F55}" dt="2021-03-29T08:41:24.912" v="141" actId="26606"/>
          <ac:spMkLst>
            <pc:docMk/>
            <pc:sldMk cId="3051894757" sldId="260"/>
            <ac:spMk id="2" creationId="{CA6F3286-C7B8-4B35-9814-CE4C55311ABF}"/>
          </ac:spMkLst>
        </pc:spChg>
        <pc:spChg chg="mod">
          <ac:chgData name="Victoriano Chavero Carrasco" userId="2bfc0ee977928755" providerId="LiveId" clId="{1093EC55-E8B3-4B63-968F-A9FFCCC80F55}" dt="2021-03-29T08:41:24.912" v="141" actId="26606"/>
          <ac:spMkLst>
            <pc:docMk/>
            <pc:sldMk cId="3051894757" sldId="260"/>
            <ac:spMk id="3" creationId="{83F4D3FE-961D-4FBC-A907-F8D31C5E8CB8}"/>
          </ac:spMkLst>
        </pc:spChg>
        <pc:spChg chg="mod">
          <ac:chgData name="Victoriano Chavero Carrasco" userId="2bfc0ee977928755" providerId="LiveId" clId="{1093EC55-E8B3-4B63-968F-A9FFCCC80F55}" dt="2021-03-29T08:41:24.912" v="141" actId="26606"/>
          <ac:spMkLst>
            <pc:docMk/>
            <pc:sldMk cId="3051894757" sldId="260"/>
            <ac:spMk id="6" creationId="{0E49F297-DEFC-40F6-8F91-4F13BFD1CDBD}"/>
          </ac:spMkLst>
        </pc:spChg>
        <pc:spChg chg="add">
          <ac:chgData name="Victoriano Chavero Carrasco" userId="2bfc0ee977928755" providerId="LiveId" clId="{1093EC55-E8B3-4B63-968F-A9FFCCC80F55}" dt="2021-03-29T08:41:24.912" v="141" actId="26606"/>
          <ac:spMkLst>
            <pc:docMk/>
            <pc:sldMk cId="3051894757" sldId="260"/>
            <ac:spMk id="12" creationId="{99F1FFA9-D672-408C-9220-ADEEC6ABDD09}"/>
          </ac:spMkLst>
        </pc:spChg>
        <pc:picChg chg="mod">
          <ac:chgData name="Victoriano Chavero Carrasco" userId="2bfc0ee977928755" providerId="LiveId" clId="{1093EC55-E8B3-4B63-968F-A9FFCCC80F55}" dt="2021-03-29T08:41:24.912" v="141" actId="26606"/>
          <ac:picMkLst>
            <pc:docMk/>
            <pc:sldMk cId="3051894757" sldId="260"/>
            <ac:picMk id="5" creationId="{CE60E329-C418-4989-9C0B-404313B6DB0D}"/>
          </ac:picMkLst>
        </pc:picChg>
        <pc:picChg chg="mod">
          <ac:chgData name="Victoriano Chavero Carrasco" userId="2bfc0ee977928755" providerId="LiveId" clId="{1093EC55-E8B3-4B63-968F-A9FFCCC80F55}" dt="2021-03-29T08:41:24.912" v="141" actId="26606"/>
          <ac:picMkLst>
            <pc:docMk/>
            <pc:sldMk cId="3051894757" sldId="260"/>
            <ac:picMk id="7" creationId="{025E9129-C51E-483B-A7C6-898E42886BB2}"/>
          </ac:picMkLst>
        </pc:picChg>
      </pc:sldChg>
      <pc:sldChg chg="add">
        <pc:chgData name="Victoriano Chavero Carrasco" userId="2bfc0ee977928755" providerId="LiveId" clId="{1093EC55-E8B3-4B63-968F-A9FFCCC80F55}" dt="2021-03-29T08:41:37.980" v="142"/>
        <pc:sldMkLst>
          <pc:docMk/>
          <pc:sldMk cId="1759042116" sldId="261"/>
        </pc:sldMkLst>
      </pc:sldChg>
      <pc:sldChg chg="modSp add mod">
        <pc:chgData name="Victoriano Chavero Carrasco" userId="2bfc0ee977928755" providerId="LiveId" clId="{1093EC55-E8B3-4B63-968F-A9FFCCC80F55}" dt="2021-04-05T21:59:11.326" v="373" actId="255"/>
        <pc:sldMkLst>
          <pc:docMk/>
          <pc:sldMk cId="0" sldId="262"/>
        </pc:sldMkLst>
        <pc:spChg chg="mod">
          <ac:chgData name="Victoriano Chavero Carrasco" userId="2bfc0ee977928755" providerId="LiveId" clId="{1093EC55-E8B3-4B63-968F-A9FFCCC80F55}" dt="2021-04-05T21:59:11.326" v="373" actId="255"/>
          <ac:spMkLst>
            <pc:docMk/>
            <pc:sldMk cId="0" sldId="262"/>
            <ac:spMk id="181" creationId="{00000000-0000-0000-0000-000000000000}"/>
          </ac:spMkLst>
        </pc:spChg>
      </pc:sldChg>
      <pc:sldChg chg="del">
        <pc:chgData name="Victoriano Chavero Carrasco" userId="2bfc0ee977928755" providerId="LiveId" clId="{1093EC55-E8B3-4B63-968F-A9FFCCC80F55}" dt="2021-03-31T09:56:51.858" v="151" actId="2696"/>
        <pc:sldMkLst>
          <pc:docMk/>
          <pc:sldMk cId="2825040528" sldId="415"/>
        </pc:sldMkLst>
      </pc:sldChg>
      <pc:sldChg chg="add">
        <pc:chgData name="Victoriano Chavero Carrasco" userId="2bfc0ee977928755" providerId="LiveId" clId="{1093EC55-E8B3-4B63-968F-A9FFCCC80F55}" dt="2021-03-29T08:48:07.527" v="146" actId="22"/>
        <pc:sldMkLst>
          <pc:docMk/>
          <pc:sldMk cId="0" sldId="749"/>
        </pc:sldMkLst>
      </pc:sldChg>
      <pc:sldChg chg="del">
        <pc:chgData name="Victoriano Chavero Carrasco" userId="2bfc0ee977928755" providerId="LiveId" clId="{1093EC55-E8B3-4B63-968F-A9FFCCC80F55}" dt="2021-03-29T08:52:13.660" v="147" actId="2696"/>
        <pc:sldMkLst>
          <pc:docMk/>
          <pc:sldMk cId="0" sldId="750"/>
        </pc:sldMkLst>
      </pc:sldChg>
      <pc:sldChg chg="add">
        <pc:chgData name="Victoriano Chavero Carrasco" userId="2bfc0ee977928755" providerId="LiveId" clId="{1093EC55-E8B3-4B63-968F-A9FFCCC80F55}" dt="2021-03-29T08:53:14.925" v="148" actId="22"/>
        <pc:sldMkLst>
          <pc:docMk/>
          <pc:sldMk cId="3602016325" sldId="761"/>
        </pc:sldMkLst>
      </pc:sldChg>
      <pc:sldChg chg="add">
        <pc:chgData name="Victoriano Chavero Carrasco" userId="2bfc0ee977928755" providerId="LiveId" clId="{1093EC55-E8B3-4B63-968F-A9FFCCC80F55}" dt="2021-03-29T08:53:35.665" v="149" actId="22"/>
        <pc:sldMkLst>
          <pc:docMk/>
          <pc:sldMk cId="287941131" sldId="764"/>
        </pc:sldMkLst>
      </pc:sldChg>
      <pc:sldChg chg="add">
        <pc:chgData name="Victoriano Chavero Carrasco" userId="2bfc0ee977928755" providerId="LiveId" clId="{1093EC55-E8B3-4B63-968F-A9FFCCC80F55}" dt="2021-03-29T08:54:04.900" v="150" actId="22"/>
        <pc:sldMkLst>
          <pc:docMk/>
          <pc:sldMk cId="655101954" sldId="765"/>
        </pc:sldMkLst>
      </pc:sldChg>
      <pc:sldChg chg="addSp delSp modSp new mod setBg addAnim delAnim">
        <pc:chgData name="Victoriano Chavero Carrasco" userId="2bfc0ee977928755" providerId="LiveId" clId="{1093EC55-E8B3-4B63-968F-A9FFCCC80F55}" dt="2021-03-31T10:02:56.933" v="298" actId="26606"/>
        <pc:sldMkLst>
          <pc:docMk/>
          <pc:sldMk cId="2505027612" sldId="777"/>
        </pc:sldMkLst>
        <pc:spChg chg="mod">
          <ac:chgData name="Victoriano Chavero Carrasco" userId="2bfc0ee977928755" providerId="LiveId" clId="{1093EC55-E8B3-4B63-968F-A9FFCCC80F55}" dt="2021-03-31T10:02:56.933" v="298" actId="26606"/>
          <ac:spMkLst>
            <pc:docMk/>
            <pc:sldMk cId="2505027612" sldId="777"/>
            <ac:spMk id="2" creationId="{4B5AC706-3F70-450A-8192-058BAA8457A9}"/>
          </ac:spMkLst>
        </pc:spChg>
        <pc:spChg chg="mod">
          <ac:chgData name="Victoriano Chavero Carrasco" userId="2bfc0ee977928755" providerId="LiveId" clId="{1093EC55-E8B3-4B63-968F-A9FFCCC80F55}" dt="2021-03-31T10:02:56.933" v="298" actId="26606"/>
          <ac:spMkLst>
            <pc:docMk/>
            <pc:sldMk cId="2505027612" sldId="777"/>
            <ac:spMk id="3" creationId="{A454466E-2C27-4C93-B6F4-BAA5AEA17859}"/>
          </ac:spMkLst>
        </pc:spChg>
        <pc:spChg chg="add del">
          <ac:chgData name="Victoriano Chavero Carrasco" userId="2bfc0ee977928755" providerId="LiveId" clId="{1093EC55-E8B3-4B63-968F-A9FFCCC80F55}" dt="2021-03-31T10:02:56.913" v="297" actId="26606"/>
          <ac:spMkLst>
            <pc:docMk/>
            <pc:sldMk cId="2505027612" sldId="777"/>
            <ac:spMk id="8" creationId="{327D73B4-9F5C-4A64-A179-51B9500CB8B5}"/>
          </ac:spMkLst>
        </pc:spChg>
        <pc:spChg chg="add del">
          <ac:chgData name="Victoriano Chavero Carrasco" userId="2bfc0ee977928755" providerId="LiveId" clId="{1093EC55-E8B3-4B63-968F-A9FFCCC80F55}" dt="2021-03-31T10:02:56.913" v="297" actId="26606"/>
          <ac:spMkLst>
            <pc:docMk/>
            <pc:sldMk cId="2505027612" sldId="777"/>
            <ac:spMk id="10" creationId="{C1F06963-6374-4B48-844F-071A9BAAAE02}"/>
          </ac:spMkLst>
        </pc:spChg>
        <pc:spChg chg="add del">
          <ac:chgData name="Victoriano Chavero Carrasco" userId="2bfc0ee977928755" providerId="LiveId" clId="{1093EC55-E8B3-4B63-968F-A9FFCCC80F55}" dt="2021-03-31T10:02:56.913" v="297" actId="26606"/>
          <ac:spMkLst>
            <pc:docMk/>
            <pc:sldMk cId="2505027612" sldId="777"/>
            <ac:spMk id="12" creationId="{6CB927A4-E432-4310-9CD5-E89FF5063179}"/>
          </ac:spMkLst>
        </pc:spChg>
        <pc:spChg chg="add del">
          <ac:chgData name="Victoriano Chavero Carrasco" userId="2bfc0ee977928755" providerId="LiveId" clId="{1093EC55-E8B3-4B63-968F-A9FFCCC80F55}" dt="2021-03-31T10:02:56.913" v="297" actId="26606"/>
          <ac:spMkLst>
            <pc:docMk/>
            <pc:sldMk cId="2505027612" sldId="777"/>
            <ac:spMk id="14" creationId="{1453BF6C-B012-48B7-B4E8-6D7AC7C27D02}"/>
          </ac:spMkLst>
        </pc:spChg>
        <pc:spChg chg="add del">
          <ac:chgData name="Victoriano Chavero Carrasco" userId="2bfc0ee977928755" providerId="LiveId" clId="{1093EC55-E8B3-4B63-968F-A9FFCCC80F55}" dt="2021-03-31T10:02:56.913" v="297" actId="26606"/>
          <ac:spMkLst>
            <pc:docMk/>
            <pc:sldMk cId="2505027612" sldId="777"/>
            <ac:spMk id="16" creationId="{E3020543-B24B-4EC4-8FFC-8DD88EEA91A8}"/>
          </ac:spMkLst>
        </pc:spChg>
        <pc:spChg chg="add">
          <ac:chgData name="Victoriano Chavero Carrasco" userId="2bfc0ee977928755" providerId="LiveId" clId="{1093EC55-E8B3-4B63-968F-A9FFCCC80F55}" dt="2021-03-31T10:02:56.933" v="298" actId="26606"/>
          <ac:spMkLst>
            <pc:docMk/>
            <pc:sldMk cId="2505027612" sldId="777"/>
            <ac:spMk id="20" creationId="{A8DB9CD9-59B1-4D73-BC4C-98796A48EF9B}"/>
          </ac:spMkLst>
        </pc:spChg>
        <pc:spChg chg="add">
          <ac:chgData name="Victoriano Chavero Carrasco" userId="2bfc0ee977928755" providerId="LiveId" clId="{1093EC55-E8B3-4B63-968F-A9FFCCC80F55}" dt="2021-03-31T10:02:56.933" v="298" actId="26606"/>
          <ac:spMkLst>
            <pc:docMk/>
            <pc:sldMk cId="2505027612" sldId="777"/>
            <ac:spMk id="21" creationId="{8874A6A9-41FF-4E33-AFA8-F9F81436A59E}"/>
          </ac:spMkLst>
        </pc:spChg>
        <pc:grpChg chg="add">
          <ac:chgData name="Victoriano Chavero Carrasco" userId="2bfc0ee977928755" providerId="LiveId" clId="{1093EC55-E8B3-4B63-968F-A9FFCCC80F55}" dt="2021-03-31T10:02:56.933" v="298" actId="26606"/>
          <ac:grpSpMkLst>
            <pc:docMk/>
            <pc:sldMk cId="2505027612" sldId="777"/>
            <ac:grpSpMk id="22" creationId="{721D730E-1F97-4071-B143-B05E6D2599BC}"/>
          </ac:grpSpMkLst>
        </pc:grpChg>
        <pc:cxnChg chg="add del">
          <ac:chgData name="Victoriano Chavero Carrasco" userId="2bfc0ee977928755" providerId="LiveId" clId="{1093EC55-E8B3-4B63-968F-A9FFCCC80F55}" dt="2021-03-31T10:02:56.913" v="297" actId="26606"/>
          <ac:cxnSpMkLst>
            <pc:docMk/>
            <pc:sldMk cId="2505027612" sldId="777"/>
            <ac:cxnSpMk id="18" creationId="{C49DA8F6-BCC1-4447-B54C-57856834B94B}"/>
          </ac:cxnSpMkLst>
        </pc:cxnChg>
      </pc:sldChg>
      <pc:sldChg chg="addSp delSp modSp new mod modClrScheme chgLayout">
        <pc:chgData name="Victoriano Chavero Carrasco" userId="2bfc0ee977928755" providerId="LiveId" clId="{1093EC55-E8B3-4B63-968F-A9FFCCC80F55}" dt="2021-03-31T10:04:51.648" v="336" actId="26606"/>
        <pc:sldMkLst>
          <pc:docMk/>
          <pc:sldMk cId="3985877402" sldId="778"/>
        </pc:sldMkLst>
        <pc:spChg chg="del">
          <ac:chgData name="Victoriano Chavero Carrasco" userId="2bfc0ee977928755" providerId="LiveId" clId="{1093EC55-E8B3-4B63-968F-A9FFCCC80F55}" dt="2021-03-31T10:04:51.648" v="336" actId="26606"/>
          <ac:spMkLst>
            <pc:docMk/>
            <pc:sldMk cId="3985877402" sldId="778"/>
            <ac:spMk id="2" creationId="{E7069EB9-3719-4EF2-A908-6E234C25EE72}"/>
          </ac:spMkLst>
        </pc:spChg>
        <pc:spChg chg="mod">
          <ac:chgData name="Victoriano Chavero Carrasco" userId="2bfc0ee977928755" providerId="LiveId" clId="{1093EC55-E8B3-4B63-968F-A9FFCCC80F55}" dt="2021-03-31T10:04:51.648" v="336" actId="26606"/>
          <ac:spMkLst>
            <pc:docMk/>
            <pc:sldMk cId="3985877402" sldId="778"/>
            <ac:spMk id="3" creationId="{B4969FC0-1B1E-4EAD-9FE5-2505D4A6F660}"/>
          </ac:spMkLst>
        </pc:spChg>
        <pc:spChg chg="add mod">
          <ac:chgData name="Victoriano Chavero Carrasco" userId="2bfc0ee977928755" providerId="LiveId" clId="{1093EC55-E8B3-4B63-968F-A9FFCCC80F55}" dt="2021-03-31T10:04:51.648" v="336" actId="26606"/>
          <ac:spMkLst>
            <pc:docMk/>
            <pc:sldMk cId="3985877402" sldId="778"/>
            <ac:spMk id="8" creationId="{0AC874F0-437A-46DC-BCBE-41B6685E17C7}"/>
          </ac:spMkLst>
        </pc:spChg>
      </pc:sldChg>
      <pc:sldChg chg="addSp delSp modSp new mod modClrScheme chgLayout">
        <pc:chgData name="Victoriano Chavero Carrasco" userId="2bfc0ee977928755" providerId="LiveId" clId="{1093EC55-E8B3-4B63-968F-A9FFCCC80F55}" dt="2021-03-31T10:04:40.001" v="335" actId="26606"/>
        <pc:sldMkLst>
          <pc:docMk/>
          <pc:sldMk cId="167213555" sldId="779"/>
        </pc:sldMkLst>
        <pc:spChg chg="del">
          <ac:chgData name="Victoriano Chavero Carrasco" userId="2bfc0ee977928755" providerId="LiveId" clId="{1093EC55-E8B3-4B63-968F-A9FFCCC80F55}" dt="2021-03-31T10:04:40.001" v="335" actId="26606"/>
          <ac:spMkLst>
            <pc:docMk/>
            <pc:sldMk cId="167213555" sldId="779"/>
            <ac:spMk id="2" creationId="{A93BF1AD-B94D-4732-BFD0-BEA3120909EA}"/>
          </ac:spMkLst>
        </pc:spChg>
        <pc:spChg chg="mod">
          <ac:chgData name="Victoriano Chavero Carrasco" userId="2bfc0ee977928755" providerId="LiveId" clId="{1093EC55-E8B3-4B63-968F-A9FFCCC80F55}" dt="2021-03-31T10:04:40.001" v="335" actId="26606"/>
          <ac:spMkLst>
            <pc:docMk/>
            <pc:sldMk cId="167213555" sldId="779"/>
            <ac:spMk id="3" creationId="{C63AB7DE-600F-4AF0-B20D-D64D4E760058}"/>
          </ac:spMkLst>
        </pc:spChg>
        <pc:spChg chg="add mod">
          <ac:chgData name="Victoriano Chavero Carrasco" userId="2bfc0ee977928755" providerId="LiveId" clId="{1093EC55-E8B3-4B63-968F-A9FFCCC80F55}" dt="2021-03-31T10:04:40.001" v="335" actId="26606"/>
          <ac:spMkLst>
            <pc:docMk/>
            <pc:sldMk cId="167213555" sldId="779"/>
            <ac:spMk id="8" creationId="{93C5010A-6926-4CBF-9864-F701F913ECB4}"/>
          </ac:spMkLst>
        </pc:spChg>
      </pc:sldChg>
      <pc:sldChg chg="addSp delSp modSp new mod modClrScheme chgLayout">
        <pc:chgData name="Victoriano Chavero Carrasco" userId="2bfc0ee977928755" providerId="LiveId" clId="{1093EC55-E8B3-4B63-968F-A9FFCCC80F55}" dt="2021-04-05T21:55:52.045" v="344" actId="14100"/>
        <pc:sldMkLst>
          <pc:docMk/>
          <pc:sldMk cId="4161031871" sldId="780"/>
        </pc:sldMkLst>
        <pc:spChg chg="del">
          <ac:chgData name="Victoriano Chavero Carrasco" userId="2bfc0ee977928755" providerId="LiveId" clId="{1093EC55-E8B3-4B63-968F-A9FFCCC80F55}" dt="2021-04-05T21:55:24.283" v="339" actId="26606"/>
          <ac:spMkLst>
            <pc:docMk/>
            <pc:sldMk cId="4161031871" sldId="780"/>
            <ac:spMk id="2" creationId="{EF97E353-F59B-4B73-A5BF-88EAA290BFCD}"/>
          </ac:spMkLst>
        </pc:spChg>
        <pc:spChg chg="del">
          <ac:chgData name="Victoriano Chavero Carrasco" userId="2bfc0ee977928755" providerId="LiveId" clId="{1093EC55-E8B3-4B63-968F-A9FFCCC80F55}" dt="2021-04-05T21:55:24.283" v="339" actId="26606"/>
          <ac:spMkLst>
            <pc:docMk/>
            <pc:sldMk cId="4161031871" sldId="780"/>
            <ac:spMk id="3" creationId="{C61AB7DE-5462-4AA6-839D-6AF373F2286F}"/>
          </ac:spMkLst>
        </pc:spChg>
        <pc:picChg chg="add mod">
          <ac:chgData name="Victoriano Chavero Carrasco" userId="2bfc0ee977928755" providerId="LiveId" clId="{1093EC55-E8B3-4B63-968F-A9FFCCC80F55}" dt="2021-04-05T21:55:52.045" v="344" actId="14100"/>
          <ac:picMkLst>
            <pc:docMk/>
            <pc:sldMk cId="4161031871" sldId="780"/>
            <ac:picMk id="4" creationId="{4C95EFD9-77A9-4F2C-AF4A-855C68C3748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9957-9A45-B2D5-F7AF8C4FB9EC}"/>
              </c:ext>
            </c:extLst>
          </c:dPt>
          <c:dPt>
            <c:idx val="1"/>
            <c:bubble3D val="0"/>
            <c:spPr>
              <a:gradFill flip="none" rotWithShape="1">
                <a:gsLst>
                  <a:gs pos="0">
                    <a:schemeClr val="bg2"/>
                  </a:gs>
                  <a:gs pos="48000">
                    <a:schemeClr val="bg2">
                      <a:lumMod val="40000"/>
                      <a:lumOff val="60000"/>
                    </a:schemeClr>
                  </a:gs>
                  <a:gs pos="99000">
                    <a:schemeClr val="bg2">
                      <a:lumMod val="20000"/>
                      <a:lumOff val="80000"/>
                    </a:schemeClr>
                  </a:gs>
                </a:gsLst>
                <a:lin ang="16200000" scaled="1"/>
                <a:tileRect/>
              </a:gradFill>
              <a:ln w="19050">
                <a:solidFill>
                  <a:schemeClr val="lt1"/>
                </a:solidFill>
              </a:ln>
              <a:effectLst/>
            </c:spPr>
            <c:extLst>
              <c:ext xmlns:c16="http://schemas.microsoft.com/office/drawing/2014/chart" uri="{C3380CC4-5D6E-409C-BE32-E72D297353CC}">
                <c16:uniqueId val="{00000003-9957-9A45-B2D5-F7AF8C4FB9EC}"/>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9957-9A45-B2D5-F7AF8C4FB9EC}"/>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9957-9A45-B2D5-F7AF8C4FB9EC}"/>
              </c:ext>
            </c:extLst>
          </c:dPt>
          <c:cat>
            <c:strRef>
              <c:f>Sheet1!$A$2:$A$5</c:f>
              <c:strCache>
                <c:ptCount val="2"/>
                <c:pt idx="0">
                  <c:v>1st Qtr</c:v>
                </c:pt>
                <c:pt idx="1">
                  <c:v>2nd Qtr</c:v>
                </c:pt>
              </c:strCache>
            </c:str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9957-9A45-B2D5-F7AF8C4FB9EC}"/>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4C6E-FA49-A4F5-C06A6F4D29D5}"/>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4C6E-FA49-A4F5-C06A6F4D29D5}"/>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4C6E-FA49-A4F5-C06A6F4D29D5}"/>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4C6E-FA49-A4F5-C06A6F4D29D5}"/>
              </c:ext>
            </c:extLst>
          </c:dPt>
          <c:cat>
            <c:strRef>
              <c:f>Sheet1!$A$2:$A$5</c:f>
              <c:strCache>
                <c:ptCount val="2"/>
                <c:pt idx="0">
                  <c:v>1st Qtr</c:v>
                </c:pt>
                <c:pt idx="1">
                  <c:v>2nd Qtr</c:v>
                </c:pt>
              </c:strCache>
            </c:strRef>
          </c:cat>
          <c:val>
            <c:numRef>
              <c:f>Sheet1!$B$2:$B$5</c:f>
              <c:numCache>
                <c:formatCode>General</c:formatCode>
                <c:ptCount val="4"/>
                <c:pt idx="0">
                  <c:v>56</c:v>
                </c:pt>
                <c:pt idx="1">
                  <c:v>44</c:v>
                </c:pt>
              </c:numCache>
            </c:numRef>
          </c:val>
          <c:extLst>
            <c:ext xmlns:c16="http://schemas.microsoft.com/office/drawing/2014/chart" uri="{C3380CC4-5D6E-409C-BE32-E72D297353CC}">
              <c16:uniqueId val="{00000008-4C6E-FA49-A4F5-C06A6F4D29D5}"/>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1FB-814B-85DB-AD4854D2DF85}"/>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1FB-814B-85DB-AD4854D2DF85}"/>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1FB-814B-85DB-AD4854D2DF85}"/>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1FB-814B-85DB-AD4854D2DF85}"/>
              </c:ext>
            </c:extLst>
          </c:dPt>
          <c:cat>
            <c:strRef>
              <c:f>Sheet1!$A$2:$A$5</c:f>
              <c:strCache>
                <c:ptCount val="2"/>
                <c:pt idx="0">
                  <c:v>1st Qtr</c:v>
                </c:pt>
                <c:pt idx="1">
                  <c:v>2nd Qtr</c:v>
                </c:pt>
              </c:strCache>
            </c:strRef>
          </c:cat>
          <c:val>
            <c:numRef>
              <c:f>Sheet1!$B$2:$B$5</c:f>
              <c:numCache>
                <c:formatCode>General</c:formatCode>
                <c:ptCount val="4"/>
                <c:pt idx="0">
                  <c:v>40</c:v>
                </c:pt>
                <c:pt idx="1">
                  <c:v>50</c:v>
                </c:pt>
              </c:numCache>
            </c:numRef>
          </c:val>
          <c:extLst>
            <c:ext xmlns:c16="http://schemas.microsoft.com/office/drawing/2014/chart" uri="{C3380CC4-5D6E-409C-BE32-E72D297353CC}">
              <c16:uniqueId val="{00000008-81FB-814B-85DB-AD4854D2DF85}"/>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9957-9A45-B2D5-F7AF8C4FB9EC}"/>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9957-9A45-B2D5-F7AF8C4FB9EC}"/>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9957-9A45-B2D5-F7AF8C4FB9EC}"/>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9957-9A45-B2D5-F7AF8C4FB9EC}"/>
              </c:ext>
            </c:extLst>
          </c:dPt>
          <c:cat>
            <c:strRef>
              <c:f>Sheet1!$A$2:$A$5</c:f>
              <c:strCache>
                <c:ptCount val="2"/>
                <c:pt idx="0">
                  <c:v>1st Qtr</c:v>
                </c:pt>
                <c:pt idx="1">
                  <c:v>2nd Qtr</c:v>
                </c:pt>
              </c:strCache>
            </c:strRef>
          </c:cat>
          <c:val>
            <c:numRef>
              <c:f>Sheet1!$B$2:$B$5</c:f>
              <c:numCache>
                <c:formatCode>General</c:formatCode>
                <c:ptCount val="4"/>
                <c:pt idx="0">
                  <c:v>35</c:v>
                </c:pt>
                <c:pt idx="1">
                  <c:v>65</c:v>
                </c:pt>
              </c:numCache>
            </c:numRef>
          </c:val>
          <c:extLst>
            <c:ext xmlns:c16="http://schemas.microsoft.com/office/drawing/2014/chart" uri="{C3380CC4-5D6E-409C-BE32-E72D297353CC}">
              <c16:uniqueId val="{00000008-9957-9A45-B2D5-F7AF8C4FB9EC}"/>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4C6E-FA49-A4F5-C06A6F4D29D5}"/>
              </c:ext>
            </c:extLst>
          </c:dPt>
          <c:dPt>
            <c:idx val="1"/>
            <c:bubble3D val="0"/>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9050">
                <a:solidFill>
                  <a:schemeClr val="lt1"/>
                </a:solidFill>
              </a:ln>
              <a:effectLst/>
            </c:spPr>
            <c:extLst>
              <c:ext xmlns:c16="http://schemas.microsoft.com/office/drawing/2014/chart" uri="{C3380CC4-5D6E-409C-BE32-E72D297353CC}">
                <c16:uniqueId val="{00000003-4C6E-FA49-A4F5-C06A6F4D29D5}"/>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4C6E-FA49-A4F5-C06A6F4D29D5}"/>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4C6E-FA49-A4F5-C06A6F4D29D5}"/>
              </c:ext>
            </c:extLst>
          </c:dPt>
          <c:cat>
            <c:strRef>
              <c:f>Sheet1!$A$2:$A$5</c:f>
              <c:strCache>
                <c:ptCount val="1"/>
                <c:pt idx="0">
                  <c:v>1st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4C6E-FA49-A4F5-C06A6F4D29D5}"/>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1FB-814B-85DB-AD4854D2DF85}"/>
              </c:ext>
            </c:extLst>
          </c:dPt>
          <c:dPt>
            <c:idx val="1"/>
            <c:bubble3D val="0"/>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r="100000" b="100000"/>
                </a:path>
                <a:tileRect l="-100000" t="-100000"/>
              </a:gradFill>
              <a:ln w="19050">
                <a:solidFill>
                  <a:schemeClr val="lt1"/>
                </a:solidFill>
              </a:ln>
              <a:effectLst/>
            </c:spPr>
            <c:extLst>
              <c:ext xmlns:c16="http://schemas.microsoft.com/office/drawing/2014/chart" uri="{C3380CC4-5D6E-409C-BE32-E72D297353CC}">
                <c16:uniqueId val="{00000003-81FB-814B-85DB-AD4854D2DF85}"/>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1FB-814B-85DB-AD4854D2DF85}"/>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1FB-814B-85DB-AD4854D2DF85}"/>
              </c:ext>
            </c:extLst>
          </c:dPt>
          <c:cat>
            <c:strRef>
              <c:f>Sheet1!$A$2:$A$5</c:f>
              <c:strCache>
                <c:ptCount val="1"/>
                <c:pt idx="0">
                  <c:v>1st Qtr</c:v>
                </c:pt>
              </c:strCache>
            </c:str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81FB-814B-85DB-AD4854D2DF85}"/>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9957-9A45-B2D5-F7AF8C4FB9EC}"/>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9957-9A45-B2D5-F7AF8C4FB9EC}"/>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9957-9A45-B2D5-F7AF8C4FB9EC}"/>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9957-9A45-B2D5-F7AF8C4FB9EC}"/>
              </c:ext>
            </c:extLst>
          </c:dPt>
          <c:cat>
            <c:strRef>
              <c:f>Sheet1!$A$2:$A$5</c:f>
              <c:strCache>
                <c:ptCount val="2"/>
                <c:pt idx="0">
                  <c:v>1st Qtr</c:v>
                </c:pt>
                <c:pt idx="1">
                  <c:v>2nd Qtr</c:v>
                </c:pt>
              </c:strCache>
            </c:strRef>
          </c:cat>
          <c:val>
            <c:numRef>
              <c:f>Sheet1!$B$2:$B$5</c:f>
              <c:numCache>
                <c:formatCode>General</c:formatCode>
                <c:ptCount val="4"/>
                <c:pt idx="0">
                  <c:v>27</c:v>
                </c:pt>
                <c:pt idx="1">
                  <c:v>73</c:v>
                </c:pt>
              </c:numCache>
            </c:numRef>
          </c:val>
          <c:extLst>
            <c:ext xmlns:c16="http://schemas.microsoft.com/office/drawing/2014/chart" uri="{C3380CC4-5D6E-409C-BE32-E72D297353CC}">
              <c16:uniqueId val="{00000008-9957-9A45-B2D5-F7AF8C4FB9EC}"/>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253DC-EBBE-4DC2-96A2-5D8843ABA2F1}" type="datetimeFigureOut">
              <a:rPr lang="es-ES" smtClean="0"/>
              <a:t>05/04/2021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482EE-2BD6-4BD2-9A83-E52E281708CD}" type="slidenum">
              <a:rPr lang="es-ES" smtClean="0"/>
              <a:t>‹Nº›</a:t>
            </a:fld>
            <a:endParaRPr lang="es-ES"/>
          </a:p>
        </p:txBody>
      </p:sp>
    </p:spTree>
    <p:extLst>
      <p:ext uri="{BB962C8B-B14F-4D97-AF65-F5344CB8AC3E}">
        <p14:creationId xmlns:p14="http://schemas.microsoft.com/office/powerpoint/2010/main" val="61776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17</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effectLst/>
                <a:latin typeface="Calibri"/>
                <a:ea typeface="Calibri"/>
                <a:cs typeface="Calibri"/>
                <a:sym typeface="Calibri"/>
              </a:rPr>
              <a:t>Cuando nos referimos al IMC, empezamos a significar que por debajo de 18,4 kg/m2 entramos en </a:t>
            </a:r>
            <a:r>
              <a:rPr lang="es-ES" sz="1200" b="0" i="0" u="none" strike="noStrike" cap="none" dirty="0" err="1">
                <a:solidFill>
                  <a:schemeClr val="dk1"/>
                </a:solidFill>
                <a:effectLst/>
                <a:latin typeface="Calibri"/>
                <a:ea typeface="Calibri"/>
                <a:cs typeface="Calibri"/>
                <a:sym typeface="Calibri"/>
              </a:rPr>
              <a:t>desnutrición</a:t>
            </a:r>
            <a:r>
              <a:rPr lang="es-ES" sz="1200" b="0" i="0" u="none" strike="noStrike" cap="none" dirty="0">
                <a:solidFill>
                  <a:schemeClr val="dk1"/>
                </a:solidFill>
                <a:effectLst/>
                <a:latin typeface="Calibri"/>
                <a:ea typeface="Calibri"/>
                <a:cs typeface="Calibri"/>
                <a:sym typeface="Calibri"/>
              </a:rPr>
              <a:t> leve, </a:t>
            </a:r>
            <a:endParaRPr lang="es-ES" dirty="0"/>
          </a:p>
          <a:p>
            <a:pPr marL="0" lvl="0" indent="0" algn="l" rtl="0">
              <a:lnSpc>
                <a:spcPct val="100000"/>
              </a:lnSpc>
              <a:spcBef>
                <a:spcPts val="0"/>
              </a:spcBef>
              <a:spcAft>
                <a:spcPts val="0"/>
              </a:spcAft>
              <a:buSzPts val="1400"/>
              <a:buNone/>
            </a:pPr>
            <a:endParaRPr dirty="0"/>
          </a:p>
        </p:txBody>
      </p:sp>
      <p:sp>
        <p:nvSpPr>
          <p:cNvPr id="213" name="Google Shape;21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20</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Las proteínas plasmáticas que más se emplean en la valoración nutricional son la albúmina, la </a:t>
            </a:r>
            <a:r>
              <a:rPr lang="es-ES" dirty="0" err="1"/>
              <a:t>prealbúmina</a:t>
            </a:r>
            <a:r>
              <a:rPr lang="es-ES" dirty="0"/>
              <a:t>, , </a:t>
            </a:r>
            <a:r>
              <a:rPr lang="es-ES" dirty="0" err="1"/>
              <a:t>transferrina</a:t>
            </a:r>
            <a:r>
              <a:rPr lang="es-ES" dirty="0"/>
              <a:t> y la proteína </a:t>
            </a:r>
            <a:r>
              <a:rPr lang="es-ES" dirty="0" err="1"/>
              <a:t>ligadora</a:t>
            </a:r>
            <a:r>
              <a:rPr lang="es-ES" dirty="0"/>
              <a:t> de </a:t>
            </a:r>
            <a:r>
              <a:rPr lang="es-ES" dirty="0" err="1"/>
              <a:t>retinol</a:t>
            </a:r>
            <a:r>
              <a:rPr lang="es-ES" dirty="0"/>
              <a:t>. A nivel global , estas determinaciones presentan la ventaja de su amplia disponibilidad, pero, aunque con diferencias según la prueba concreta, son poco sensibles y específicas.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1- ALBÚMINA: Semivida media larga (18-20 días) poco sensible a modificaciones recientes del estado nutricional. Es un marcador de reserva proteica visceral. La concentración disminuye un 8% por década después de los 70 años. Es un buen predictor de  morbilidad , de aumento de estancia hospitalaria y de mortalidad. </a:t>
            </a:r>
            <a:r>
              <a:rPr lang="es-ES" sz="1200" b="0" i="0" u="none" strike="noStrike" cap="none" dirty="0">
                <a:solidFill>
                  <a:schemeClr val="dk1"/>
                </a:solidFill>
                <a:effectLst/>
                <a:latin typeface="Calibri"/>
                <a:ea typeface="Calibri"/>
                <a:cs typeface="Calibri"/>
                <a:sym typeface="Calibri"/>
              </a:rPr>
              <a:t>La </a:t>
            </a:r>
            <a:r>
              <a:rPr lang="es-ES" sz="1200" b="0" i="0" u="none" strike="noStrike" cap="none" dirty="0" err="1">
                <a:solidFill>
                  <a:schemeClr val="dk1"/>
                </a:solidFill>
                <a:effectLst/>
                <a:latin typeface="Calibri"/>
                <a:ea typeface="Calibri"/>
                <a:cs typeface="Calibri"/>
                <a:sym typeface="Calibri"/>
              </a:rPr>
              <a:t>albúmina</a:t>
            </a:r>
            <a:r>
              <a:rPr lang="es-ES" sz="1200" b="0" i="0" u="none" strike="noStrike" cap="none" dirty="0">
                <a:solidFill>
                  <a:schemeClr val="dk1"/>
                </a:solidFill>
                <a:effectLst/>
                <a:latin typeface="Calibri"/>
                <a:ea typeface="Calibri"/>
                <a:cs typeface="Calibri"/>
                <a:sym typeface="Calibri"/>
              </a:rPr>
              <a:t>, como principal marcador a medio plazo, ya que tiene un vida media de 20 </a:t>
            </a:r>
            <a:r>
              <a:rPr lang="es-ES" sz="1200" b="0" i="0" u="none" strike="noStrike" cap="none" dirty="0" err="1">
                <a:solidFill>
                  <a:schemeClr val="dk1"/>
                </a:solidFill>
                <a:effectLst/>
                <a:latin typeface="Calibri"/>
                <a:ea typeface="Calibri"/>
                <a:cs typeface="Calibri"/>
                <a:sym typeface="Calibri"/>
              </a:rPr>
              <a:t>días</a:t>
            </a:r>
            <a:r>
              <a:rPr lang="es-ES" sz="1200" b="0" i="0" u="none" strike="noStrike" cap="none" dirty="0">
                <a:solidFill>
                  <a:schemeClr val="dk1"/>
                </a:solidFill>
                <a:effectLst/>
                <a:latin typeface="Calibri"/>
                <a:ea typeface="Calibri"/>
                <a:cs typeface="Calibri"/>
                <a:sym typeface="Calibri"/>
              </a:rPr>
              <a:t>, puede verse influenciada tanto por cambios como la insuficiencia </a:t>
            </a:r>
            <a:r>
              <a:rPr lang="es-ES" sz="1200" b="0" i="0" u="none" strike="noStrike" cap="none" dirty="0" err="1">
                <a:solidFill>
                  <a:schemeClr val="dk1"/>
                </a:solidFill>
                <a:effectLst/>
                <a:latin typeface="Calibri"/>
                <a:ea typeface="Calibri"/>
                <a:cs typeface="Calibri"/>
                <a:sym typeface="Calibri"/>
              </a:rPr>
              <a:t>hepática</a:t>
            </a:r>
            <a:r>
              <a:rPr lang="es-ES" sz="1200" b="0" i="0" u="none" strike="noStrike" cap="none" dirty="0">
                <a:solidFill>
                  <a:schemeClr val="dk1"/>
                </a:solidFill>
                <a:effectLst/>
                <a:latin typeface="Calibri"/>
                <a:ea typeface="Calibri"/>
                <a:cs typeface="Calibri"/>
                <a:sym typeface="Calibri"/>
              </a:rPr>
              <a:t> y la renal, como por cambios de peso.</a:t>
            </a:r>
            <a:endParaRPr lang="es-E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a:p>
            <a:pPr marL="0" lvl="0" indent="0" algn="l" rtl="0">
              <a:lnSpc>
                <a:spcPct val="100000"/>
              </a:lnSpc>
              <a:spcBef>
                <a:spcPts val="0"/>
              </a:spcBef>
              <a:spcAft>
                <a:spcPts val="0"/>
              </a:spcAft>
              <a:buSzPts val="1400"/>
              <a:buNone/>
            </a:pPr>
            <a:endParaRPr dirty="0"/>
          </a:p>
          <a:p>
            <a:r>
              <a:rPr lang="es-ES" dirty="0"/>
              <a:t>2- </a:t>
            </a:r>
            <a:r>
              <a:rPr lang="es-ES" dirty="0" err="1"/>
              <a:t>Prealbúmina</a:t>
            </a:r>
            <a:r>
              <a:rPr lang="es-ES" dirty="0"/>
              <a:t>: Marcador de reserva proteica visceral. Vida media (48 h) buen marcador de cambios recientes y de la respuesta a la intervención , pero disminuye en situaciones de catabolismo, inflamación, hepatopatía, ferropenia y aumenta en IR y </a:t>
            </a:r>
            <a:r>
              <a:rPr lang="es-ES" dirty="0" err="1"/>
              <a:t>tto</a:t>
            </a:r>
            <a:r>
              <a:rPr lang="es-ES" dirty="0"/>
              <a:t> con corticoides. R</a:t>
            </a:r>
            <a:r>
              <a:rPr lang="es-ES" sz="1200" b="0" i="0" u="none" strike="noStrike" cap="none" dirty="0">
                <a:solidFill>
                  <a:schemeClr val="dk1"/>
                </a:solidFill>
                <a:effectLst/>
                <a:latin typeface="Calibri"/>
                <a:ea typeface="Calibri"/>
                <a:cs typeface="Calibri"/>
                <a:sym typeface="Calibri"/>
              </a:rPr>
              <a:t>ecientemente se está introduciendo la </a:t>
            </a:r>
            <a:r>
              <a:rPr lang="es-ES" sz="1200" b="0" i="0" u="none" strike="noStrike" cap="none" dirty="0" err="1">
                <a:solidFill>
                  <a:schemeClr val="dk1"/>
                </a:solidFill>
                <a:effectLst/>
                <a:latin typeface="Calibri"/>
                <a:ea typeface="Calibri"/>
                <a:cs typeface="Calibri"/>
                <a:sym typeface="Calibri"/>
              </a:rPr>
              <a:t>prealbúmina</a:t>
            </a:r>
            <a:r>
              <a:rPr lang="es-ES" sz="1200" b="0" i="0" u="none" strike="noStrike" cap="none" dirty="0">
                <a:solidFill>
                  <a:schemeClr val="dk1"/>
                </a:solidFill>
                <a:effectLst/>
                <a:latin typeface="Calibri"/>
                <a:ea typeface="Calibri"/>
                <a:cs typeface="Calibri"/>
                <a:sym typeface="Calibri"/>
              </a:rPr>
              <a:t> como marcador agudo fiable, aunque se puede ver influenciado por traumatismos e infecciones, situaciones frecuentes en los mayores de edad </a:t>
            </a:r>
            <a:endParaRPr lang="es-ES"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3- Colesterol. Es un buen predictor de morbimortalidad cuya reducción refleja una </a:t>
            </a:r>
            <a:r>
              <a:rPr lang="es-ES" dirty="0" err="1"/>
              <a:t>deplección</a:t>
            </a:r>
            <a:r>
              <a:rPr lang="es-ES" dirty="0"/>
              <a:t> severa de proteína visceral. &lt;160 en ancianos son predictores de peor estado de salud y mortalidad.</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4- </a:t>
            </a:r>
            <a:r>
              <a:rPr lang="es-ES" dirty="0" err="1"/>
              <a:t>Transferrina</a:t>
            </a:r>
            <a:r>
              <a:rPr lang="es-ES" dirty="0"/>
              <a:t>: Vida media corta (8-9 días) depende del hierro.</a:t>
            </a:r>
            <a:r>
              <a:rPr lang="es-ES" sz="1200" b="0" i="0" u="none" strike="noStrike" cap="none" dirty="0">
                <a:solidFill>
                  <a:schemeClr val="dk1"/>
                </a:solidFill>
                <a:effectLst/>
                <a:latin typeface="Calibri"/>
                <a:ea typeface="Calibri"/>
                <a:cs typeface="Calibri"/>
                <a:sym typeface="Calibri"/>
              </a:rPr>
              <a:t> La </a:t>
            </a:r>
            <a:r>
              <a:rPr lang="es-ES" sz="1200" b="0" i="0" u="none" strike="noStrike" cap="none" dirty="0" err="1">
                <a:solidFill>
                  <a:schemeClr val="dk1"/>
                </a:solidFill>
                <a:effectLst/>
                <a:latin typeface="Calibri"/>
                <a:ea typeface="Calibri"/>
                <a:cs typeface="Calibri"/>
                <a:sym typeface="Calibri"/>
              </a:rPr>
              <a:t>transferrina</a:t>
            </a:r>
            <a:r>
              <a:rPr lang="es-ES" sz="1200" b="0" i="0" u="none" strike="noStrike" cap="none" dirty="0">
                <a:solidFill>
                  <a:schemeClr val="dk1"/>
                </a:solidFill>
                <a:effectLst/>
                <a:latin typeface="Calibri"/>
                <a:ea typeface="Calibri"/>
                <a:cs typeface="Calibri"/>
                <a:sym typeface="Calibri"/>
              </a:rPr>
              <a:t> es un buen marcador de cambios nutricionales agudos por su vida media de 8-9 </a:t>
            </a:r>
            <a:r>
              <a:rPr lang="es-ES" sz="1200" b="0" i="0" u="none" strike="noStrike" cap="none" dirty="0" err="1">
                <a:solidFill>
                  <a:schemeClr val="dk1"/>
                </a:solidFill>
                <a:effectLst/>
                <a:latin typeface="Calibri"/>
                <a:ea typeface="Calibri"/>
                <a:cs typeface="Calibri"/>
                <a:sym typeface="Calibri"/>
              </a:rPr>
              <a:t>días</a:t>
            </a:r>
            <a:r>
              <a:rPr lang="es-ES" sz="1200" b="0" i="0" u="none" strike="noStrike" cap="none" dirty="0">
                <a:solidFill>
                  <a:schemeClr val="dk1"/>
                </a:solidFill>
                <a:effectLst/>
                <a:latin typeface="Calibri"/>
                <a:ea typeface="Calibri"/>
                <a:cs typeface="Calibri"/>
                <a:sym typeface="Calibri"/>
              </a:rPr>
              <a:t>. Su valor normal oscila entre 250 a 350 mg/ dl, aunque puede estar disminuida ante cuadros de </a:t>
            </a:r>
            <a:r>
              <a:rPr lang="es-ES" sz="1200" b="0" i="0" u="none" strike="noStrike" cap="none" dirty="0" err="1">
                <a:solidFill>
                  <a:schemeClr val="dk1"/>
                </a:solidFill>
                <a:effectLst/>
                <a:latin typeface="Calibri"/>
                <a:ea typeface="Calibri"/>
                <a:cs typeface="Calibri"/>
                <a:sym typeface="Calibri"/>
              </a:rPr>
              <a:t>hepatopatías</a:t>
            </a:r>
            <a:r>
              <a:rPr lang="es-ES" sz="1200" b="0" i="0" u="none" strike="noStrike" cap="none" dirty="0">
                <a:solidFill>
                  <a:schemeClr val="dk1"/>
                </a:solidFill>
                <a:effectLst/>
                <a:latin typeface="Calibri"/>
                <a:ea typeface="Calibri"/>
                <a:cs typeface="Calibri"/>
                <a:sym typeface="Calibri"/>
              </a:rPr>
              <a:t>, anemias, </a:t>
            </a:r>
            <a:r>
              <a:rPr lang="es-ES" sz="1200" b="0" i="0" u="none" strike="noStrike" cap="none" dirty="0" err="1">
                <a:solidFill>
                  <a:schemeClr val="dk1"/>
                </a:solidFill>
                <a:effectLst/>
                <a:latin typeface="Calibri"/>
                <a:ea typeface="Calibri"/>
                <a:cs typeface="Calibri"/>
                <a:sym typeface="Calibri"/>
              </a:rPr>
              <a:t>síndrome</a:t>
            </a:r>
            <a:r>
              <a:rPr lang="es-ES" sz="1200" b="0" i="0" u="none" strike="noStrike" cap="none" dirty="0">
                <a:solidFill>
                  <a:schemeClr val="dk1"/>
                </a:solidFill>
                <a:effectLst/>
                <a:latin typeface="Calibri"/>
                <a:ea typeface="Calibri"/>
                <a:cs typeface="Calibri"/>
                <a:sym typeface="Calibri"/>
              </a:rPr>
              <a:t> </a:t>
            </a:r>
            <a:r>
              <a:rPr lang="es-ES" sz="1200" b="0" i="0" u="none" strike="noStrike" cap="none" dirty="0" err="1">
                <a:solidFill>
                  <a:schemeClr val="dk1"/>
                </a:solidFill>
                <a:effectLst/>
                <a:latin typeface="Calibri"/>
                <a:ea typeface="Calibri"/>
                <a:cs typeface="Calibri"/>
                <a:sym typeface="Calibri"/>
              </a:rPr>
              <a:t>nefrótico</a:t>
            </a:r>
            <a:r>
              <a:rPr lang="es-ES" sz="1200" b="0" i="0" u="none" strike="noStrike" cap="none" dirty="0">
                <a:solidFill>
                  <a:schemeClr val="dk1"/>
                </a:solidFill>
                <a:effectLst/>
                <a:latin typeface="Calibri"/>
                <a:ea typeface="Calibri"/>
                <a:cs typeface="Calibri"/>
                <a:sym typeface="Calibri"/>
              </a:rPr>
              <a:t>, infecciones y tratamientos con corticoide </a:t>
            </a:r>
            <a:endParaRPr lang="es-ES"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5- Linfocitos: El deterioro del sistema </a:t>
            </a:r>
            <a:r>
              <a:rPr lang="es-ES" dirty="0" err="1"/>
              <a:t>inmunutario</a:t>
            </a:r>
            <a:r>
              <a:rPr lang="es-ES" dirty="0"/>
              <a:t> se asocia al envejecimiento, o a la inmunosupresión que se produce en ancianos con enfermedad aguda no desnutridos, hacen que su sensibilidad y especificidad sea baja.</a:t>
            </a:r>
            <a:endParaRPr dirty="0"/>
          </a:p>
        </p:txBody>
      </p:sp>
      <p:sp>
        <p:nvSpPr>
          <p:cNvPr id="238" name="Google Shape;23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21</a:t>
            </a:fld>
            <a:endParaRPr/>
          </a:p>
        </p:txBody>
      </p:sp>
    </p:spTree>
    <p:extLst>
      <p:ext uri="{BB962C8B-B14F-4D97-AF65-F5344CB8AC3E}">
        <p14:creationId xmlns:p14="http://schemas.microsoft.com/office/powerpoint/2010/main" val="249177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dirty="0"/>
              <a:t>MUST ( MALNUTRITION UNIVERSAL SCREENING TOOL ): </a:t>
            </a:r>
            <a:r>
              <a:rPr lang="es-ES" sz="1200" b="1" i="1" u="none" strike="noStrike" cap="none" dirty="0">
                <a:solidFill>
                  <a:schemeClr val="dk1"/>
                </a:solidFill>
                <a:effectLst/>
                <a:latin typeface="Calibri"/>
                <a:ea typeface="Calibri"/>
                <a:cs typeface="Calibri"/>
                <a:sym typeface="Calibri"/>
              </a:rPr>
              <a:t>Malnutrition Universal Screening Tool  </a:t>
            </a:r>
            <a:r>
              <a:rPr lang="es-ES" sz="1200" b="0" i="0" u="none" strike="noStrike" cap="none" dirty="0">
                <a:solidFill>
                  <a:schemeClr val="dk1"/>
                </a:solidFill>
                <a:effectLst/>
                <a:latin typeface="Calibri"/>
                <a:ea typeface="Calibri"/>
                <a:cs typeface="Calibri"/>
                <a:sym typeface="Calibri"/>
              </a:rPr>
              <a:t>( MUST). </a:t>
            </a:r>
            <a:r>
              <a:rPr lang="es-ES" sz="1200" b="1" i="0" u="none" strike="noStrike" cap="none" dirty="0">
                <a:solidFill>
                  <a:schemeClr val="dk1"/>
                </a:solidFill>
                <a:effectLst/>
                <a:latin typeface="Calibri"/>
                <a:ea typeface="Calibri"/>
                <a:cs typeface="Calibri"/>
                <a:sym typeface="Calibri"/>
              </a:rPr>
              <a:t>Posibilidad de utilización en el medio hospitalario y Atención Primaria, con parámetros ponderales, valor del índice de masa corporal y restricción energética que supera los 5 días </a:t>
            </a:r>
            <a:endParaRPr lang="es-ES"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ES UNA HERRAMIENTA DE CRIBADO ORIENTADA AL PACIENTE AMBULATORIO ( ENTORNO COMUNITARIO) AUNQUE EN MUCHAS COMUNIDADES DE NUESTRO PAÍS SE APLICA Y UTILIZA EN EL MEDIO HOSPITALARIO. ES UNA HERRAMIENTA FÁCIL Y RÁPIDA DE APLICAR QUE TIENE EN CUENTA PARÁMETROS COMO EL IMC, LA PÉRDIDA DE PESO Y EL EFECTO SOBRE EL ESTADO NUTRICIONAL LA ENFERMEDAD AGUDA. ES ESTE ÚLTIMO PUNTO, EL QUE DISTORSIONA LEVEMENTE EL RESULTADO DEL TEST PUESTO QUE NO ESTÁN BIEN DEFINIDAS TODAS  LAS POSIBLES ENFERMEDADES AGUDAS Y, EN MUCHAS OCASIONES, SE DEJA A CRITERIO DEL PROFESIONAL LA CLASIFICACIÓN DE LA PATOLOGÍA DEL PACIENTE PUDIENDO PRODUCIRSE DISTORSIONES EN EL RESULTADO DEL TEST.</a:t>
            </a:r>
            <a:endParaRPr dirty="0"/>
          </a:p>
          <a:p>
            <a:pPr marL="0" lvl="0" indent="0" algn="l" rtl="0">
              <a:lnSpc>
                <a:spcPct val="100000"/>
              </a:lnSpc>
              <a:spcBef>
                <a:spcPts val="0"/>
              </a:spcBef>
              <a:spcAft>
                <a:spcPts val="0"/>
              </a:spcAft>
              <a:buSzPts val="1400"/>
              <a:buNone/>
            </a:pPr>
            <a:r>
              <a:rPr lang="es-ES" dirty="0"/>
              <a:t> UNA VEZ APLICADA LA HERRAMIENTA , LOS RESULTADOS NOS DETERMINAN SI EL PACIENTE ESTÁ EN RIESGO NUTRICIONAL ( &gt;1) O NO LO ESTÁ ( &lt;0 ).</a:t>
            </a:r>
          </a:p>
          <a:p>
            <a:pPr marL="0" lvl="0" indent="0" algn="l" rtl="0">
              <a:lnSpc>
                <a:spcPct val="100000"/>
              </a:lnSpc>
              <a:spcBef>
                <a:spcPts val="0"/>
              </a:spcBef>
              <a:spcAft>
                <a:spcPts val="0"/>
              </a:spcAft>
              <a:buSzPts val="1400"/>
              <a:buNone/>
            </a:pPr>
            <a:r>
              <a:rPr lang="es-ES" b="1" dirty="0"/>
              <a:t>TODAS LAS CATEGORÍAS DE RIESGO: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TRATAR LA ENFERMEDAD SUBYACENTE Y PROPORCIONAR ASESORAMIENTO SOBRE LA ELECCIÓN DE ALIMENTOS Y AYUDA PARA COMER Y BEBER CUANDO SEA NECESARIO.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CATEGORÍA DE RIESGO DE MALNUTRICIÓN.</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LAS NECESIDADES DE DIETAS ESPECIALES Y SEGUIR LAS NORMAS LOCALES</a:t>
            </a:r>
          </a:p>
          <a:p>
            <a:pPr marL="0" lvl="0" indent="0" algn="l" rtl="0">
              <a:lnSpc>
                <a:spcPct val="100000"/>
              </a:lnSpc>
              <a:spcBef>
                <a:spcPts val="0"/>
              </a:spcBef>
              <a:spcAft>
                <a:spcPts val="0"/>
              </a:spcAft>
              <a:buSzPts val="1400"/>
              <a:buFont typeface="Arial" panose="020B0604020202020204" pitchFamily="34" charset="0"/>
              <a:buNone/>
            </a:pPr>
            <a:r>
              <a:rPr lang="es-ES" b="1" dirty="0"/>
              <a:t>OBESIDAD:</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PRESENCIA DE OBESIDAD. EN LOS PACIENTES CON ENFERMEDADES SUBYACENTES NORMALMENTE ES NECESARIO CONTROLAR ANTES DE TRATAR LA ENFERMEDAD.</a:t>
            </a:r>
            <a:endParaRPr b="0" dirty="0"/>
          </a:p>
        </p:txBody>
      </p:sp>
      <p:sp>
        <p:nvSpPr>
          <p:cNvPr id="271" name="Google Shape;27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23</a:t>
            </a:fld>
            <a:endParaRPr dirty="0"/>
          </a:p>
        </p:txBody>
      </p:sp>
    </p:spTree>
    <p:extLst>
      <p:ext uri="{BB962C8B-B14F-4D97-AF65-F5344CB8AC3E}">
        <p14:creationId xmlns:p14="http://schemas.microsoft.com/office/powerpoint/2010/main" val="107948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dirty="0"/>
              <a:t>MUST ( MALNUTRITION UNIVERSAL SCREENING TOOL ): </a:t>
            </a:r>
            <a:r>
              <a:rPr lang="es-ES" sz="1200" b="1" i="1" u="none" strike="noStrike" cap="none" dirty="0">
                <a:solidFill>
                  <a:schemeClr val="dk1"/>
                </a:solidFill>
                <a:effectLst/>
                <a:latin typeface="Calibri"/>
                <a:ea typeface="Calibri"/>
                <a:cs typeface="Calibri"/>
                <a:sym typeface="Calibri"/>
              </a:rPr>
              <a:t>Malnutrition Universal Screening Tool  </a:t>
            </a:r>
            <a:r>
              <a:rPr lang="es-ES" sz="1200" b="0" i="0" u="none" strike="noStrike" cap="none" dirty="0">
                <a:solidFill>
                  <a:schemeClr val="dk1"/>
                </a:solidFill>
                <a:effectLst/>
                <a:latin typeface="Calibri"/>
                <a:ea typeface="Calibri"/>
                <a:cs typeface="Calibri"/>
                <a:sym typeface="Calibri"/>
              </a:rPr>
              <a:t>( MUST). </a:t>
            </a:r>
            <a:r>
              <a:rPr lang="es-ES" sz="1200" b="1" i="0" u="none" strike="noStrike" cap="none" dirty="0">
                <a:solidFill>
                  <a:schemeClr val="dk1"/>
                </a:solidFill>
                <a:effectLst/>
                <a:latin typeface="Calibri"/>
                <a:ea typeface="Calibri"/>
                <a:cs typeface="Calibri"/>
                <a:sym typeface="Calibri"/>
              </a:rPr>
              <a:t>Posibilidad de utilización en el medio hospitalario y Atención Primaria, con parámetros ponderales, valor del índice de masa corporal y restricción energética que supera los 5 días </a:t>
            </a:r>
            <a:endParaRPr lang="es-ES"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ES UNA HERRAMIENTA DE CRIBADO ORIENTADA AL PACIENTE AMBULATORIO ( ENTORNO COMUNITARIO) AUNQUE EN MUCHAS COMUNIDADES DE NUESTRO PAÍS SE APLICA Y UTILIZA EN EL MEDIO HOSPITALARIO. ES UNA HERRAMIENTA FÁCIL Y RÁPIDA DE APLICAR QUE TIENE EN CUENTA PARÁMETROS COMO EL IMC, LA PÉRDIDA DE PESO Y EL EFECTO SOBRE EL ESTADO NUTRICIONAL LA ENFERMEDAD AGUDA. ES ESTE ÚLTIMO PUNTO, EL QUE DISTORSIONA LEVEMENTE EL RESULTADO DEL TEST PUESTO QUE NO ESTÁN BIEN DEFINIDAS TODAS  LAS POSIBLES ENFERMEDADES AGUDAS Y, EN MUCHAS OCASIONES, SE DEJA A CRITERIO DEL PROFESIONAL LA CLASIFICACIÓN DE LA PATOLOGÍA DEL PACIENTE PUDIENDO PRODUCIRSE DISTORSIONES EN EL RESULTADO DEL TEST.</a:t>
            </a:r>
            <a:endParaRPr dirty="0"/>
          </a:p>
          <a:p>
            <a:pPr marL="0" lvl="0" indent="0" algn="l" rtl="0">
              <a:lnSpc>
                <a:spcPct val="100000"/>
              </a:lnSpc>
              <a:spcBef>
                <a:spcPts val="0"/>
              </a:spcBef>
              <a:spcAft>
                <a:spcPts val="0"/>
              </a:spcAft>
              <a:buSzPts val="1400"/>
              <a:buNone/>
            </a:pPr>
            <a:r>
              <a:rPr lang="es-ES" dirty="0"/>
              <a:t> UNA VEZ APLICADA LA HERRAMIENTA , LOS RESULTADOS NOS DETERMINAN SI EL PACIENTE ESTÁ EN RIESGO NUTRICIONAL ( &gt;1) O NO LO ESTÁ ( &lt;0 ).</a:t>
            </a:r>
          </a:p>
          <a:p>
            <a:pPr marL="0" lvl="0" indent="0" algn="l" rtl="0">
              <a:lnSpc>
                <a:spcPct val="100000"/>
              </a:lnSpc>
              <a:spcBef>
                <a:spcPts val="0"/>
              </a:spcBef>
              <a:spcAft>
                <a:spcPts val="0"/>
              </a:spcAft>
              <a:buSzPts val="1400"/>
              <a:buNone/>
            </a:pPr>
            <a:r>
              <a:rPr lang="es-ES" b="1" dirty="0"/>
              <a:t>TODAS LAS CATEGORÍAS DE RIESGO: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TRATAR LA ENFERMEDAD SUBYACENTE Y PROPORCIONAR ASESORAMIENTO SOBRE LA ELECCIÓN DE ALIMENTOS Y AYUDA PARA COMER Y BEBER CUANDO SEA NECESARIO.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CATEGORÍA DE RIESGO DE MALNUTRICIÓN.</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LAS NECESIDADES DE DIETAS ESPECIALES Y SEGUIR LAS NORMAS LOCALES</a:t>
            </a:r>
          </a:p>
          <a:p>
            <a:pPr marL="0" lvl="0" indent="0" algn="l" rtl="0">
              <a:lnSpc>
                <a:spcPct val="100000"/>
              </a:lnSpc>
              <a:spcBef>
                <a:spcPts val="0"/>
              </a:spcBef>
              <a:spcAft>
                <a:spcPts val="0"/>
              </a:spcAft>
              <a:buSzPts val="1400"/>
              <a:buFont typeface="Arial" panose="020B0604020202020204" pitchFamily="34" charset="0"/>
              <a:buNone/>
            </a:pPr>
            <a:r>
              <a:rPr lang="es-ES" b="1" dirty="0"/>
              <a:t>OBESIDAD:</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PRESENCIA DE OBESIDAD. EN LOS PACIENTES CON ENFERMEDADES SUBYACENTES NORMALMENTE ES NECESARIO CONTROLAR ANTES DE TRATAR LA ENFERMEDAD.</a:t>
            </a:r>
            <a:endParaRPr b="0" dirty="0"/>
          </a:p>
        </p:txBody>
      </p:sp>
      <p:sp>
        <p:nvSpPr>
          <p:cNvPr id="271" name="Google Shape;27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24</a:t>
            </a:fld>
            <a:endParaRPr dirty="0"/>
          </a:p>
        </p:txBody>
      </p:sp>
    </p:spTree>
    <p:extLst>
      <p:ext uri="{BB962C8B-B14F-4D97-AF65-F5344CB8AC3E}">
        <p14:creationId xmlns:p14="http://schemas.microsoft.com/office/powerpoint/2010/main" val="280465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dirty="0"/>
              <a:t>MUST ( MALNUTRITION UNIVERSAL SCREENING TOOL ): </a:t>
            </a:r>
            <a:r>
              <a:rPr lang="es-ES" sz="1200" b="1" i="1" u="none" strike="noStrike" cap="none" dirty="0">
                <a:solidFill>
                  <a:schemeClr val="dk1"/>
                </a:solidFill>
                <a:effectLst/>
                <a:latin typeface="Calibri"/>
                <a:ea typeface="Calibri"/>
                <a:cs typeface="Calibri"/>
                <a:sym typeface="Calibri"/>
              </a:rPr>
              <a:t>Malnutrition Universal Screening Tool  </a:t>
            </a:r>
            <a:r>
              <a:rPr lang="es-ES" sz="1200" b="0" i="0" u="none" strike="noStrike" cap="none" dirty="0">
                <a:solidFill>
                  <a:schemeClr val="dk1"/>
                </a:solidFill>
                <a:effectLst/>
                <a:latin typeface="Calibri"/>
                <a:ea typeface="Calibri"/>
                <a:cs typeface="Calibri"/>
                <a:sym typeface="Calibri"/>
              </a:rPr>
              <a:t>( MUST). </a:t>
            </a:r>
            <a:r>
              <a:rPr lang="es-ES" sz="1200" b="1" i="0" u="none" strike="noStrike" cap="none" dirty="0">
                <a:solidFill>
                  <a:schemeClr val="dk1"/>
                </a:solidFill>
                <a:effectLst/>
                <a:latin typeface="Calibri"/>
                <a:ea typeface="Calibri"/>
                <a:cs typeface="Calibri"/>
                <a:sym typeface="Calibri"/>
              </a:rPr>
              <a:t>Posibilidad de utilización en el medio hospitalario y Atención Primaria, con parámetros ponderales, valor del índice de masa corporal y restricción energética que supera los 5 días </a:t>
            </a:r>
            <a:endParaRPr lang="es-ES"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ES UNA HERRAMIENTA DE CRIBADO ORIENTADA AL PACIENTE AMBULATORIO ( ENTORNO COMUNITARIO) AUNQUE EN MUCHAS COMUNIDADES DE NUESTRO PAÍS SE APLICA Y UTILIZA EN EL MEDIO HOSPITALARIO. ES UNA HERRAMIENTA FÁCIL Y RÁPIDA DE APLICAR QUE TIENE EN CUENTA PARÁMETROS COMO EL IMC, LA PÉRDIDA DE PESO Y EL EFECTO SOBRE EL ESTADO NUTRICIONAL LA ENFERMEDAD AGUDA. ES ESTE ÚLTIMO PUNTO, EL QUE DISTORSIONA LEVEMENTE EL RESULTADO DEL TEST PUESTO QUE NO ESTÁN BIEN DEFINIDAS TODAS  LAS POSIBLES ENFERMEDADES AGUDAS Y, EN MUCHAS OCASIONES, SE DEJA A CRITERIO DEL PROFESIONAL LA CLASIFICACIÓN DE LA PATOLOGÍA DEL PACIENTE PUDIENDO PRODUCIRSE DISTORSIONES EN EL RESULTADO DEL TEST.</a:t>
            </a:r>
            <a:endParaRPr dirty="0"/>
          </a:p>
          <a:p>
            <a:pPr marL="0" lvl="0" indent="0" algn="l" rtl="0">
              <a:lnSpc>
                <a:spcPct val="100000"/>
              </a:lnSpc>
              <a:spcBef>
                <a:spcPts val="0"/>
              </a:spcBef>
              <a:spcAft>
                <a:spcPts val="0"/>
              </a:spcAft>
              <a:buSzPts val="1400"/>
              <a:buNone/>
            </a:pPr>
            <a:r>
              <a:rPr lang="es-ES" dirty="0"/>
              <a:t> UNA VEZ APLICADA LA HERRAMIENTA , LOS RESULTADOS NOS DETERMINAN SI EL PACIENTE ESTÁ EN RIESGO NUTRICIONAL ( &gt;1) O NO LO ESTÁ ( &lt;0 ).</a:t>
            </a:r>
          </a:p>
          <a:p>
            <a:pPr marL="0" lvl="0" indent="0" algn="l" rtl="0">
              <a:lnSpc>
                <a:spcPct val="100000"/>
              </a:lnSpc>
              <a:spcBef>
                <a:spcPts val="0"/>
              </a:spcBef>
              <a:spcAft>
                <a:spcPts val="0"/>
              </a:spcAft>
              <a:buSzPts val="1400"/>
              <a:buNone/>
            </a:pPr>
            <a:r>
              <a:rPr lang="es-ES" b="1" dirty="0"/>
              <a:t>TODAS LAS CATEGORÍAS DE RIESGO: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TRATAR LA ENFERMEDAD SUBYACENTE Y PROPORCIONAR ASESORAMIENTO SOBRE LA ELECCIÓN DE ALIMENTOS Y AYUDA PARA COMER Y BEBER CUANDO SEA NECESARIO.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CATEGORÍA DE RIESGO DE MALNUTRICIÓN.</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LAS NECESIDADES DE DIETAS ESPECIALES Y SEGUIR LAS NORMAS LOCALES</a:t>
            </a:r>
          </a:p>
          <a:p>
            <a:pPr marL="0" lvl="0" indent="0" algn="l" rtl="0">
              <a:lnSpc>
                <a:spcPct val="100000"/>
              </a:lnSpc>
              <a:spcBef>
                <a:spcPts val="0"/>
              </a:spcBef>
              <a:spcAft>
                <a:spcPts val="0"/>
              </a:spcAft>
              <a:buSzPts val="1400"/>
              <a:buFont typeface="Arial" panose="020B0604020202020204" pitchFamily="34" charset="0"/>
              <a:buNone/>
            </a:pPr>
            <a:r>
              <a:rPr lang="es-ES" b="1" dirty="0"/>
              <a:t>OBESIDAD:</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PRESENCIA DE OBESIDAD. EN LOS PACIENTES CON ENFERMEDADES SUBYACENTES NORMALMENTE ES NECESARIO CONTROLAR ANTES DE TRATAR LA ENFERMEDAD.</a:t>
            </a:r>
            <a:endParaRPr b="0" dirty="0"/>
          </a:p>
        </p:txBody>
      </p:sp>
      <p:sp>
        <p:nvSpPr>
          <p:cNvPr id="271" name="Google Shape;27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25</a:t>
            </a:fld>
            <a:endParaRPr dirty="0"/>
          </a:p>
        </p:txBody>
      </p:sp>
    </p:spTree>
    <p:extLst>
      <p:ext uri="{BB962C8B-B14F-4D97-AF65-F5344CB8AC3E}">
        <p14:creationId xmlns:p14="http://schemas.microsoft.com/office/powerpoint/2010/main" val="166477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6</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4" name="Google Shape;30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655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Objetivo: Presentar un ejemplo de tabla de ejercicios físicos que potenciarían junto con el SON la síntesis de proteína muscular mejorando la funcionalidad y calidad de vida de los pacientes.</a:t>
            </a:r>
          </a:p>
        </p:txBody>
      </p:sp>
      <p:sp>
        <p:nvSpPr>
          <p:cNvPr id="4" name="Marcador de número de diapositiva 3"/>
          <p:cNvSpPr>
            <a:spLocks noGrp="1"/>
          </p:cNvSpPr>
          <p:nvPr>
            <p:ph type="sldNum" sz="quarter" idx="10"/>
          </p:nvPr>
        </p:nvSpPr>
        <p:spPr/>
        <p:txBody>
          <a:bodyPr/>
          <a:lstStyle/>
          <a:p>
            <a:fld id="{5ECB3C83-B3A6-4E2D-88E1-A25F7D2422C4}" type="slidenum">
              <a:rPr lang="es-ES" smtClean="0"/>
              <a:pPr/>
              <a:t>34</a:t>
            </a:fld>
            <a:endParaRPr lang="es-ES"/>
          </a:p>
        </p:txBody>
      </p:sp>
    </p:spTree>
    <p:extLst>
      <p:ext uri="{BB962C8B-B14F-4D97-AF65-F5344CB8AC3E}">
        <p14:creationId xmlns:p14="http://schemas.microsoft.com/office/powerpoint/2010/main" val="283788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46118029a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46118029ae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g46118029ae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38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C9C8CC9-6CEC-F345-AF47-C8C7DD8D3731}" type="slidenum">
              <a:rPr lang="en-GB" smtClean="0"/>
              <a:t>43</a:t>
            </a:fld>
            <a:endParaRPr lang="sv-SE"/>
          </a:p>
        </p:txBody>
      </p:sp>
    </p:spTree>
    <p:extLst>
      <p:ext uri="{BB962C8B-B14F-4D97-AF65-F5344CB8AC3E}">
        <p14:creationId xmlns:p14="http://schemas.microsoft.com/office/powerpoint/2010/main" val="3212700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50" dirty="0"/>
              <a:t>Objetivo: Poner en relevancia el impacto de la disfagia.</a:t>
            </a:r>
          </a:p>
          <a:p>
            <a:r>
              <a:rPr lang="es-ES" sz="1050" dirty="0"/>
              <a:t>Destacamos los tres tipos de pacientes donde es más prevalente y destacar que aproximadamente el 50% de los pacientes neurológicos, mayores institucionalizados y oncológicos cabeza-cuello presentan disfagia.</a:t>
            </a:r>
          </a:p>
          <a:p>
            <a:endParaRPr lang="es-ES" dirty="0"/>
          </a:p>
        </p:txBody>
      </p:sp>
      <p:sp>
        <p:nvSpPr>
          <p:cNvPr id="4" name="Marcador de número de diapositiva 3"/>
          <p:cNvSpPr>
            <a:spLocks noGrp="1"/>
          </p:cNvSpPr>
          <p:nvPr>
            <p:ph type="sldNum" sz="quarter" idx="10"/>
          </p:nvPr>
        </p:nvSpPr>
        <p:spPr/>
        <p:txBody>
          <a:bodyPr/>
          <a:lstStyle/>
          <a:p>
            <a:fld id="{1C9C8CC9-6CEC-F345-AF47-C8C7DD8D3731}" type="slidenum">
              <a:rPr lang="en-GB" smtClean="0"/>
              <a:t>44</a:t>
            </a:fld>
            <a:endParaRPr lang="sv-SE"/>
          </a:p>
        </p:txBody>
      </p:sp>
    </p:spTree>
    <p:extLst>
      <p:ext uri="{BB962C8B-B14F-4D97-AF65-F5344CB8AC3E}">
        <p14:creationId xmlns:p14="http://schemas.microsoft.com/office/powerpoint/2010/main" val="180288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Objetivo: Impacto y gravedad de las complicaciones de la disfagia.</a:t>
            </a:r>
          </a:p>
          <a:p>
            <a:endParaRPr lang="es-ES" dirty="0"/>
          </a:p>
        </p:txBody>
      </p:sp>
      <p:sp>
        <p:nvSpPr>
          <p:cNvPr id="4" name="Marcador de número de diapositiva 3"/>
          <p:cNvSpPr>
            <a:spLocks noGrp="1"/>
          </p:cNvSpPr>
          <p:nvPr>
            <p:ph type="sldNum" sz="quarter" idx="5"/>
          </p:nvPr>
        </p:nvSpPr>
        <p:spPr/>
        <p:txBody>
          <a:bodyPr/>
          <a:lstStyle/>
          <a:p>
            <a:fld id="{DB01E622-C847-FE4B-B01D-159CB2B8D743}" type="slidenum">
              <a:rPr lang="es-ES" smtClean="0"/>
              <a:t>45</a:t>
            </a:fld>
            <a:endParaRPr lang="es-ES"/>
          </a:p>
        </p:txBody>
      </p:sp>
    </p:spTree>
    <p:extLst>
      <p:ext uri="{BB962C8B-B14F-4D97-AF65-F5344CB8AC3E}">
        <p14:creationId xmlns:p14="http://schemas.microsoft.com/office/powerpoint/2010/main" val="637880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46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47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dirty="0"/>
              <a:t>MUST ( MALNUTRITION UNIVERSAL SCREENING TOOL ): </a:t>
            </a:r>
            <a:r>
              <a:rPr lang="es-ES" sz="1200" b="1" i="1" u="none" strike="noStrike" cap="none" dirty="0">
                <a:solidFill>
                  <a:schemeClr val="dk1"/>
                </a:solidFill>
                <a:effectLst/>
                <a:latin typeface="Calibri"/>
                <a:ea typeface="Calibri"/>
                <a:cs typeface="Calibri"/>
                <a:sym typeface="Calibri"/>
              </a:rPr>
              <a:t>Malnutrition Universal Screening Tool  </a:t>
            </a:r>
            <a:r>
              <a:rPr lang="es-ES" sz="1200" b="0" i="0" u="none" strike="noStrike" cap="none" dirty="0">
                <a:solidFill>
                  <a:schemeClr val="dk1"/>
                </a:solidFill>
                <a:effectLst/>
                <a:latin typeface="Calibri"/>
                <a:ea typeface="Calibri"/>
                <a:cs typeface="Calibri"/>
                <a:sym typeface="Calibri"/>
              </a:rPr>
              <a:t>( MUST). </a:t>
            </a:r>
            <a:r>
              <a:rPr lang="es-ES" sz="1200" b="1" i="0" u="none" strike="noStrike" cap="none" dirty="0">
                <a:solidFill>
                  <a:schemeClr val="dk1"/>
                </a:solidFill>
                <a:effectLst/>
                <a:latin typeface="Calibri"/>
                <a:ea typeface="Calibri"/>
                <a:cs typeface="Calibri"/>
                <a:sym typeface="Calibri"/>
              </a:rPr>
              <a:t>Posibilidad de utilización en el medio hospitalario y Atención Primaria, con parámetros ponderales, valor del índice de masa corporal y restricción energética que supera los 5 días </a:t>
            </a:r>
            <a:endParaRPr lang="es-ES"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ES UNA HERRAMIENTA DE CRIBADO ORIENTADA AL PACIENTE AMBULATORIO ( ENTORNO COMUNITARIO) AUNQUE EN MUCHAS COMUNIDADES DE NUESTRO PAÍS SE APLICA Y UTILIZA EN EL MEDIO HOSPITALARIO. ES UNA HERRAMIENTA FÁCIL Y RÁPIDA DE APLICAR QUE TIENE EN CUENTA PARÁMETROS COMO EL IMC, LA PÉRDIDA DE PESO Y EL EFECTO SOBRE EL ESTADO NUTRICIONAL LA ENFERMEDAD AGUDA. ES ESTE ÚLTIMO PUNTO, EL QUE DISTORSIONA LEVEMENTE EL RESULTADO DEL TEST PUESTO QUE NO ESTÁN BIEN DEFINIDAS TODAS  LAS POSIBLES ENFERMEDADES AGUDAS Y, EN MUCHAS OCASIONES, SE DEJA A CRITERIO DEL PROFESIONAL LA CLASIFICACIÓN DE LA PATOLOGÍA DEL PACIENTE PUDIENDO PRODUCIRSE DISTORSIONES EN EL RESULTADO DEL TEST.</a:t>
            </a:r>
            <a:endParaRPr dirty="0"/>
          </a:p>
          <a:p>
            <a:pPr marL="0" lvl="0" indent="0" algn="l" rtl="0">
              <a:lnSpc>
                <a:spcPct val="100000"/>
              </a:lnSpc>
              <a:spcBef>
                <a:spcPts val="0"/>
              </a:spcBef>
              <a:spcAft>
                <a:spcPts val="0"/>
              </a:spcAft>
              <a:buSzPts val="1400"/>
              <a:buNone/>
            </a:pPr>
            <a:r>
              <a:rPr lang="es-ES" dirty="0"/>
              <a:t> UNA VEZ APLICADA LA HERRAMIENTA , LOS RESULTADOS NOS DETERMINAN SI EL PACIENTE ESTÁ EN RIESGO NUTRICIONAL ( &gt;1) O NO LO ESTÁ ( &lt;0 ).</a:t>
            </a:r>
          </a:p>
          <a:p>
            <a:pPr marL="0" lvl="0" indent="0" algn="l" rtl="0">
              <a:lnSpc>
                <a:spcPct val="100000"/>
              </a:lnSpc>
              <a:spcBef>
                <a:spcPts val="0"/>
              </a:spcBef>
              <a:spcAft>
                <a:spcPts val="0"/>
              </a:spcAft>
              <a:buSzPts val="1400"/>
              <a:buNone/>
            </a:pPr>
            <a:r>
              <a:rPr lang="es-ES" b="1" dirty="0"/>
              <a:t>TODAS LAS CATEGORÍAS DE RIESGO: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TRATAR LA ENFERMEDAD SUBYACENTE Y PROPORCIONAR ASESORAMIENTO SOBRE LA ELECCIÓN DE ALIMENTOS Y AYUDA PARA COMER Y BEBER CUANDO SEA NECESARIO.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CATEGORÍA DE RIESGO DE MALNUTRICIÓN.</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LAS NECESIDADES DE DIETAS ESPECIALES Y SEGUIR LAS NORMAS LOCALES</a:t>
            </a:r>
          </a:p>
          <a:p>
            <a:pPr marL="0" lvl="0" indent="0" algn="l" rtl="0">
              <a:lnSpc>
                <a:spcPct val="100000"/>
              </a:lnSpc>
              <a:spcBef>
                <a:spcPts val="0"/>
              </a:spcBef>
              <a:spcAft>
                <a:spcPts val="0"/>
              </a:spcAft>
              <a:buSzPts val="1400"/>
              <a:buFont typeface="Arial" panose="020B0604020202020204" pitchFamily="34" charset="0"/>
              <a:buNone/>
            </a:pPr>
            <a:r>
              <a:rPr lang="es-ES" b="1" dirty="0"/>
              <a:t>OBESIDAD:</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PRESENCIA DE OBESIDAD. EN LOS PACIENTES CON ENFERMEDADES SUBYACENTES NORMALMENTE ES NECESARIO CONTROLAR ANTES DE TRATAR LA ENFERMEDAD.</a:t>
            </a:r>
            <a:endParaRPr b="0" dirty="0"/>
          </a:p>
        </p:txBody>
      </p:sp>
      <p:sp>
        <p:nvSpPr>
          <p:cNvPr id="271" name="Google Shape;27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48</a:t>
            </a:fld>
            <a:endParaRPr dirty="0"/>
          </a:p>
        </p:txBody>
      </p:sp>
    </p:spTree>
    <p:extLst>
      <p:ext uri="{BB962C8B-B14F-4D97-AF65-F5344CB8AC3E}">
        <p14:creationId xmlns:p14="http://schemas.microsoft.com/office/powerpoint/2010/main" val="365510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7</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dirty="0"/>
              <a:t>MUST ( MALNUTRITION UNIVERSAL SCREENING TOOL ): </a:t>
            </a:r>
            <a:r>
              <a:rPr lang="es-ES" sz="1200" b="1" i="1" u="none" strike="noStrike" cap="none" dirty="0">
                <a:solidFill>
                  <a:schemeClr val="dk1"/>
                </a:solidFill>
                <a:effectLst/>
                <a:latin typeface="Calibri"/>
                <a:ea typeface="Calibri"/>
                <a:cs typeface="Calibri"/>
                <a:sym typeface="Calibri"/>
              </a:rPr>
              <a:t>Malnutrition Universal Screening Tool  </a:t>
            </a:r>
            <a:r>
              <a:rPr lang="es-ES" sz="1200" b="0" i="0" u="none" strike="noStrike" cap="none" dirty="0">
                <a:solidFill>
                  <a:schemeClr val="dk1"/>
                </a:solidFill>
                <a:effectLst/>
                <a:latin typeface="Calibri"/>
                <a:ea typeface="Calibri"/>
                <a:cs typeface="Calibri"/>
                <a:sym typeface="Calibri"/>
              </a:rPr>
              <a:t>( MUST). </a:t>
            </a:r>
            <a:r>
              <a:rPr lang="es-ES" sz="1200" b="1" i="0" u="none" strike="noStrike" cap="none" dirty="0">
                <a:solidFill>
                  <a:schemeClr val="dk1"/>
                </a:solidFill>
                <a:effectLst/>
                <a:latin typeface="Calibri"/>
                <a:ea typeface="Calibri"/>
                <a:cs typeface="Calibri"/>
                <a:sym typeface="Calibri"/>
              </a:rPr>
              <a:t>Posibilidad de utilización en el medio hospitalario y Atención Primaria, con parámetros ponderales, valor del índice de masa corporal y restricción energética que supera los 5 días </a:t>
            </a:r>
            <a:endParaRPr lang="es-ES"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ES UNA HERRAMIENTA DE CRIBADO ORIENTADA AL PACIENTE AMBULATORIO ( ENTORNO COMUNITARIO) AUNQUE EN MUCHAS COMUNIDADES DE NUESTRO PAÍS SE APLICA Y UTILIZA EN EL MEDIO HOSPITALARIO. ES UNA HERRAMIENTA FÁCIL Y RÁPIDA DE APLICAR QUE TIENE EN CUENTA PARÁMETROS COMO EL IMC, LA PÉRDIDA DE PESO Y EL EFECTO SOBRE EL ESTADO NUTRICIONAL LA ENFERMEDAD AGUDA. ES ESTE ÚLTIMO PUNTO, EL QUE DISTORSIONA LEVEMENTE EL RESULTADO DEL TEST PUESTO QUE NO ESTÁN BIEN DEFINIDAS TODAS  LAS POSIBLES ENFERMEDADES AGUDAS Y, EN MUCHAS OCASIONES, SE DEJA A CRITERIO DEL PROFESIONAL LA CLASIFICACIÓN DE LA PATOLOGÍA DEL PACIENTE PUDIENDO PRODUCIRSE DISTORSIONES EN EL RESULTADO DEL TEST.</a:t>
            </a:r>
            <a:endParaRPr dirty="0"/>
          </a:p>
          <a:p>
            <a:pPr marL="0" lvl="0" indent="0" algn="l" rtl="0">
              <a:lnSpc>
                <a:spcPct val="100000"/>
              </a:lnSpc>
              <a:spcBef>
                <a:spcPts val="0"/>
              </a:spcBef>
              <a:spcAft>
                <a:spcPts val="0"/>
              </a:spcAft>
              <a:buSzPts val="1400"/>
              <a:buNone/>
            </a:pPr>
            <a:r>
              <a:rPr lang="es-ES" dirty="0"/>
              <a:t> UNA VEZ APLICADA LA HERRAMIENTA , LOS RESULTADOS NOS DETERMINAN SI EL PACIENTE ESTÁ EN RIESGO NUTRICIONAL ( &gt;1) O NO LO ESTÁ ( &lt;0 ).</a:t>
            </a:r>
          </a:p>
          <a:p>
            <a:pPr marL="0" lvl="0" indent="0" algn="l" rtl="0">
              <a:lnSpc>
                <a:spcPct val="100000"/>
              </a:lnSpc>
              <a:spcBef>
                <a:spcPts val="0"/>
              </a:spcBef>
              <a:spcAft>
                <a:spcPts val="0"/>
              </a:spcAft>
              <a:buSzPts val="1400"/>
              <a:buNone/>
            </a:pPr>
            <a:r>
              <a:rPr lang="es-ES" b="1" dirty="0"/>
              <a:t>TODAS LAS CATEGORÍAS DE RIESGO: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TRATAR LA ENFERMEDAD SUBYACENTE Y PROPORCIONAR ASESORAMIENTO SOBRE LA ELECCIÓN DE ALIMENTOS Y AYUDA PARA COMER Y BEBER CUANDO SEA NECESARIO.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CATEGORÍA DE RIESGO DE MALNUTRICIÓN.</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LAS NECESIDADES DE DIETAS ESPECIALES Y SEGUIR LAS NORMAS LOCALES</a:t>
            </a:r>
          </a:p>
          <a:p>
            <a:pPr marL="0" lvl="0" indent="0" algn="l" rtl="0">
              <a:lnSpc>
                <a:spcPct val="100000"/>
              </a:lnSpc>
              <a:spcBef>
                <a:spcPts val="0"/>
              </a:spcBef>
              <a:spcAft>
                <a:spcPts val="0"/>
              </a:spcAft>
              <a:buSzPts val="1400"/>
              <a:buFont typeface="Arial" panose="020B0604020202020204" pitchFamily="34" charset="0"/>
              <a:buNone/>
            </a:pPr>
            <a:r>
              <a:rPr lang="es-ES" b="1" dirty="0"/>
              <a:t>OBESIDAD:</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PRESENCIA DE OBESIDAD. EN LOS PACIENTES CON ENFERMEDADES SUBYACENTES NORMALMENTE ES NECESARIO CONTROLAR ANTES DE TRATAR LA ENFERMEDAD.</a:t>
            </a:r>
            <a:endParaRPr b="0" dirty="0"/>
          </a:p>
        </p:txBody>
      </p:sp>
      <p:sp>
        <p:nvSpPr>
          <p:cNvPr id="271" name="Google Shape;27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49</a:t>
            </a:fld>
            <a:endParaRPr dirty="0"/>
          </a:p>
        </p:txBody>
      </p:sp>
    </p:spTree>
    <p:extLst>
      <p:ext uri="{BB962C8B-B14F-4D97-AF65-F5344CB8AC3E}">
        <p14:creationId xmlns:p14="http://schemas.microsoft.com/office/powerpoint/2010/main" val="1785628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dirty="0"/>
              <a:t>MUST ( MALNUTRITION UNIVERSAL SCREENING TOOL ): </a:t>
            </a:r>
            <a:r>
              <a:rPr lang="es-ES" sz="1200" b="1" i="1" u="none" strike="noStrike" cap="none" dirty="0">
                <a:solidFill>
                  <a:schemeClr val="dk1"/>
                </a:solidFill>
                <a:effectLst/>
                <a:latin typeface="Calibri"/>
                <a:ea typeface="Calibri"/>
                <a:cs typeface="Calibri"/>
                <a:sym typeface="Calibri"/>
              </a:rPr>
              <a:t>Malnutrition Universal Screening Tool  </a:t>
            </a:r>
            <a:r>
              <a:rPr lang="es-ES" sz="1200" b="0" i="0" u="none" strike="noStrike" cap="none" dirty="0">
                <a:solidFill>
                  <a:schemeClr val="dk1"/>
                </a:solidFill>
                <a:effectLst/>
                <a:latin typeface="Calibri"/>
                <a:ea typeface="Calibri"/>
                <a:cs typeface="Calibri"/>
                <a:sym typeface="Calibri"/>
              </a:rPr>
              <a:t>( MUST). </a:t>
            </a:r>
            <a:r>
              <a:rPr lang="es-ES" sz="1200" b="1" i="0" u="none" strike="noStrike" cap="none" dirty="0">
                <a:solidFill>
                  <a:schemeClr val="dk1"/>
                </a:solidFill>
                <a:effectLst/>
                <a:latin typeface="Calibri"/>
                <a:ea typeface="Calibri"/>
                <a:cs typeface="Calibri"/>
                <a:sym typeface="Calibri"/>
              </a:rPr>
              <a:t>Posibilidad de utilización en el medio hospitalario y Atención Primaria, con parámetros ponderales, valor del índice de masa corporal y restricción energética que supera los 5 días </a:t>
            </a:r>
            <a:endParaRPr lang="es-ES"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ES" dirty="0"/>
              <a:t>ES UNA HERRAMIENTA DE CRIBADO ORIENTADA AL PACIENTE AMBULATORIO ( ENTORNO COMUNITARIO) AUNQUE EN MUCHAS COMUNIDADES DE NUESTRO PAÍS SE APLICA Y UTILIZA EN EL MEDIO HOSPITALARIO. ES UNA HERRAMIENTA FÁCIL Y RÁPIDA DE APLICAR QUE TIENE EN CUENTA PARÁMETROS COMO EL IMC, LA PÉRDIDA DE PESO Y EL EFECTO SOBRE EL ESTADO NUTRICIONAL LA ENFERMEDAD AGUDA. ES ESTE ÚLTIMO PUNTO, EL QUE DISTORSIONA LEVEMENTE EL RESULTADO DEL TEST PUESTO QUE NO ESTÁN BIEN DEFINIDAS TODAS  LAS POSIBLES ENFERMEDADES AGUDAS Y, EN MUCHAS OCASIONES, SE DEJA A CRITERIO DEL PROFESIONAL LA CLASIFICACIÓN DE LA PATOLOGÍA DEL PACIENTE PUDIENDO PRODUCIRSE DISTORSIONES EN EL RESULTADO DEL TEST.</a:t>
            </a:r>
            <a:endParaRPr dirty="0"/>
          </a:p>
          <a:p>
            <a:pPr marL="0" lvl="0" indent="0" algn="l" rtl="0">
              <a:lnSpc>
                <a:spcPct val="100000"/>
              </a:lnSpc>
              <a:spcBef>
                <a:spcPts val="0"/>
              </a:spcBef>
              <a:spcAft>
                <a:spcPts val="0"/>
              </a:spcAft>
              <a:buSzPts val="1400"/>
              <a:buNone/>
            </a:pPr>
            <a:r>
              <a:rPr lang="es-ES" dirty="0"/>
              <a:t> UNA VEZ APLICADA LA HERRAMIENTA , LOS RESULTADOS NOS DETERMINAN SI EL PACIENTE ESTÁ EN RIESGO NUTRICIONAL ( &gt;1) O NO LO ESTÁ ( &lt;0 ).</a:t>
            </a:r>
          </a:p>
          <a:p>
            <a:pPr marL="0" lvl="0" indent="0" algn="l" rtl="0">
              <a:lnSpc>
                <a:spcPct val="100000"/>
              </a:lnSpc>
              <a:spcBef>
                <a:spcPts val="0"/>
              </a:spcBef>
              <a:spcAft>
                <a:spcPts val="0"/>
              </a:spcAft>
              <a:buSzPts val="1400"/>
              <a:buNone/>
            </a:pPr>
            <a:r>
              <a:rPr lang="es-ES" b="1" dirty="0"/>
              <a:t>TODAS LAS CATEGORÍAS DE RIESGO: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TRATAR LA ENFERMEDAD SUBYACENTE Y PROPORCIONAR ASESORAMIENTO SOBRE LA ELECCIÓN DE ALIMENTOS Y AYUDA PARA COMER Y BEBER CUANDO SEA NECESARIO.</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CATEGORÍA DE RIESGO DE MALNUTRICIÓN.</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LAS NECESIDADES DE DIETAS ESPECIALES Y SEGUIR LAS NORMAS LOCALES</a:t>
            </a:r>
          </a:p>
          <a:p>
            <a:pPr marL="0" lvl="0" indent="0" algn="l" rtl="0">
              <a:lnSpc>
                <a:spcPct val="100000"/>
              </a:lnSpc>
              <a:spcBef>
                <a:spcPts val="0"/>
              </a:spcBef>
              <a:spcAft>
                <a:spcPts val="0"/>
              </a:spcAft>
              <a:buSzPts val="1400"/>
              <a:buFont typeface="Arial" panose="020B0604020202020204" pitchFamily="34" charset="0"/>
              <a:buNone/>
            </a:pPr>
            <a:r>
              <a:rPr lang="es-ES" b="1" dirty="0"/>
              <a:t>OBESIDAD:</a:t>
            </a:r>
          </a:p>
          <a:p>
            <a:pPr marL="171450" lvl="0" indent="-171450" algn="l" rtl="0">
              <a:lnSpc>
                <a:spcPct val="100000"/>
              </a:lnSpc>
              <a:spcBef>
                <a:spcPts val="0"/>
              </a:spcBef>
              <a:spcAft>
                <a:spcPts val="0"/>
              </a:spcAft>
              <a:buSzPts val="1400"/>
              <a:buFont typeface="Arial" panose="020B0604020202020204" pitchFamily="34" charset="0"/>
              <a:buChar char="•"/>
            </a:pPr>
            <a:r>
              <a:rPr lang="es-ES" b="0" dirty="0"/>
              <a:t>REGISTRAR LA PRESENCIA DE OBESIDAD. EN LOS PACIENTES CON ENFERMEDADES SUBYACENTES NORMALMENTE ES NECESARIO CONTROLAR ANTES DE TRATAR LA ENFERMEDAD.</a:t>
            </a:r>
            <a:endParaRPr b="0" dirty="0"/>
          </a:p>
        </p:txBody>
      </p:sp>
      <p:sp>
        <p:nvSpPr>
          <p:cNvPr id="271" name="Google Shape;27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pPr marL="0" lvl="0" indent="0" algn="r" rtl="0">
                <a:lnSpc>
                  <a:spcPct val="100000"/>
                </a:lnSpc>
                <a:spcBef>
                  <a:spcPts val="0"/>
                </a:spcBef>
                <a:spcAft>
                  <a:spcPts val="0"/>
                </a:spcAft>
                <a:buClr>
                  <a:srgbClr val="000000"/>
                </a:buClr>
                <a:buSzPts val="1400"/>
                <a:buFont typeface="Arial"/>
                <a:buNone/>
              </a:pPr>
              <a:t>50</a:t>
            </a:fld>
            <a:endParaRPr dirty="0"/>
          </a:p>
        </p:txBody>
      </p:sp>
    </p:spTree>
    <p:extLst>
      <p:ext uri="{BB962C8B-B14F-4D97-AF65-F5344CB8AC3E}">
        <p14:creationId xmlns:p14="http://schemas.microsoft.com/office/powerpoint/2010/main" val="1000220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b="0" dirty="0">
                <a:solidFill>
                  <a:schemeClr val="accent1"/>
                </a:solidFill>
              </a:rPr>
              <a:t>Objetivo: describir las características nutricionales del SNO, solo en caso que consideremos que aporta una información relevante.</a:t>
            </a:r>
          </a:p>
          <a:p>
            <a:r>
              <a:rPr lang="es-ES" sz="1100" b="0" dirty="0">
                <a:solidFill>
                  <a:schemeClr val="accent1"/>
                </a:solidFill>
              </a:rPr>
              <a:t>SE trata de un SNO estándar.</a:t>
            </a:r>
            <a:endParaRPr lang="es-ES" sz="1100" b="0" dirty="0"/>
          </a:p>
        </p:txBody>
      </p:sp>
      <p:sp>
        <p:nvSpPr>
          <p:cNvPr id="4" name="Marcador de número de diapositiva 3"/>
          <p:cNvSpPr>
            <a:spLocks noGrp="1"/>
          </p:cNvSpPr>
          <p:nvPr>
            <p:ph type="sldNum" sz="quarter" idx="5"/>
          </p:nvPr>
        </p:nvSpPr>
        <p:spPr/>
        <p:txBody>
          <a:bodyPr/>
          <a:lstStyle/>
          <a:p>
            <a:fld id="{DB01E622-C847-FE4B-B01D-159CB2B8D743}" type="slidenum">
              <a:rPr lang="es-ES" smtClean="0"/>
              <a:pPr/>
              <a:t>54</a:t>
            </a:fld>
            <a:endParaRPr lang="es-ES"/>
          </a:p>
        </p:txBody>
      </p:sp>
    </p:spTree>
    <p:extLst>
      <p:ext uri="{BB962C8B-B14F-4D97-AF65-F5344CB8AC3E}">
        <p14:creationId xmlns:p14="http://schemas.microsoft.com/office/powerpoint/2010/main" val="1684468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t>Objetivo:</a:t>
            </a:r>
          </a:p>
          <a:p>
            <a:r>
              <a:rPr lang="es-ES" sz="1100" dirty="0"/>
              <a:t>Dar un salto en la innovación y llegar al </a:t>
            </a:r>
            <a:r>
              <a:rPr lang="es-ES" sz="1100" dirty="0" err="1"/>
              <a:t>Nutlis</a:t>
            </a:r>
            <a:r>
              <a:rPr lang="es-ES" sz="1100" dirty="0"/>
              <a:t> Complete, un SNO espesado y completo</a:t>
            </a:r>
          </a:p>
          <a:p>
            <a:r>
              <a:rPr lang="es-ES" sz="1100" dirty="0"/>
              <a:t>Destacamos las características diferenciadores del producto:</a:t>
            </a:r>
          </a:p>
          <a:p>
            <a:r>
              <a:rPr lang="es-ES" sz="1100" dirty="0"/>
              <a:t>Resistente a la amilasa: en contacto con la saliva, su consistencia no varía por acción de la amilasa</a:t>
            </a:r>
          </a:p>
          <a:p>
            <a:r>
              <a:rPr lang="es-ES" sz="1100" dirty="0"/>
              <a:t>Volumen 125 ml: mejora el cumplimiento y ayuda a una mayor eficiencia nutricional</a:t>
            </a:r>
            <a:r>
              <a:rPr lang="es-ES" dirty="0"/>
              <a:t>.</a:t>
            </a:r>
          </a:p>
        </p:txBody>
      </p:sp>
      <p:sp>
        <p:nvSpPr>
          <p:cNvPr id="4" name="Marcador de número de diapositiva 3"/>
          <p:cNvSpPr>
            <a:spLocks noGrp="1"/>
          </p:cNvSpPr>
          <p:nvPr>
            <p:ph type="sldNum" sz="quarter" idx="5"/>
          </p:nvPr>
        </p:nvSpPr>
        <p:spPr/>
        <p:txBody>
          <a:bodyPr/>
          <a:lstStyle/>
          <a:p>
            <a:fld id="{DB01E622-C847-FE4B-B01D-159CB2B8D743}" type="slidenum">
              <a:rPr lang="es-ES" smtClean="0"/>
              <a:pPr/>
              <a:t>55</a:t>
            </a:fld>
            <a:endParaRPr lang="es-ES"/>
          </a:p>
        </p:txBody>
      </p:sp>
    </p:spTree>
    <p:extLst>
      <p:ext uri="{BB962C8B-B14F-4D97-AF65-F5344CB8AC3E}">
        <p14:creationId xmlns:p14="http://schemas.microsoft.com/office/powerpoint/2010/main" val="2175892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b="0" i="0" kern="1200" dirty="0">
                <a:solidFill>
                  <a:schemeClr val="tx1"/>
                </a:solidFill>
                <a:effectLst/>
                <a:latin typeface="Arial Regular"/>
                <a:ea typeface="+mn-ea"/>
                <a:cs typeface="+mn-cs"/>
              </a:rPr>
              <a:t>Objetivo:</a:t>
            </a:r>
          </a:p>
          <a:p>
            <a:r>
              <a:rPr lang="es-ES" sz="1100" b="0" i="0" kern="1200" dirty="0">
                <a:solidFill>
                  <a:schemeClr val="tx1"/>
                </a:solidFill>
                <a:effectLst/>
                <a:latin typeface="Arial Regular"/>
                <a:ea typeface="+mn-ea"/>
                <a:cs typeface="+mn-cs"/>
              </a:rPr>
              <a:t>Si vemos interesante, detallar aspectos colaterales relacionados con las recomendaciones y posturas que ayudan a una ingesta más completa y segura de los alimentos.</a:t>
            </a:r>
            <a:endParaRPr lang="es-ES" sz="1100" dirty="0"/>
          </a:p>
        </p:txBody>
      </p:sp>
      <p:sp>
        <p:nvSpPr>
          <p:cNvPr id="4" name="Marcador de número de diapositiva 3"/>
          <p:cNvSpPr>
            <a:spLocks noGrp="1"/>
          </p:cNvSpPr>
          <p:nvPr>
            <p:ph type="sldNum" sz="quarter" idx="5"/>
          </p:nvPr>
        </p:nvSpPr>
        <p:spPr/>
        <p:txBody>
          <a:bodyPr/>
          <a:lstStyle/>
          <a:p>
            <a:fld id="{DB01E622-C847-FE4B-B01D-159CB2B8D743}" type="slidenum">
              <a:rPr lang="es-ES" smtClean="0"/>
              <a:t>57</a:t>
            </a:fld>
            <a:endParaRPr lang="es-ES"/>
          </a:p>
        </p:txBody>
      </p:sp>
    </p:spTree>
    <p:extLst>
      <p:ext uri="{BB962C8B-B14F-4D97-AF65-F5344CB8AC3E}">
        <p14:creationId xmlns:p14="http://schemas.microsoft.com/office/powerpoint/2010/main" val="83764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000"/>
              <a:buChar char="•"/>
            </a:pPr>
            <a:r>
              <a:rPr lang="es-ES" sz="2000">
                <a:latin typeface="Arial"/>
                <a:ea typeface="Arial"/>
                <a:cs typeface="Arial"/>
                <a:sym typeface="Arial"/>
              </a:rPr>
              <a:t>La desnutrición constituye un síndrome geriátrico muy prevalente en el anciano</a:t>
            </a:r>
            <a:endParaRPr sz="3200">
              <a:latin typeface="Arial"/>
              <a:ea typeface="Arial"/>
              <a:cs typeface="Arial"/>
              <a:sym typeface="Arial"/>
            </a:endParaRPr>
          </a:p>
          <a:p>
            <a:pPr marL="342900" lvl="0" indent="-215900" algn="just" rtl="0">
              <a:lnSpc>
                <a:spcPct val="90000"/>
              </a:lnSpc>
              <a:spcBef>
                <a:spcPts val="400"/>
              </a:spcBef>
              <a:spcAft>
                <a:spcPts val="0"/>
              </a:spcAft>
              <a:buClr>
                <a:schemeClr val="dk1"/>
              </a:buClr>
              <a:buSzPts val="2000"/>
              <a:buFont typeface="Arial"/>
              <a:buNone/>
            </a:pPr>
            <a:endParaRPr sz="2000">
              <a:latin typeface="Arial"/>
              <a:ea typeface="Arial"/>
              <a:cs typeface="Arial"/>
              <a:sym typeface="Arial"/>
            </a:endParaRPr>
          </a:p>
          <a:p>
            <a:pPr marL="342900" lvl="0" indent="-342900" algn="just" rtl="0">
              <a:lnSpc>
                <a:spcPct val="90000"/>
              </a:lnSpc>
              <a:spcBef>
                <a:spcPts val="400"/>
              </a:spcBef>
              <a:spcAft>
                <a:spcPts val="0"/>
              </a:spcAft>
              <a:buClr>
                <a:schemeClr val="dk1"/>
              </a:buClr>
              <a:buSzPts val="2000"/>
              <a:buChar char="•"/>
            </a:pPr>
            <a:r>
              <a:rPr lang="es-ES" sz="2000">
                <a:latin typeface="Arial"/>
                <a:ea typeface="Arial"/>
                <a:cs typeface="Arial"/>
                <a:sym typeface="Arial"/>
              </a:rPr>
              <a:t>La desnutrición se asocia a:</a:t>
            </a:r>
            <a:endParaRPr sz="3200">
              <a:latin typeface="Arial"/>
              <a:ea typeface="Arial"/>
              <a:cs typeface="Arial"/>
              <a:sym typeface="Arial"/>
            </a:endParaRPr>
          </a:p>
          <a:p>
            <a:pPr marL="742950" lvl="1" indent="-285750" algn="just" rtl="0">
              <a:lnSpc>
                <a:spcPct val="90000"/>
              </a:lnSpc>
              <a:spcBef>
                <a:spcPts val="400"/>
              </a:spcBef>
              <a:spcAft>
                <a:spcPts val="0"/>
              </a:spcAft>
              <a:buClr>
                <a:schemeClr val="dk1"/>
              </a:buClr>
              <a:buSzPts val="2000"/>
              <a:buChar char="–"/>
            </a:pPr>
            <a:r>
              <a:rPr lang="es-ES" sz="2000">
                <a:latin typeface="Arial"/>
                <a:ea typeface="Arial"/>
                <a:cs typeface="Arial"/>
                <a:sym typeface="Arial"/>
              </a:rPr>
              <a:t>Reducción de la calidad de vida</a:t>
            </a:r>
            <a:endParaRPr sz="2800">
              <a:latin typeface="Arial"/>
              <a:ea typeface="Arial"/>
              <a:cs typeface="Arial"/>
              <a:sym typeface="Arial"/>
            </a:endParaRPr>
          </a:p>
          <a:p>
            <a:pPr marL="742950" lvl="1" indent="-285750" algn="just" rtl="0">
              <a:lnSpc>
                <a:spcPct val="90000"/>
              </a:lnSpc>
              <a:spcBef>
                <a:spcPts val="400"/>
              </a:spcBef>
              <a:spcAft>
                <a:spcPts val="0"/>
              </a:spcAft>
              <a:buClr>
                <a:schemeClr val="dk1"/>
              </a:buClr>
              <a:buSzPts val="2000"/>
              <a:buChar char="–"/>
            </a:pPr>
            <a:r>
              <a:rPr lang="es-ES" sz="2000">
                <a:latin typeface="Arial"/>
                <a:ea typeface="Arial"/>
                <a:cs typeface="Arial"/>
                <a:sym typeface="Arial"/>
              </a:rPr>
              <a:t>Incremento de la morbilidad</a:t>
            </a:r>
            <a:endParaRPr sz="2800">
              <a:latin typeface="Arial"/>
              <a:ea typeface="Arial"/>
              <a:cs typeface="Arial"/>
              <a:sym typeface="Arial"/>
            </a:endParaRPr>
          </a:p>
          <a:p>
            <a:pPr marL="742950" lvl="1" indent="-285750" algn="just" rtl="0">
              <a:lnSpc>
                <a:spcPct val="90000"/>
              </a:lnSpc>
              <a:spcBef>
                <a:spcPts val="400"/>
              </a:spcBef>
              <a:spcAft>
                <a:spcPts val="0"/>
              </a:spcAft>
              <a:buClr>
                <a:schemeClr val="dk1"/>
              </a:buClr>
              <a:buSzPts val="2000"/>
              <a:buChar char="–"/>
            </a:pPr>
            <a:r>
              <a:rPr lang="es-ES" sz="2000">
                <a:latin typeface="Arial"/>
                <a:ea typeface="Arial"/>
                <a:cs typeface="Arial"/>
                <a:sym typeface="Arial"/>
              </a:rPr>
              <a:t>Institucionalización</a:t>
            </a:r>
            <a:endParaRPr sz="2800">
              <a:latin typeface="Arial"/>
              <a:ea typeface="Arial"/>
              <a:cs typeface="Arial"/>
              <a:sym typeface="Arial"/>
            </a:endParaRPr>
          </a:p>
          <a:p>
            <a:pPr marL="742950" lvl="1" indent="-285750" algn="just" rtl="0">
              <a:lnSpc>
                <a:spcPct val="90000"/>
              </a:lnSpc>
              <a:spcBef>
                <a:spcPts val="400"/>
              </a:spcBef>
              <a:spcAft>
                <a:spcPts val="0"/>
              </a:spcAft>
              <a:buClr>
                <a:schemeClr val="dk1"/>
              </a:buClr>
              <a:buSzPts val="2000"/>
              <a:buChar char="–"/>
            </a:pPr>
            <a:r>
              <a:rPr lang="es-ES" sz="2000">
                <a:latin typeface="Arial"/>
                <a:ea typeface="Arial"/>
                <a:cs typeface="Arial"/>
                <a:sym typeface="Arial"/>
              </a:rPr>
              <a:t>Hospitalización </a:t>
            </a:r>
            <a:endParaRPr sz="2800">
              <a:latin typeface="Arial"/>
              <a:ea typeface="Arial"/>
              <a:cs typeface="Arial"/>
              <a:sym typeface="Arial"/>
            </a:endParaRPr>
          </a:p>
          <a:p>
            <a:pPr marL="742950" lvl="1" indent="-285750" algn="just" rtl="0">
              <a:lnSpc>
                <a:spcPct val="90000"/>
              </a:lnSpc>
              <a:spcBef>
                <a:spcPts val="400"/>
              </a:spcBef>
              <a:spcAft>
                <a:spcPts val="0"/>
              </a:spcAft>
              <a:buClr>
                <a:schemeClr val="dk1"/>
              </a:buClr>
              <a:buSzPts val="2000"/>
              <a:buChar char="–"/>
            </a:pPr>
            <a:r>
              <a:rPr lang="es-ES" sz="2000">
                <a:latin typeface="Arial"/>
                <a:ea typeface="Arial"/>
                <a:cs typeface="Arial"/>
                <a:sym typeface="Arial"/>
              </a:rPr>
              <a:t>Mayor número de reingresos</a:t>
            </a:r>
            <a:endParaRPr sz="2800">
              <a:latin typeface="Arial"/>
              <a:ea typeface="Arial"/>
              <a:cs typeface="Arial"/>
              <a:sym typeface="Arial"/>
            </a:endParaRPr>
          </a:p>
          <a:p>
            <a:pPr marL="742950" lvl="1" indent="-285750" algn="just" rtl="0">
              <a:lnSpc>
                <a:spcPct val="90000"/>
              </a:lnSpc>
              <a:spcBef>
                <a:spcPts val="400"/>
              </a:spcBef>
              <a:spcAft>
                <a:spcPts val="0"/>
              </a:spcAft>
              <a:buClr>
                <a:schemeClr val="dk1"/>
              </a:buClr>
              <a:buSzPts val="2000"/>
              <a:buChar char="–"/>
            </a:pPr>
            <a:r>
              <a:rPr lang="es-ES" sz="2000">
                <a:latin typeface="Arial"/>
                <a:ea typeface="Arial"/>
                <a:cs typeface="Arial"/>
                <a:sym typeface="Arial"/>
              </a:rPr>
              <a:t>Elevada mortalidad.</a:t>
            </a:r>
            <a:endParaRPr sz="2000">
              <a:latin typeface="Arial"/>
              <a:ea typeface="Arial"/>
              <a:cs typeface="Arial"/>
              <a:sym typeface="Arial"/>
            </a:endParaRPr>
          </a:p>
          <a:p>
            <a:pPr marL="742950" lvl="0" indent="0" algn="just" rtl="0">
              <a:lnSpc>
                <a:spcPct val="90000"/>
              </a:lnSpc>
              <a:spcBef>
                <a:spcPts val="400"/>
              </a:spcBef>
              <a:spcAft>
                <a:spcPts val="0"/>
              </a:spcAft>
              <a:buClr>
                <a:schemeClr val="dk1"/>
              </a:buClr>
              <a:buSzPts val="3200"/>
              <a:buFont typeface="Arial"/>
              <a:buNone/>
            </a:pPr>
            <a:endParaRPr sz="2000">
              <a:latin typeface="Arial"/>
              <a:ea typeface="Arial"/>
              <a:cs typeface="Arial"/>
              <a:sym typeface="Arial"/>
            </a:endParaRPr>
          </a:p>
          <a:p>
            <a:pPr marL="0" lvl="0" indent="-114300" algn="just" rtl="0">
              <a:lnSpc>
                <a:spcPct val="90000"/>
              </a:lnSpc>
              <a:spcBef>
                <a:spcPts val="0"/>
              </a:spcBef>
              <a:spcAft>
                <a:spcPts val="0"/>
              </a:spcAft>
              <a:buClr>
                <a:schemeClr val="dk1"/>
              </a:buClr>
              <a:buSzPts val="1800"/>
              <a:buChar char="•"/>
            </a:pPr>
            <a:r>
              <a:rPr lang="es-ES" sz="1800">
                <a:latin typeface="Arial"/>
                <a:ea typeface="Arial"/>
                <a:cs typeface="Arial"/>
                <a:sym typeface="Arial"/>
              </a:rPr>
              <a:t>    Es importante conocer el estado nutricional de las personas mayores como indicadores de una buena salud.</a:t>
            </a:r>
            <a:endParaRPr/>
          </a:p>
        </p:txBody>
      </p:sp>
      <p:sp>
        <p:nvSpPr>
          <p:cNvPr id="206" name="Google Shape;20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b1d3cbad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b1d3cbadc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4b1d3cbadc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b1d3cbad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b1d3cbadc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4b1d3cbadc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9DF12F0-6907-4F88-BC66-914E835CB3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990033"/>
                </a:solidFill>
                <a:latin typeface="Arial" panose="020B0604020202020204" pitchFamily="34" charset="0"/>
              </a:defRPr>
            </a:lvl1pPr>
            <a:lvl2pPr marL="742950" indent="-285750" eaLnBrk="0" hangingPunct="0">
              <a:defRPr sz="2400">
                <a:solidFill>
                  <a:srgbClr val="990033"/>
                </a:solidFill>
                <a:latin typeface="Arial" panose="020B0604020202020204" pitchFamily="34" charset="0"/>
              </a:defRPr>
            </a:lvl2pPr>
            <a:lvl3pPr marL="1143000" indent="-228600" eaLnBrk="0" hangingPunct="0">
              <a:defRPr sz="2400">
                <a:solidFill>
                  <a:srgbClr val="990033"/>
                </a:solidFill>
                <a:latin typeface="Arial" panose="020B0604020202020204" pitchFamily="34" charset="0"/>
              </a:defRPr>
            </a:lvl3pPr>
            <a:lvl4pPr marL="1600200" indent="-228600" eaLnBrk="0" hangingPunct="0">
              <a:defRPr sz="2400">
                <a:solidFill>
                  <a:srgbClr val="990033"/>
                </a:solidFill>
                <a:latin typeface="Arial" panose="020B0604020202020204" pitchFamily="34" charset="0"/>
              </a:defRPr>
            </a:lvl4pPr>
            <a:lvl5pPr marL="2057400" indent="-228600" eaLnBrk="0" hangingPunct="0">
              <a:defRPr sz="2400">
                <a:solidFill>
                  <a:srgbClr val="990033"/>
                </a:solidFill>
                <a:latin typeface="Arial" panose="020B0604020202020204" pitchFamily="34" charset="0"/>
              </a:defRPr>
            </a:lvl5pPr>
            <a:lvl6pPr marL="2514600" indent="-228600" algn="just" eaLnBrk="0" fontAlgn="base" hangingPunct="0">
              <a:lnSpc>
                <a:spcPct val="95000"/>
              </a:lnSpc>
              <a:spcBef>
                <a:spcPct val="40000"/>
              </a:spcBef>
              <a:spcAft>
                <a:spcPct val="0"/>
              </a:spcAft>
              <a:buClr>
                <a:srgbClr val="003399"/>
              </a:buClr>
              <a:buSzPct val="75000"/>
              <a:buFont typeface="Monotype Sorts" charset="2"/>
              <a:buChar char="n"/>
              <a:defRPr sz="2400">
                <a:solidFill>
                  <a:srgbClr val="990033"/>
                </a:solidFill>
                <a:latin typeface="Arial" panose="020B0604020202020204" pitchFamily="34" charset="0"/>
              </a:defRPr>
            </a:lvl6pPr>
            <a:lvl7pPr marL="2971800" indent="-228600" algn="just" eaLnBrk="0" fontAlgn="base" hangingPunct="0">
              <a:lnSpc>
                <a:spcPct val="95000"/>
              </a:lnSpc>
              <a:spcBef>
                <a:spcPct val="40000"/>
              </a:spcBef>
              <a:spcAft>
                <a:spcPct val="0"/>
              </a:spcAft>
              <a:buClr>
                <a:srgbClr val="003399"/>
              </a:buClr>
              <a:buSzPct val="75000"/>
              <a:buFont typeface="Monotype Sorts" charset="2"/>
              <a:buChar char="n"/>
              <a:defRPr sz="2400">
                <a:solidFill>
                  <a:srgbClr val="990033"/>
                </a:solidFill>
                <a:latin typeface="Arial" panose="020B0604020202020204" pitchFamily="34" charset="0"/>
              </a:defRPr>
            </a:lvl7pPr>
            <a:lvl8pPr marL="3429000" indent="-228600" algn="just" eaLnBrk="0" fontAlgn="base" hangingPunct="0">
              <a:lnSpc>
                <a:spcPct val="95000"/>
              </a:lnSpc>
              <a:spcBef>
                <a:spcPct val="40000"/>
              </a:spcBef>
              <a:spcAft>
                <a:spcPct val="0"/>
              </a:spcAft>
              <a:buClr>
                <a:srgbClr val="003399"/>
              </a:buClr>
              <a:buSzPct val="75000"/>
              <a:buFont typeface="Monotype Sorts" charset="2"/>
              <a:buChar char="n"/>
              <a:defRPr sz="2400">
                <a:solidFill>
                  <a:srgbClr val="990033"/>
                </a:solidFill>
                <a:latin typeface="Arial" panose="020B0604020202020204" pitchFamily="34" charset="0"/>
              </a:defRPr>
            </a:lvl8pPr>
            <a:lvl9pPr marL="3886200" indent="-228600" algn="just" eaLnBrk="0" fontAlgn="base" hangingPunct="0">
              <a:lnSpc>
                <a:spcPct val="95000"/>
              </a:lnSpc>
              <a:spcBef>
                <a:spcPct val="40000"/>
              </a:spcBef>
              <a:spcAft>
                <a:spcPct val="0"/>
              </a:spcAft>
              <a:buClr>
                <a:srgbClr val="003399"/>
              </a:buClr>
              <a:buSzPct val="75000"/>
              <a:buFont typeface="Monotype Sorts" charset="2"/>
              <a:buChar char="n"/>
              <a:defRPr sz="2400">
                <a:solidFill>
                  <a:srgbClr val="990033"/>
                </a:solidFill>
                <a:latin typeface="Arial" panose="020B0604020202020204" pitchFamily="34" charset="0"/>
              </a:defRPr>
            </a:lvl9pPr>
          </a:lstStyle>
          <a:p>
            <a:pPr eaLnBrk="1" hangingPunct="1"/>
            <a:fld id="{8DE0C31D-4AD0-4929-A864-A4CAFB190E88}" type="slidenum">
              <a:rPr lang="es-ES" altLang="en-US" sz="1200">
                <a:solidFill>
                  <a:schemeClr val="tx1"/>
                </a:solidFill>
              </a:rPr>
              <a:pPr eaLnBrk="1" hangingPunct="1"/>
              <a:t>12</a:t>
            </a:fld>
            <a:endParaRPr lang="es-ES" altLang="en-US" sz="1200" dirty="0">
              <a:solidFill>
                <a:schemeClr val="tx1"/>
              </a:solidFill>
            </a:endParaRPr>
          </a:p>
        </p:txBody>
      </p:sp>
      <p:sp>
        <p:nvSpPr>
          <p:cNvPr id="57347" name="Rectangle 2">
            <a:extLst>
              <a:ext uri="{FF2B5EF4-FFF2-40B4-BE49-F238E27FC236}">
                <a16:creationId xmlns:a16="http://schemas.microsoft.com/office/drawing/2014/main" id="{08A7FACE-CF8F-43FD-871E-58C597217086}"/>
              </a:ext>
            </a:extLst>
          </p:cNvPr>
          <p:cNvSpPr>
            <a:spLocks noGrp="1" noRot="1" noChangeAspect="1" noChangeArrowheads="1" noTextEdit="1"/>
          </p:cNvSpPr>
          <p:nvPr>
            <p:ph type="sldImg"/>
          </p:nvPr>
        </p:nvSpPr>
        <p:spPr>
          <a:xfrm>
            <a:off x="384175" y="687388"/>
            <a:ext cx="6091238" cy="3427412"/>
          </a:xfrm>
          <a:ln/>
        </p:spPr>
      </p:sp>
      <p:sp>
        <p:nvSpPr>
          <p:cNvPr id="57348" name="Rectangle 3">
            <a:extLst>
              <a:ext uri="{FF2B5EF4-FFF2-40B4-BE49-F238E27FC236}">
                <a16:creationId xmlns:a16="http://schemas.microsoft.com/office/drawing/2014/main" id="{369A0D03-D1E9-4F0A-9DF3-467D44067BD9}"/>
              </a:ext>
            </a:extLst>
          </p:cNvPr>
          <p:cNvSpPr>
            <a:spLocks noGrp="1" noChangeArrowheads="1"/>
          </p:cNvSpPr>
          <p:nvPr>
            <p:ph type="body" idx="1"/>
          </p:nvPr>
        </p:nvSpPr>
        <p:spPr>
          <a:xfrm>
            <a:off x="914400" y="4344988"/>
            <a:ext cx="5029200"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6118029a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6118029ae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46118029ae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A1CF8-5341-4478-84C1-D47C4815605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99A301C-E35F-4E9F-8DBE-B4340B23E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F1EC5C-4DB8-465A-AC02-FA8E36E6F4B4}"/>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5" name="Marcador de pie de página 4">
            <a:extLst>
              <a:ext uri="{FF2B5EF4-FFF2-40B4-BE49-F238E27FC236}">
                <a16:creationId xmlns:a16="http://schemas.microsoft.com/office/drawing/2014/main" id="{8B23E864-F7B6-4000-B884-BB18E7D357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45272-3E68-4EBF-8365-BB638A5763A1}"/>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399293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1DEE2-1752-4EF2-8835-239918600AA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10C9EA-FFD9-4D9E-97B6-C84221E78F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EF50C2-B624-4BC9-B56A-B3F0F35C65D5}"/>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5" name="Marcador de pie de página 4">
            <a:extLst>
              <a:ext uri="{FF2B5EF4-FFF2-40B4-BE49-F238E27FC236}">
                <a16:creationId xmlns:a16="http://schemas.microsoft.com/office/drawing/2014/main" id="{8433517B-84E2-4907-88F5-AFB887E70D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A450003-F878-461C-AB00-E2A1FD11D852}"/>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75718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0690EF-AC0B-4B2F-BC4F-E9CB777E233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554FAE-2D2C-4BCC-8551-510289ADA2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CB8EA4-4E14-4863-A00E-82A92BC42A43}"/>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5" name="Marcador de pie de página 4">
            <a:extLst>
              <a:ext uri="{FF2B5EF4-FFF2-40B4-BE49-F238E27FC236}">
                <a16:creationId xmlns:a16="http://schemas.microsoft.com/office/drawing/2014/main" id="{0FB2CB9C-2830-4C9F-904C-48DB234709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D834DB-3107-4AAD-B4A5-62305A4CC682}"/>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333350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4060656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036392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15457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7110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655949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983589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285457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33898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825F0-F3C0-426C-9C6F-72242888C2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6155BB2-019F-4264-8E3B-D78A46A513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4524F6-B1D1-419F-979D-338F569D30C5}"/>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5" name="Marcador de pie de página 4">
            <a:extLst>
              <a:ext uri="{FF2B5EF4-FFF2-40B4-BE49-F238E27FC236}">
                <a16:creationId xmlns:a16="http://schemas.microsoft.com/office/drawing/2014/main" id="{203DE5F7-C927-430B-9A8B-5BBD79F15C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28E9E-6CCB-42CF-810D-715775805FB3}"/>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1509305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627498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54110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00318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3AE41-322D-4C31-BB42-0EE5E453D9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10CA01-A634-4391-A483-F5AFEA66A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A84261-701C-495E-AE03-DD45D87C843C}"/>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5" name="Marcador de pie de página 4">
            <a:extLst>
              <a:ext uri="{FF2B5EF4-FFF2-40B4-BE49-F238E27FC236}">
                <a16:creationId xmlns:a16="http://schemas.microsoft.com/office/drawing/2014/main" id="{63D5213B-4F31-44FD-B7AD-9F4A000B42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345D-9B8C-4DDF-98C9-308B2594C43F}"/>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194032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AD70B-08B6-4F87-9C84-C8CF0F51061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66A63A-9428-468F-B4EC-DDFF819CB1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6E57E3A-397A-4CEB-8980-452AA0B96F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7D0ACB3-A10B-41B0-8533-949D02713DB8}"/>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6" name="Marcador de pie de página 5">
            <a:extLst>
              <a:ext uri="{FF2B5EF4-FFF2-40B4-BE49-F238E27FC236}">
                <a16:creationId xmlns:a16="http://schemas.microsoft.com/office/drawing/2014/main" id="{879A9F4B-2939-4B95-9A17-80166CF298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3CEEC19-6559-40C9-AAC8-B93250859604}"/>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147956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48F4E-FA94-48A2-9566-EB4445202A0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876A6-72ED-40DF-8BBD-94A88E0777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80C32B7-B6B8-4A51-9F8B-4742ECBD54F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CE448AE-E61F-4FF0-B502-188EC8909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685B237-73BE-4BD8-8A85-A0F29FFE57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6F22E4C-835D-4A59-9BEB-A17E3E9CEC5E}"/>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8" name="Marcador de pie de página 7">
            <a:extLst>
              <a:ext uri="{FF2B5EF4-FFF2-40B4-BE49-F238E27FC236}">
                <a16:creationId xmlns:a16="http://schemas.microsoft.com/office/drawing/2014/main" id="{3FCB4177-E172-47C4-826E-92C14F64B8E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F1CA31-9B4C-4A69-BDBF-1AA21D65E922}"/>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18575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43A83-5645-4593-A5B6-9DDD6925DE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97F64AC-5A8E-4778-8010-DABE52043F97}"/>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4" name="Marcador de pie de página 3">
            <a:extLst>
              <a:ext uri="{FF2B5EF4-FFF2-40B4-BE49-F238E27FC236}">
                <a16:creationId xmlns:a16="http://schemas.microsoft.com/office/drawing/2014/main" id="{57C87499-BBE6-4C17-9258-9FEE0F36080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7D2470-976F-4163-B4A7-AA2A038EF010}"/>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366852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4557E3-4432-45CF-ADAE-C1F12EF8A289}"/>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3" name="Marcador de pie de página 2">
            <a:extLst>
              <a:ext uri="{FF2B5EF4-FFF2-40B4-BE49-F238E27FC236}">
                <a16:creationId xmlns:a16="http://schemas.microsoft.com/office/drawing/2014/main" id="{DB9C9C75-D7BB-4F0E-892F-FAB9B4C3875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F15435-2889-4E50-B6CF-02DD7163EC37}"/>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266866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47CBC-5F69-46BF-9E77-47B93E4FD4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09BFF8-CF42-4DBE-9884-751C9DD2A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069FFAA-88BB-4C22-A7FD-FE2E44738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7496C0-1669-4724-9D03-2F2158EE1B50}"/>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6" name="Marcador de pie de página 5">
            <a:extLst>
              <a:ext uri="{FF2B5EF4-FFF2-40B4-BE49-F238E27FC236}">
                <a16:creationId xmlns:a16="http://schemas.microsoft.com/office/drawing/2014/main" id="{C0714E05-4904-4D85-824B-AB52E8B37C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0EA5421-E3C0-4A7F-8F32-B8CA14F4AA02}"/>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189712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337B5-D82E-4D83-8576-EF39F5369A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5CE5CC7-D796-4A98-AEAC-07E85594B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FCA97A7-9A60-4B21-A20D-9FDF26CD0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FE6C7-41E3-4E5C-AFD7-B9423BBED662}"/>
              </a:ext>
            </a:extLst>
          </p:cNvPr>
          <p:cNvSpPr>
            <a:spLocks noGrp="1"/>
          </p:cNvSpPr>
          <p:nvPr>
            <p:ph type="dt" sz="half" idx="10"/>
          </p:nvPr>
        </p:nvSpPr>
        <p:spPr/>
        <p:txBody>
          <a:bodyPr/>
          <a:lstStyle/>
          <a:p>
            <a:fld id="{4585C54C-32B1-48E9-9C02-57D54BCC64EE}" type="datetimeFigureOut">
              <a:rPr lang="es-ES" smtClean="0"/>
              <a:t>05/04/2021</a:t>
            </a:fld>
            <a:endParaRPr lang="es-ES"/>
          </a:p>
        </p:txBody>
      </p:sp>
      <p:sp>
        <p:nvSpPr>
          <p:cNvPr id="6" name="Marcador de pie de página 5">
            <a:extLst>
              <a:ext uri="{FF2B5EF4-FFF2-40B4-BE49-F238E27FC236}">
                <a16:creationId xmlns:a16="http://schemas.microsoft.com/office/drawing/2014/main" id="{F12F8B1A-2B40-4BEC-8403-61D01C5406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2CCEEF8-6A47-4CD7-9708-B3CB6CBF2733}"/>
              </a:ext>
            </a:extLst>
          </p:cNvPr>
          <p:cNvSpPr>
            <a:spLocks noGrp="1"/>
          </p:cNvSpPr>
          <p:nvPr>
            <p:ph type="sldNum" sz="quarter" idx="12"/>
          </p:nvPr>
        </p:nvSpPr>
        <p:spPr/>
        <p:txBody>
          <a:bodyPr/>
          <a:lstStyle/>
          <a:p>
            <a:fld id="{E43ADD87-2E36-4FFA-9192-7A987B0013B8}" type="slidenum">
              <a:rPr lang="es-ES" smtClean="0"/>
              <a:t>‹Nº›</a:t>
            </a:fld>
            <a:endParaRPr lang="es-ES"/>
          </a:p>
        </p:txBody>
      </p:sp>
    </p:spTree>
    <p:extLst>
      <p:ext uri="{BB962C8B-B14F-4D97-AF65-F5344CB8AC3E}">
        <p14:creationId xmlns:p14="http://schemas.microsoft.com/office/powerpoint/2010/main" val="213775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458F58-CFC0-4700-AF81-A64083F06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533678E-BC8D-41CB-A32C-E2B658857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CE91E5-CA90-458E-B314-4593EA282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5C54C-32B1-48E9-9C02-57D54BCC64EE}" type="datetimeFigureOut">
              <a:rPr lang="es-ES" smtClean="0"/>
              <a:t>05/04/2021</a:t>
            </a:fld>
            <a:endParaRPr lang="es-ES"/>
          </a:p>
        </p:txBody>
      </p:sp>
      <p:sp>
        <p:nvSpPr>
          <p:cNvPr id="5" name="Marcador de pie de página 4">
            <a:extLst>
              <a:ext uri="{FF2B5EF4-FFF2-40B4-BE49-F238E27FC236}">
                <a16:creationId xmlns:a16="http://schemas.microsoft.com/office/drawing/2014/main" id="{976CD248-AECB-4B11-981A-C83884351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842CCAB-80B5-415D-B29B-14328739D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ADD87-2E36-4FFA-9192-7A987B0013B8}" type="slidenum">
              <a:rPr lang="es-ES" smtClean="0"/>
              <a:t>‹Nº›</a:t>
            </a:fld>
            <a:endParaRPr lang="es-ES"/>
          </a:p>
        </p:txBody>
      </p:sp>
    </p:spTree>
    <p:extLst>
      <p:ext uri="{BB962C8B-B14F-4D97-AF65-F5344CB8AC3E}">
        <p14:creationId xmlns:p14="http://schemas.microsoft.com/office/powerpoint/2010/main" val="235438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98528837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s/photo/496798"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32.xml"/><Relationship Id="rId16"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NUL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hyperlink" Target="http://www.google.es/url?sa=i&amp;rct=j&amp;q=&amp;esrc=s&amp;source=images&amp;cd=&amp;cad=rja&amp;uact=8&amp;ved=0CAcQjRw&amp;url=http://depracticasenuci.blogspot.com/2013/02/midiendo-la-pvc-decubito-supino-o-fowler.html&amp;ei=LQRJVZOWCsPfauvWgKAI&amp;bvm=bv.92291466,d.d24&amp;psig=AFQjCNGes-OTUc1grMMECMJUkJs_k0EpDg&amp;ust=1430934935021885" TargetMode="External"/><Relationship Id="rId4" Type="http://schemas.openxmlformats.org/officeDocument/2006/relationships/image" Target="NULL" TargetMode="External"/><Relationship Id="rId9" Type="http://schemas.openxmlformats.org/officeDocument/2006/relationships/image" Target="../media/image38.png"/></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Un platillo de comida con arroz y carne&#10;&#10;Descripción generada automáticamente">
            <a:extLst>
              <a:ext uri="{FF2B5EF4-FFF2-40B4-BE49-F238E27FC236}">
                <a16:creationId xmlns:a16="http://schemas.microsoft.com/office/drawing/2014/main" id="{D2CFB50F-B934-4322-9AE9-FF5DB74070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075" b="9656"/>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F37F09DB-4E61-4D24-9C2A-307ED643251B}"/>
              </a:ext>
            </a:extLst>
          </p:cNvPr>
          <p:cNvSpPr>
            <a:spLocks noGrp="1"/>
          </p:cNvSpPr>
          <p:nvPr>
            <p:ph type="ctrTitle"/>
          </p:nvPr>
        </p:nvSpPr>
        <p:spPr>
          <a:xfrm>
            <a:off x="8022021" y="3231931"/>
            <a:ext cx="3852041" cy="1834056"/>
          </a:xfrm>
        </p:spPr>
        <p:txBody>
          <a:bodyPr>
            <a:normAutofit/>
          </a:bodyPr>
          <a:lstStyle/>
          <a:p>
            <a:r>
              <a:rPr lang="es-ES" sz="4000"/>
              <a:t>NUTRICIÓN Y DISFAGIA</a:t>
            </a:r>
          </a:p>
        </p:txBody>
      </p:sp>
      <p:sp>
        <p:nvSpPr>
          <p:cNvPr id="3" name="Subtítulo 2">
            <a:extLst>
              <a:ext uri="{FF2B5EF4-FFF2-40B4-BE49-F238E27FC236}">
                <a16:creationId xmlns:a16="http://schemas.microsoft.com/office/drawing/2014/main" id="{309F5B15-FA72-45B3-ABC2-DE7D5FCEC411}"/>
              </a:ext>
            </a:extLst>
          </p:cNvPr>
          <p:cNvSpPr>
            <a:spLocks noGrp="1"/>
          </p:cNvSpPr>
          <p:nvPr>
            <p:ph type="subTitle" idx="1"/>
          </p:nvPr>
        </p:nvSpPr>
        <p:spPr>
          <a:xfrm>
            <a:off x="7782910" y="5242675"/>
            <a:ext cx="4330262" cy="683284"/>
          </a:xfrm>
        </p:spPr>
        <p:txBody>
          <a:bodyPr>
            <a:normAutofit/>
          </a:bodyPr>
          <a:lstStyle/>
          <a:p>
            <a:endParaRPr lang="es-ES" sz="20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53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1981200" y="274638"/>
            <a:ext cx="8229600" cy="1143000"/>
          </a:xfrm>
          <a:prstGeom prst="rect">
            <a:avLst/>
          </a:prstGeom>
        </p:spPr>
        <p:txBody>
          <a:bodyPr spcFirstLastPara="1" wrap="square" lIns="91425" tIns="45700" rIns="91425" bIns="45700" anchor="ctr" anchorCtr="0">
            <a:noAutofit/>
          </a:bodyPr>
          <a:lstStyle/>
          <a:p>
            <a:r>
              <a:rPr lang="es-ES"/>
              <a:t>IDENTIFICAR AL PACIENTE</a:t>
            </a:r>
            <a:endParaRPr/>
          </a:p>
        </p:txBody>
      </p:sp>
      <p:sp>
        <p:nvSpPr>
          <p:cNvPr id="216" name="Google Shape;216;p32"/>
          <p:cNvSpPr txBox="1">
            <a:spLocks noGrp="1"/>
          </p:cNvSpPr>
          <p:nvPr>
            <p:ph type="body" idx="1"/>
          </p:nvPr>
        </p:nvSpPr>
        <p:spPr>
          <a:xfrm>
            <a:off x="1981200" y="1600200"/>
            <a:ext cx="8229600" cy="4526100"/>
          </a:xfrm>
          <a:prstGeom prst="rect">
            <a:avLst/>
          </a:prstGeom>
        </p:spPr>
        <p:txBody>
          <a:bodyPr spcFirstLastPara="1" wrap="square" lIns="91425" tIns="45700" rIns="91425" bIns="45700" anchor="t" anchorCtr="0">
            <a:noAutofit/>
          </a:bodyPr>
          <a:lstStyle/>
          <a:p>
            <a:pPr>
              <a:buChar char="●"/>
            </a:pPr>
            <a:r>
              <a:rPr lang="es-ES"/>
              <a:t>PERFIL DE UN PACIENTE EN RIESGO :</a:t>
            </a:r>
            <a:endParaRPr/>
          </a:p>
          <a:p>
            <a:pPr lvl="1">
              <a:spcBef>
                <a:spcPts val="0"/>
              </a:spcBef>
              <a:buChar char="○"/>
            </a:pPr>
            <a:r>
              <a:rPr lang="es-ES"/>
              <a:t>INGESTA INADECUADA</a:t>
            </a:r>
            <a:endParaRPr/>
          </a:p>
          <a:p>
            <a:pPr lvl="1">
              <a:spcBef>
                <a:spcPts val="0"/>
              </a:spcBef>
              <a:buChar char="○"/>
            </a:pPr>
            <a:r>
              <a:rPr lang="es-ES"/>
              <a:t>POBREZA, AISLAMIENTO, BAJO NIVEL CULTURAL</a:t>
            </a:r>
            <a:endParaRPr/>
          </a:p>
          <a:p>
            <a:pPr lvl="1">
              <a:spcBef>
                <a:spcPts val="0"/>
              </a:spcBef>
              <a:buChar char="○"/>
            </a:pPr>
            <a:r>
              <a:rPr lang="es-ES"/>
              <a:t>DEPENDENCIA </a:t>
            </a:r>
            <a:endParaRPr/>
          </a:p>
          <a:p>
            <a:pPr lvl="1">
              <a:spcBef>
                <a:spcPts val="0"/>
              </a:spcBef>
              <a:buChar char="○"/>
            </a:pPr>
            <a:r>
              <a:rPr lang="es-ES"/>
              <a:t>ENFERMEDAD ( AGUDA O CRÓNICA)</a:t>
            </a:r>
            <a:endParaRPr/>
          </a:p>
          <a:p>
            <a:pPr lvl="1">
              <a:spcBef>
                <a:spcPts val="0"/>
              </a:spcBef>
              <a:buChar char="○"/>
            </a:pPr>
            <a:r>
              <a:rPr lang="es-ES"/>
              <a:t>POLIFARMACIA</a:t>
            </a:r>
            <a:endParaRPr/>
          </a:p>
          <a:p>
            <a:pPr lvl="1">
              <a:spcBef>
                <a:spcPts val="0"/>
              </a:spcBef>
              <a:buChar char="○"/>
            </a:pPr>
            <a:r>
              <a:rPr lang="es-ES"/>
              <a:t>DEPRESIÓN</a:t>
            </a:r>
            <a:endParaRPr/>
          </a:p>
          <a:p>
            <a:pPr lvl="1">
              <a:spcBef>
                <a:spcPts val="0"/>
              </a:spcBef>
              <a:buChar char="○"/>
            </a:pPr>
            <a:r>
              <a:rPr lang="es-ES"/>
              <a:t>ALCOHOL</a:t>
            </a:r>
            <a:endParaRPr/>
          </a:p>
          <a:p>
            <a:pPr lvl="1">
              <a:spcBef>
                <a:spcPts val="0"/>
              </a:spcBef>
              <a:buChar char="○"/>
            </a:pPr>
            <a:r>
              <a:rPr lang="es-ES"/>
              <a:t>&gt; 80 AÑOS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1981200" y="171875"/>
            <a:ext cx="8229600" cy="682800"/>
          </a:xfrm>
          <a:prstGeom prst="rect">
            <a:avLst/>
          </a:prstGeom>
        </p:spPr>
        <p:txBody>
          <a:bodyPr spcFirstLastPara="1" wrap="square" lIns="91425" tIns="45700" rIns="91425" bIns="45700" anchor="ctr" anchorCtr="0">
            <a:noAutofit/>
          </a:bodyPr>
          <a:lstStyle/>
          <a:p>
            <a:r>
              <a:rPr lang="es-ES"/>
              <a:t>Causas</a:t>
            </a:r>
            <a:endParaRPr/>
          </a:p>
        </p:txBody>
      </p:sp>
      <p:sp>
        <p:nvSpPr>
          <p:cNvPr id="223" name="Google Shape;223;p33"/>
          <p:cNvSpPr txBox="1">
            <a:spLocks noGrp="1"/>
          </p:cNvSpPr>
          <p:nvPr>
            <p:ph type="body" idx="1"/>
          </p:nvPr>
        </p:nvSpPr>
        <p:spPr>
          <a:xfrm>
            <a:off x="1524000" y="1417650"/>
            <a:ext cx="9069900" cy="5285700"/>
          </a:xfrm>
          <a:prstGeom prst="rect">
            <a:avLst/>
          </a:prstGeom>
        </p:spPr>
        <p:txBody>
          <a:bodyPr spcFirstLastPara="1" wrap="square" lIns="91425" tIns="45700" rIns="91425" bIns="45700" anchor="t" anchorCtr="0">
            <a:noAutofit/>
          </a:bodyPr>
          <a:lstStyle/>
          <a:p>
            <a:pPr marL="0" indent="0">
              <a:buNone/>
            </a:pPr>
            <a:endParaRPr/>
          </a:p>
        </p:txBody>
      </p:sp>
      <p:sp>
        <p:nvSpPr>
          <p:cNvPr id="224" name="Google Shape;224;p33"/>
          <p:cNvSpPr/>
          <p:nvPr/>
        </p:nvSpPr>
        <p:spPr>
          <a:xfrm>
            <a:off x="1672225" y="1103850"/>
            <a:ext cx="4126800" cy="3587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s-ES"/>
              <a:t>DISMINUCIÓN INGESTA:</a:t>
            </a:r>
            <a:endParaRPr/>
          </a:p>
          <a:p>
            <a:pPr marL="457200" indent="-342900">
              <a:buSzPts val="1800"/>
              <a:buChar char="●"/>
            </a:pPr>
            <a:r>
              <a:rPr lang="es-ES"/>
              <a:t>Anorexia</a:t>
            </a:r>
            <a:endParaRPr/>
          </a:p>
          <a:p>
            <a:pPr marL="457200" indent="-342900">
              <a:buSzPts val="1800"/>
              <a:buChar char="●"/>
            </a:pPr>
            <a:r>
              <a:rPr lang="es-ES"/>
              <a:t>Disguesia y cambios olfato</a:t>
            </a:r>
            <a:endParaRPr/>
          </a:p>
          <a:p>
            <a:pPr marL="457200" indent="-342900">
              <a:buSzPts val="1800"/>
              <a:buChar char="●"/>
            </a:pPr>
            <a:r>
              <a:rPr lang="es-ES"/>
              <a:t>episodios de ayuno</a:t>
            </a:r>
            <a:endParaRPr/>
          </a:p>
          <a:p>
            <a:pPr marL="457200" indent="-342900">
              <a:buSzPts val="1800"/>
              <a:buChar char="●"/>
            </a:pPr>
            <a:r>
              <a:rPr lang="es-ES"/>
              <a:t>dolor al comer</a:t>
            </a:r>
            <a:endParaRPr/>
          </a:p>
          <a:p>
            <a:pPr marL="457200" indent="-342900">
              <a:buSzPts val="1800"/>
              <a:buChar char="●"/>
            </a:pPr>
            <a:r>
              <a:rPr lang="es-ES"/>
              <a:t>dificultad masticación y deglución</a:t>
            </a:r>
            <a:endParaRPr/>
          </a:p>
          <a:p>
            <a:pPr marL="457200" indent="-342900">
              <a:buSzPts val="1800"/>
              <a:buChar char="●"/>
            </a:pPr>
            <a:r>
              <a:rPr lang="es-ES"/>
              <a:t>incapacidad para alimentarse de forma independiente</a:t>
            </a:r>
            <a:endParaRPr/>
          </a:p>
          <a:p>
            <a:pPr marL="457200" indent="-342900">
              <a:buSzPts val="1800"/>
              <a:buChar char="●"/>
            </a:pPr>
            <a:r>
              <a:rPr lang="es-ES"/>
              <a:t>problemas respiratorios</a:t>
            </a:r>
            <a:endParaRPr/>
          </a:p>
        </p:txBody>
      </p:sp>
      <p:sp>
        <p:nvSpPr>
          <p:cNvPr id="225" name="Google Shape;225;p33"/>
          <p:cNvSpPr/>
          <p:nvPr/>
        </p:nvSpPr>
        <p:spPr>
          <a:xfrm>
            <a:off x="6377700" y="1103850"/>
            <a:ext cx="3624900" cy="2918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s-ES"/>
              <a:t>MALABSORCIÓN</a:t>
            </a:r>
            <a:endParaRPr/>
          </a:p>
          <a:p>
            <a:pPr marL="457200" indent="-342900">
              <a:buSzPts val="1800"/>
              <a:buChar char="●"/>
            </a:pPr>
            <a:r>
              <a:rPr lang="es-ES"/>
              <a:t>alteración de la digestión</a:t>
            </a:r>
            <a:endParaRPr/>
          </a:p>
          <a:p>
            <a:pPr marL="457200" indent="-342900">
              <a:buSzPts val="1800"/>
              <a:buChar char="●"/>
            </a:pPr>
            <a:r>
              <a:rPr lang="es-ES"/>
              <a:t>alteración absorción</a:t>
            </a:r>
            <a:endParaRPr/>
          </a:p>
          <a:p>
            <a:pPr marL="457200" indent="-342900">
              <a:buSzPts val="1800"/>
              <a:buChar char="●"/>
            </a:pPr>
            <a:r>
              <a:rPr lang="es-ES"/>
              <a:t>Aumento de pérdidas intestinales</a:t>
            </a:r>
            <a:endParaRPr/>
          </a:p>
        </p:txBody>
      </p:sp>
      <p:sp>
        <p:nvSpPr>
          <p:cNvPr id="226" name="Google Shape;226;p33"/>
          <p:cNvSpPr/>
          <p:nvPr/>
        </p:nvSpPr>
        <p:spPr>
          <a:xfrm>
            <a:off x="6185075" y="4164950"/>
            <a:ext cx="3817500" cy="236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s-ES"/>
              <a:t>METABÓLICAS</a:t>
            </a:r>
            <a:endParaRPr/>
          </a:p>
          <a:p>
            <a:pPr marL="457200" indent="-342900">
              <a:buSzPts val="1800"/>
              <a:buChar char="●"/>
            </a:pPr>
            <a:r>
              <a:rPr lang="es-ES"/>
              <a:t>respuesta  a la enfermedad</a:t>
            </a:r>
            <a:endParaRPr/>
          </a:p>
          <a:p>
            <a:pPr marL="457200" indent="-342900">
              <a:buSzPts val="1800"/>
              <a:buChar char="●"/>
            </a:pPr>
            <a:r>
              <a:rPr lang="es-ES"/>
              <a:t>consecuencias alteración órganos</a:t>
            </a:r>
            <a:endParaRPr/>
          </a:p>
          <a:p>
            <a:pPr marL="457200" indent="-342900">
              <a:buSzPts val="1800"/>
              <a:buChar char="●"/>
            </a:pPr>
            <a:r>
              <a:rPr lang="es-ES"/>
              <a:t>aumento del gasto</a:t>
            </a:r>
            <a:endParaRPr/>
          </a:p>
        </p:txBody>
      </p:sp>
      <p:sp>
        <p:nvSpPr>
          <p:cNvPr id="227" name="Google Shape;227;p33"/>
          <p:cNvSpPr/>
          <p:nvPr/>
        </p:nvSpPr>
        <p:spPr>
          <a:xfrm>
            <a:off x="1981200" y="4951675"/>
            <a:ext cx="3624900" cy="1825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s-ES"/>
              <a:t>SOCIOECONÓMICAS</a:t>
            </a:r>
            <a:endParaRPr/>
          </a:p>
          <a:p>
            <a:pPr marL="457200" indent="-342900">
              <a:buSzPts val="1800"/>
              <a:buChar char="●"/>
            </a:pPr>
            <a:r>
              <a:rPr lang="es-ES"/>
              <a:t>bajo poder adquisitivo</a:t>
            </a:r>
            <a:endParaRPr/>
          </a:p>
          <a:p>
            <a:pPr marL="457200" indent="-342900">
              <a:buSzPts val="1800"/>
              <a:buChar char="●"/>
            </a:pPr>
            <a:r>
              <a:rPr lang="es-ES"/>
              <a:t>soledad </a:t>
            </a:r>
            <a:endParaRPr/>
          </a:p>
          <a:p>
            <a:pPr marL="457200" indent="-342900">
              <a:buSzPts val="1800"/>
              <a:buChar char="●"/>
            </a:pPr>
            <a:r>
              <a:rPr lang="es-ES"/>
              <a:t>dificultades físicas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1EA2EBE9-050D-4F17-969B-0AABB3C9E747}"/>
              </a:ext>
            </a:extLst>
          </p:cNvPr>
          <p:cNvPicPr>
            <a:picLocks noChangeAspect="1" noChangeArrowheads="1"/>
          </p:cNvPicPr>
          <p:nvPr/>
        </p:nvPicPr>
        <p:blipFill>
          <a:blip r:embed="rId3"/>
          <a:stretch>
            <a:fillRect/>
          </a:stretch>
        </p:blipFill>
        <p:spPr bwMode="auto">
          <a:xfrm>
            <a:off x="4027492" y="643467"/>
            <a:ext cx="4137015" cy="5571065"/>
          </a:xfrm>
          <a:prstGeom prst="rect">
            <a:avLst/>
          </a:prstGeom>
          <a:noFill/>
          <a:ln>
            <a:noFill/>
          </a:ln>
        </p:spPr>
      </p:pic>
    </p:spTree>
  </p:cSld>
  <p:clrMapOvr>
    <a:masterClrMapping/>
  </p:clrMapOvr>
  <p:transition advTm="66720">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4969FC0-1B1E-4EAD-9FE5-2505D4A6F660}"/>
              </a:ext>
            </a:extLst>
          </p:cNvPr>
          <p:cNvSpPr>
            <a:spLocks noGrp="1"/>
          </p:cNvSpPr>
          <p:nvPr>
            <p:ph type="ctrTitle"/>
          </p:nvPr>
        </p:nvSpPr>
        <p:spPr>
          <a:xfrm>
            <a:off x="914400" y="2130426"/>
            <a:ext cx="10363200" cy="1470025"/>
          </a:xfrm>
        </p:spPr>
        <p:txBody>
          <a:bodyPr wrap="square" anchor="ctr">
            <a:normAutofit/>
          </a:bodyPr>
          <a:lstStyle/>
          <a:p>
            <a:r>
              <a:rPr lang="es-ES"/>
              <a:t>CASO CLÍNICO 1</a:t>
            </a:r>
          </a:p>
        </p:txBody>
      </p:sp>
      <p:sp>
        <p:nvSpPr>
          <p:cNvPr id="8" name="Subtitle 2">
            <a:extLst>
              <a:ext uri="{FF2B5EF4-FFF2-40B4-BE49-F238E27FC236}">
                <a16:creationId xmlns:a16="http://schemas.microsoft.com/office/drawing/2014/main" id="{0AC874F0-437A-46DC-BCBE-41B6685E17C7}"/>
              </a:ext>
            </a:extLst>
          </p:cNvPr>
          <p:cNvSpPr>
            <a:spLocks noGrp="1"/>
          </p:cNvSpPr>
          <p:nvPr>
            <p:ph type="subTitle" idx="1"/>
          </p:nvPr>
        </p:nvSpPr>
        <p:spPr>
          <a:xfrm>
            <a:off x="1828800" y="3886200"/>
            <a:ext cx="8534400" cy="1752600"/>
          </a:xfrm>
        </p:spPr>
        <p:txBody>
          <a:bodyPr/>
          <a:lstStyle/>
          <a:p>
            <a:endParaRPr lang="en-US"/>
          </a:p>
        </p:txBody>
      </p:sp>
    </p:spTree>
    <p:extLst>
      <p:ext uri="{BB962C8B-B14F-4D97-AF65-F5344CB8AC3E}">
        <p14:creationId xmlns:p14="http://schemas.microsoft.com/office/powerpoint/2010/main" val="398587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1981200" y="274638"/>
            <a:ext cx="8229600" cy="1143000"/>
          </a:xfrm>
          <a:prstGeom prst="rect">
            <a:avLst/>
          </a:prstGeom>
        </p:spPr>
        <p:txBody>
          <a:bodyPr spcFirstLastPara="1" wrap="square" lIns="91425" tIns="45700" rIns="91425" bIns="45700" anchor="ctr" anchorCtr="0">
            <a:noAutofit/>
          </a:bodyPr>
          <a:lstStyle/>
          <a:p>
            <a:endParaRPr/>
          </a:p>
        </p:txBody>
      </p:sp>
      <p:sp>
        <p:nvSpPr>
          <p:cNvPr id="170" name="Google Shape;170;p24"/>
          <p:cNvSpPr txBox="1">
            <a:spLocks noGrp="1"/>
          </p:cNvSpPr>
          <p:nvPr>
            <p:ph type="body" idx="1"/>
          </p:nvPr>
        </p:nvSpPr>
        <p:spPr>
          <a:xfrm>
            <a:off x="1981200" y="1600200"/>
            <a:ext cx="8229600" cy="4526100"/>
          </a:xfrm>
          <a:prstGeom prst="rect">
            <a:avLst/>
          </a:prstGeom>
        </p:spPr>
        <p:txBody>
          <a:bodyPr spcFirstLastPara="1" wrap="square" lIns="91425" tIns="45700" rIns="91425" bIns="45700" anchor="t" anchorCtr="0">
            <a:noAutofit/>
          </a:bodyPr>
          <a:lstStyle/>
          <a:p>
            <a:pPr marL="0" indent="0">
              <a:buNone/>
            </a:pPr>
            <a:endParaRPr/>
          </a:p>
        </p:txBody>
      </p:sp>
      <p:pic>
        <p:nvPicPr>
          <p:cNvPr id="171" name="Google Shape;171;p24"/>
          <p:cNvPicPr preferRelativeResize="0"/>
          <p:nvPr/>
        </p:nvPicPr>
        <p:blipFill>
          <a:blip r:embed="rId3" cstate="print">
            <a:alphaModFix/>
          </a:blip>
          <a:stretch>
            <a:fillRect/>
          </a:stretch>
        </p:blipFill>
        <p:spPr>
          <a:xfrm>
            <a:off x="1524000" y="0"/>
            <a:ext cx="9144000" cy="6972150"/>
          </a:xfrm>
          <a:prstGeom prst="rect">
            <a:avLst/>
          </a:prstGeom>
          <a:noFill/>
          <a:ln>
            <a:noFill/>
          </a:ln>
        </p:spPr>
      </p:pic>
      <p:sp>
        <p:nvSpPr>
          <p:cNvPr id="5" name="4 Rectángulo"/>
          <p:cNvSpPr/>
          <p:nvPr/>
        </p:nvSpPr>
        <p:spPr>
          <a:xfrm>
            <a:off x="3315855" y="5763491"/>
            <a:ext cx="241069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PACO GENTO 87 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1</a:t>
            </a:r>
          </a:p>
        </p:txBody>
      </p:sp>
      <p:sp>
        <p:nvSpPr>
          <p:cNvPr id="3" name="2 Marcador de contenido"/>
          <p:cNvSpPr>
            <a:spLocks noGrp="1"/>
          </p:cNvSpPr>
          <p:nvPr>
            <p:ph idx="1"/>
          </p:nvPr>
        </p:nvSpPr>
        <p:spPr/>
        <p:txBody>
          <a:bodyPr/>
          <a:lstStyle/>
          <a:p>
            <a:r>
              <a:rPr lang="es-ES" dirty="0"/>
              <a:t>VARÓN 87 AÑOS</a:t>
            </a:r>
          </a:p>
          <a:p>
            <a:r>
              <a:rPr lang="es-ES" dirty="0"/>
              <a:t>FUMADOR</a:t>
            </a:r>
          </a:p>
          <a:p>
            <a:r>
              <a:rPr lang="es-ES" dirty="0"/>
              <a:t>ULCUS GÁSTRICO </a:t>
            </a:r>
          </a:p>
          <a:p>
            <a:r>
              <a:rPr lang="es-ES" dirty="0"/>
              <a:t>IQ : LAMINECTOMIA + CLIPAJE DE FÍSTULA AV A NIVEL DE D5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1</a:t>
            </a:r>
          </a:p>
        </p:txBody>
      </p:sp>
      <p:sp>
        <p:nvSpPr>
          <p:cNvPr id="3" name="2 Marcador de contenido"/>
          <p:cNvSpPr>
            <a:spLocks noGrp="1"/>
          </p:cNvSpPr>
          <p:nvPr>
            <p:ph idx="1"/>
          </p:nvPr>
        </p:nvSpPr>
        <p:spPr/>
        <p:txBody>
          <a:bodyPr/>
          <a:lstStyle/>
          <a:p>
            <a:r>
              <a:rPr lang="es-ES" dirty="0"/>
              <a:t>DESDE SU INTERVENCIÓN LOS FAMILIARES NOS COMENTAN QUE ESTÁ MÁS TRISTE TIENE DIFICULTAD PARA DEAMBULAR Y SÓLO CAMINA EN CASA CON ANDADOR , LE VEN MÁS DELGADO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2"/>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dirty="0"/>
              <a:t>CASO CLÍNICO 1</a:t>
            </a:r>
          </a:p>
        </p:txBody>
      </p:sp>
      <p:sp>
        <p:nvSpPr>
          <p:cNvPr id="401" name="Google Shape;401;p52"/>
          <p:cNvSpPr txBox="1">
            <a:spLocks noGrp="1"/>
          </p:cNvSpPr>
          <p:nvPr>
            <p:ph type="body" idx="1"/>
          </p:nvPr>
        </p:nvSpPr>
        <p:spPr>
          <a:xfrm>
            <a:off x="1981200" y="1600200"/>
            <a:ext cx="8229600" cy="4526100"/>
          </a:xfrm>
          <a:prstGeom prst="rect">
            <a:avLst/>
          </a:prstGeom>
          <a:noFill/>
          <a:ln>
            <a:noFill/>
          </a:ln>
        </p:spPr>
        <p:txBody>
          <a:bodyPr spcFirstLastPara="1" wrap="square" lIns="91425" tIns="45700" rIns="91425" bIns="45700" anchor="t" anchorCtr="0">
            <a:noAutofit/>
          </a:bodyPr>
          <a:lstStyle/>
          <a:p>
            <a:pPr marL="0" indent="0">
              <a:buNone/>
            </a:pPr>
            <a:r>
              <a:rPr lang="es-ES" sz="2800" dirty="0"/>
              <a:t>Exploración física: </a:t>
            </a:r>
            <a:endParaRPr sz="2800" dirty="0"/>
          </a:p>
          <a:p>
            <a:pPr>
              <a:buChar char="●"/>
            </a:pPr>
            <a:r>
              <a:rPr lang="es-ES" sz="2800" dirty="0"/>
              <a:t>Peso 51 </a:t>
            </a:r>
            <a:r>
              <a:rPr lang="es-ES" sz="2800" dirty="0" err="1"/>
              <a:t>kgs</a:t>
            </a:r>
            <a:r>
              <a:rPr lang="es-ES" sz="2800" dirty="0"/>
              <a:t>, TALLA 168 cms; IMC 18,1 </a:t>
            </a:r>
            <a:r>
              <a:rPr lang="es-ES" sz="2800" dirty="0" err="1"/>
              <a:t>kgs</a:t>
            </a:r>
            <a:r>
              <a:rPr lang="es-ES" sz="2800" dirty="0"/>
              <a:t>/m²</a:t>
            </a:r>
            <a:endParaRPr sz="2800" dirty="0"/>
          </a:p>
          <a:p>
            <a:pPr>
              <a:spcBef>
                <a:spcPts val="0"/>
              </a:spcBef>
              <a:buChar char="●"/>
            </a:pPr>
            <a:r>
              <a:rPr lang="es-ES" sz="2800" dirty="0"/>
              <a:t>TA 150/80 mmHg: 76 LPM</a:t>
            </a:r>
            <a:endParaRPr sz="2800" dirty="0"/>
          </a:p>
          <a:p>
            <a:pPr>
              <a:spcBef>
                <a:spcPts val="0"/>
              </a:spcBef>
              <a:buChar char="●"/>
            </a:pPr>
            <a:r>
              <a:rPr lang="es-ES" sz="2800" dirty="0"/>
              <a:t>PIERNAS DELGADAS QUE SUGIEREN ATROFIA MUSCULAR</a:t>
            </a:r>
          </a:p>
          <a:p>
            <a:pPr marL="0" indent="0">
              <a:buNone/>
            </a:pPr>
            <a:r>
              <a:rPr lang="es-ES" dirty="0"/>
              <a:t>	6 MESES ANTES : 69 KG</a:t>
            </a:r>
          </a:p>
          <a:p>
            <a:pPr>
              <a:spcBef>
                <a:spcPts val="0"/>
              </a:spcBef>
              <a:buChar char="●"/>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dirty="0"/>
              <a:t>Peso IMC</a:t>
            </a:r>
            <a:endParaRPr/>
          </a:p>
        </p:txBody>
      </p:sp>
      <p:sp>
        <p:nvSpPr>
          <p:cNvPr id="216" name="Google Shape;216;p30"/>
          <p:cNvSpPr txBox="1">
            <a:spLocks noGrp="1"/>
          </p:cNvSpPr>
          <p:nvPr>
            <p:ph type="body" idx="1"/>
          </p:nvPr>
        </p:nvSpPr>
        <p:spPr>
          <a:xfrm>
            <a:off x="1981200" y="1407308"/>
            <a:ext cx="8229600" cy="5160425"/>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None/>
            </a:pPr>
            <a:r>
              <a:rPr lang="es-ES" sz="2000" b="1" dirty="0">
                <a:latin typeface="Arimo"/>
                <a:ea typeface="Arimo"/>
                <a:cs typeface="Arimo"/>
                <a:sym typeface="Arimo"/>
              </a:rPr>
              <a:t>IMC		Estado nutricional</a:t>
            </a:r>
            <a:endParaRPr sz="1400" dirty="0">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&lt; 18.5		</a:t>
            </a:r>
            <a:r>
              <a:rPr lang="es-ES" sz="1800" dirty="0">
                <a:solidFill>
                  <a:srgbClr val="CC0000"/>
                </a:solidFill>
                <a:latin typeface="Arimo"/>
                <a:ea typeface="Arimo"/>
                <a:cs typeface="Arimo"/>
                <a:sym typeface="Arimo"/>
              </a:rPr>
              <a:t>Peso insuficiente</a:t>
            </a:r>
            <a:endParaRPr sz="1400" dirty="0">
              <a:solidFill>
                <a:srgbClr val="CC0000"/>
              </a:solidFill>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18,5-24,9	                  </a:t>
            </a:r>
            <a:r>
              <a:rPr lang="es-ES" sz="1800" dirty="0" err="1">
                <a:solidFill>
                  <a:srgbClr val="00FF00"/>
                </a:solidFill>
                <a:latin typeface="Arimo"/>
                <a:ea typeface="Arimo"/>
                <a:cs typeface="Arimo"/>
                <a:sym typeface="Arimo"/>
              </a:rPr>
              <a:t>Normopeso</a:t>
            </a:r>
            <a:endParaRPr sz="1400" dirty="0">
              <a:solidFill>
                <a:srgbClr val="00FF00"/>
              </a:solidFill>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25-26,9		</a:t>
            </a:r>
            <a:r>
              <a:rPr lang="es-ES" sz="1800" dirty="0">
                <a:solidFill>
                  <a:srgbClr val="F4CCCC"/>
                </a:solidFill>
                <a:latin typeface="Arimo"/>
                <a:ea typeface="Arimo"/>
                <a:cs typeface="Arimo"/>
                <a:sym typeface="Arimo"/>
              </a:rPr>
              <a:t>Sobrepeso Grado I</a:t>
            </a:r>
            <a:endParaRPr sz="1400" dirty="0">
              <a:solidFill>
                <a:srgbClr val="F4CCCC"/>
              </a:solidFill>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27-29,9		</a:t>
            </a:r>
            <a:r>
              <a:rPr lang="es-ES" sz="1800" dirty="0">
                <a:solidFill>
                  <a:srgbClr val="EA9999"/>
                </a:solidFill>
                <a:latin typeface="Arimo"/>
                <a:ea typeface="Arimo"/>
                <a:cs typeface="Arimo"/>
                <a:sym typeface="Arimo"/>
              </a:rPr>
              <a:t>Sobrepeso Grado II </a:t>
            </a:r>
            <a:r>
              <a:rPr lang="es-ES" sz="1800" dirty="0">
                <a:latin typeface="Arimo"/>
                <a:ea typeface="Arimo"/>
                <a:cs typeface="Arimo"/>
                <a:sym typeface="Arimo"/>
              </a:rPr>
              <a:t>(</a:t>
            </a:r>
            <a:r>
              <a:rPr lang="es-ES" sz="1800" dirty="0" err="1">
                <a:latin typeface="Arimo"/>
                <a:ea typeface="Arimo"/>
                <a:cs typeface="Arimo"/>
                <a:sym typeface="Arimo"/>
              </a:rPr>
              <a:t>preobesidad</a:t>
            </a:r>
            <a:r>
              <a:rPr lang="es-ES" sz="1800" dirty="0">
                <a:latin typeface="Arimo"/>
                <a:ea typeface="Arimo"/>
                <a:cs typeface="Arimo"/>
                <a:sym typeface="Arimo"/>
              </a:rPr>
              <a:t>)</a:t>
            </a:r>
            <a:endParaRPr sz="1400" dirty="0">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30-34,9		</a:t>
            </a:r>
            <a:r>
              <a:rPr lang="es-ES" sz="1800" dirty="0">
                <a:solidFill>
                  <a:srgbClr val="E06666"/>
                </a:solidFill>
                <a:latin typeface="Arimo"/>
                <a:ea typeface="Arimo"/>
                <a:cs typeface="Arimo"/>
                <a:sym typeface="Arimo"/>
              </a:rPr>
              <a:t>Obesidad de tipo I</a:t>
            </a:r>
            <a:endParaRPr sz="1400" dirty="0">
              <a:solidFill>
                <a:srgbClr val="E06666"/>
              </a:solidFill>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35-39,9		</a:t>
            </a:r>
            <a:r>
              <a:rPr lang="es-ES" sz="1800" dirty="0">
                <a:solidFill>
                  <a:srgbClr val="CC0000"/>
                </a:solidFill>
                <a:latin typeface="Arimo"/>
                <a:ea typeface="Arimo"/>
                <a:cs typeface="Arimo"/>
                <a:sym typeface="Arimo"/>
              </a:rPr>
              <a:t>Obesidad de tipo II</a:t>
            </a:r>
            <a:endParaRPr sz="1400" dirty="0">
              <a:solidFill>
                <a:srgbClr val="CC0000"/>
              </a:solidFill>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40-49,9	              </a:t>
            </a:r>
            <a:r>
              <a:rPr lang="es-ES" sz="1800" dirty="0">
                <a:solidFill>
                  <a:srgbClr val="990000"/>
                </a:solidFill>
                <a:latin typeface="Arimo"/>
                <a:ea typeface="Arimo"/>
                <a:cs typeface="Arimo"/>
                <a:sym typeface="Arimo"/>
              </a:rPr>
              <a:t>Obesidad de tipo III</a:t>
            </a:r>
            <a:r>
              <a:rPr lang="es-ES" sz="1800" dirty="0">
                <a:latin typeface="Arimo"/>
                <a:ea typeface="Arimo"/>
                <a:cs typeface="Arimo"/>
                <a:sym typeface="Arimo"/>
              </a:rPr>
              <a:t> (mórbida)</a:t>
            </a:r>
            <a:endParaRPr sz="1400" dirty="0">
              <a:latin typeface="Arial"/>
              <a:ea typeface="Arial"/>
              <a:cs typeface="Arial"/>
              <a:sym typeface="Arial"/>
            </a:endParaRPr>
          </a:p>
          <a:p>
            <a:pPr marL="0" indent="0">
              <a:lnSpc>
                <a:spcPct val="80000"/>
              </a:lnSpc>
              <a:spcBef>
                <a:spcPts val="900"/>
              </a:spcBef>
              <a:buNone/>
            </a:pPr>
            <a:r>
              <a:rPr lang="es-ES" sz="1800" dirty="0">
                <a:latin typeface="Arimo"/>
                <a:ea typeface="Arimo"/>
                <a:cs typeface="Arimo"/>
                <a:sym typeface="Arimo"/>
              </a:rPr>
              <a:t>&gt; 50	              </a:t>
            </a:r>
            <a:r>
              <a:rPr lang="es-ES" sz="1800" dirty="0">
                <a:solidFill>
                  <a:srgbClr val="660000"/>
                </a:solidFill>
                <a:latin typeface="Arimo"/>
                <a:ea typeface="Arimo"/>
                <a:cs typeface="Arimo"/>
                <a:sym typeface="Arimo"/>
              </a:rPr>
              <a:t>Obesidad de tipo IV</a:t>
            </a:r>
            <a:r>
              <a:rPr lang="es-ES" sz="1800" dirty="0">
                <a:latin typeface="Arimo"/>
                <a:ea typeface="Arimo"/>
                <a:cs typeface="Arimo"/>
                <a:sym typeface="Arimo"/>
              </a:rPr>
              <a:t> (extrema)</a:t>
            </a:r>
            <a:endParaRPr dirty="0"/>
          </a:p>
          <a:p>
            <a:pPr marL="0" indent="0">
              <a:lnSpc>
                <a:spcPct val="80000"/>
              </a:lnSpc>
              <a:spcBef>
                <a:spcPts val="900"/>
              </a:spcBef>
              <a:buNone/>
            </a:pPr>
            <a:endParaRPr sz="1800" dirty="0">
              <a:latin typeface="Arimo"/>
              <a:ea typeface="Arimo"/>
              <a:cs typeface="Arimo"/>
              <a:sym typeface="Arimo"/>
            </a:endParaRPr>
          </a:p>
          <a:p>
            <a:pPr marL="0" indent="0">
              <a:lnSpc>
                <a:spcPct val="80000"/>
              </a:lnSpc>
              <a:spcBef>
                <a:spcPts val="900"/>
              </a:spcBef>
              <a:buNone/>
            </a:pPr>
            <a:endParaRPr sz="1800" dirty="0">
              <a:latin typeface="Arimo"/>
              <a:ea typeface="Arimo"/>
              <a:cs typeface="Arimo"/>
              <a:sym typeface="Arimo"/>
            </a:endParaRPr>
          </a:p>
        </p:txBody>
      </p:sp>
      <p:sp>
        <p:nvSpPr>
          <p:cNvPr id="217" name="Google Shape;217;p30"/>
          <p:cNvSpPr txBox="1"/>
          <p:nvPr/>
        </p:nvSpPr>
        <p:spPr>
          <a:xfrm>
            <a:off x="7034400" y="3350651"/>
            <a:ext cx="3633600" cy="2563777"/>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es-ES" sz="2000" b="1" i="1" dirty="0">
                <a:solidFill>
                  <a:srgbClr val="000000"/>
                </a:solidFill>
                <a:latin typeface="Caveat"/>
                <a:ea typeface="Caveat"/>
                <a:cs typeface="Caveat"/>
                <a:sym typeface="Caveat"/>
              </a:rPr>
              <a:t>Mayores 65 años</a:t>
            </a:r>
            <a:endParaRPr sz="2000" b="1" i="1" dirty="0">
              <a:solidFill>
                <a:srgbClr val="000000"/>
              </a:solidFill>
              <a:latin typeface="Caveat"/>
              <a:ea typeface="Caveat"/>
              <a:cs typeface="Caveat"/>
              <a:sym typeface="Caveat"/>
            </a:endParaRPr>
          </a:p>
          <a:p>
            <a:pPr>
              <a:buClr>
                <a:srgbClr val="000000"/>
              </a:buClr>
              <a:buSzPts val="2000"/>
            </a:pPr>
            <a:r>
              <a:rPr lang="es-ES" sz="2000" b="1" i="1" dirty="0">
                <a:solidFill>
                  <a:srgbClr val="660000"/>
                </a:solidFill>
                <a:latin typeface="Caveat"/>
                <a:ea typeface="Caveat"/>
                <a:cs typeface="Caveat"/>
                <a:sym typeface="Caveat"/>
              </a:rPr>
              <a:t>&lt;16 Desnutrición severa</a:t>
            </a:r>
            <a:endParaRPr sz="2000" b="1" i="1" dirty="0">
              <a:solidFill>
                <a:srgbClr val="660000"/>
              </a:solidFill>
              <a:latin typeface="Caveat"/>
              <a:ea typeface="Caveat"/>
              <a:cs typeface="Caveat"/>
              <a:sym typeface="Caveat"/>
            </a:endParaRPr>
          </a:p>
          <a:p>
            <a:pPr>
              <a:buClr>
                <a:srgbClr val="000000"/>
              </a:buClr>
              <a:buSzPts val="2000"/>
            </a:pPr>
            <a:r>
              <a:rPr lang="es-ES" sz="2000" b="1" i="1" dirty="0">
                <a:solidFill>
                  <a:srgbClr val="990000"/>
                </a:solidFill>
                <a:latin typeface="Caveat"/>
                <a:ea typeface="Caveat"/>
                <a:cs typeface="Caveat"/>
                <a:sym typeface="Caveat"/>
              </a:rPr>
              <a:t>16-16,9 Desnutrición moderada</a:t>
            </a:r>
            <a:endParaRPr sz="2000" b="1" i="1" dirty="0">
              <a:solidFill>
                <a:srgbClr val="990000"/>
              </a:solidFill>
              <a:latin typeface="Caveat"/>
              <a:ea typeface="Caveat"/>
              <a:cs typeface="Caveat"/>
              <a:sym typeface="Caveat"/>
            </a:endParaRPr>
          </a:p>
          <a:p>
            <a:pPr>
              <a:buClr>
                <a:srgbClr val="000000"/>
              </a:buClr>
              <a:buSzPts val="2000"/>
            </a:pPr>
            <a:r>
              <a:rPr lang="es-ES" sz="2000" b="1" i="1" dirty="0">
                <a:solidFill>
                  <a:srgbClr val="CC0000"/>
                </a:solidFill>
                <a:latin typeface="Caveat"/>
                <a:ea typeface="Caveat"/>
                <a:cs typeface="Caveat"/>
                <a:sym typeface="Caveat"/>
              </a:rPr>
              <a:t>17-18,4 Desnutrición ligera</a:t>
            </a:r>
            <a:endParaRPr sz="2000" b="1" i="1" dirty="0">
              <a:solidFill>
                <a:srgbClr val="CC0000"/>
              </a:solidFill>
              <a:latin typeface="Caveat"/>
              <a:ea typeface="Caveat"/>
              <a:cs typeface="Caveat"/>
              <a:sym typeface="Caveat"/>
            </a:endParaRPr>
          </a:p>
          <a:p>
            <a:pPr>
              <a:buClr>
                <a:srgbClr val="000000"/>
              </a:buClr>
              <a:buSzPts val="2000"/>
            </a:pPr>
            <a:r>
              <a:rPr lang="es-ES" sz="2000" b="1" i="1" dirty="0">
                <a:solidFill>
                  <a:srgbClr val="E06666"/>
                </a:solidFill>
                <a:latin typeface="Caveat"/>
                <a:ea typeface="Caveat"/>
                <a:cs typeface="Caveat"/>
                <a:sym typeface="Caveat"/>
              </a:rPr>
              <a:t>18,5-21 Riesgo de malnutrición</a:t>
            </a:r>
            <a:endParaRPr sz="2000" b="1" i="1" dirty="0">
              <a:solidFill>
                <a:srgbClr val="E06666"/>
              </a:solidFill>
              <a:latin typeface="Caveat"/>
              <a:ea typeface="Caveat"/>
              <a:cs typeface="Caveat"/>
              <a:sym typeface="Caveat"/>
            </a:endParaRPr>
          </a:p>
          <a:p>
            <a:pPr>
              <a:buClr>
                <a:srgbClr val="000000"/>
              </a:buClr>
              <a:buSzPts val="2000"/>
            </a:pPr>
            <a:r>
              <a:rPr lang="es-ES" sz="2000" b="1" i="1" dirty="0">
                <a:solidFill>
                  <a:srgbClr val="00FF00"/>
                </a:solidFill>
                <a:latin typeface="Caveat"/>
                <a:ea typeface="Caveat"/>
                <a:cs typeface="Caveat"/>
                <a:sym typeface="Caveat"/>
              </a:rPr>
              <a:t>21,1-24,9 </a:t>
            </a:r>
            <a:r>
              <a:rPr lang="es-ES" sz="2000" b="1" i="1" dirty="0" err="1">
                <a:solidFill>
                  <a:srgbClr val="00FF00"/>
                </a:solidFill>
                <a:latin typeface="Caveat"/>
                <a:ea typeface="Caveat"/>
                <a:cs typeface="Caveat"/>
                <a:sym typeface="Caveat"/>
              </a:rPr>
              <a:t>Normonutrido</a:t>
            </a:r>
            <a:endParaRPr sz="2000" b="1" i="1" dirty="0">
              <a:solidFill>
                <a:srgbClr val="00FF00"/>
              </a:solidFill>
              <a:latin typeface="Caveat"/>
              <a:ea typeface="Caveat"/>
              <a:cs typeface="Caveat"/>
              <a:sym typeface="Caveat"/>
            </a:endParaRPr>
          </a:p>
        </p:txBody>
      </p:sp>
      <p:sp>
        <p:nvSpPr>
          <p:cNvPr id="218" name="Google Shape;218;p30"/>
          <p:cNvSpPr txBox="1"/>
          <p:nvPr/>
        </p:nvSpPr>
        <p:spPr>
          <a:xfrm>
            <a:off x="8133000" y="2033525"/>
            <a:ext cx="5976000" cy="697200"/>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7"/>
                                        </p:tgtEl>
                                        <p:attrNameLst>
                                          <p:attrName>style.visibility</p:attrName>
                                        </p:attrNameLst>
                                      </p:cBhvr>
                                      <p:to>
                                        <p:strVal val="visible"/>
                                      </p:to>
                                    </p:set>
                                    <p:animEffect transition="in" filter="fade">
                                      <p:cBhvr>
                                        <p:cTn id="11"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4"/>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dirty="0"/>
              <a:t>CASO CLINICO 1</a:t>
            </a:r>
          </a:p>
        </p:txBody>
      </p:sp>
      <p:sp>
        <p:nvSpPr>
          <p:cNvPr id="415" name="Google Shape;415;p54"/>
          <p:cNvSpPr txBox="1">
            <a:spLocks noGrp="1"/>
          </p:cNvSpPr>
          <p:nvPr>
            <p:ph type="body" idx="1"/>
          </p:nvPr>
        </p:nvSpPr>
        <p:spPr>
          <a:xfrm>
            <a:off x="1981200" y="1600200"/>
            <a:ext cx="8229600" cy="4526100"/>
          </a:xfrm>
          <a:prstGeom prst="rect">
            <a:avLst/>
          </a:prstGeom>
          <a:noFill/>
          <a:ln>
            <a:noFill/>
          </a:ln>
        </p:spPr>
        <p:txBody>
          <a:bodyPr spcFirstLastPara="1" wrap="square" lIns="91425" tIns="45700" rIns="91425" bIns="45700" anchor="t" anchorCtr="0">
            <a:noAutofit/>
          </a:bodyPr>
          <a:lstStyle/>
          <a:p>
            <a:pPr marL="0" indent="0">
              <a:buNone/>
            </a:pPr>
            <a:r>
              <a:rPr lang="es-ES" dirty="0"/>
              <a:t>¿ Qué miramos?</a:t>
            </a:r>
            <a:endParaRPr dirty="0"/>
          </a:p>
          <a:p>
            <a:pPr marL="0" indent="0">
              <a:buNone/>
            </a:pPr>
            <a:r>
              <a:rPr lang="es-ES" dirty="0"/>
              <a:t>IMC : 18,1 ( &lt; 18,5 KG/M²: </a:t>
            </a:r>
            <a:r>
              <a:rPr lang="es-ES" dirty="0">
                <a:solidFill>
                  <a:srgbClr val="FF0000"/>
                </a:solidFill>
              </a:rPr>
              <a:t>DESNUTRICIÓN</a:t>
            </a:r>
            <a:r>
              <a:rPr lang="es-ES" dirty="0"/>
              <a:t>)</a:t>
            </a:r>
            <a:endParaRPr dirty="0"/>
          </a:p>
          <a:p>
            <a:pPr marL="0" indent="0">
              <a:buNone/>
            </a:pPr>
            <a:r>
              <a:rPr lang="es-ES" dirty="0"/>
              <a:t>Porcentaje de pérdida :</a:t>
            </a:r>
            <a:endParaRPr dirty="0"/>
          </a:p>
          <a:p>
            <a:pPr marL="0" indent="0">
              <a:buNone/>
            </a:pPr>
            <a:r>
              <a:rPr lang="es-ES" dirty="0"/>
              <a:t>	6 MESES ANTES : 69 KG</a:t>
            </a:r>
            <a:endParaRPr dirty="0"/>
          </a:p>
          <a:p>
            <a:pPr marL="0" indent="0">
              <a:buNone/>
            </a:pPr>
            <a:r>
              <a:rPr lang="es-ES" dirty="0"/>
              <a:t>69-51=18/69= 0,26X100= 26%</a:t>
            </a:r>
            <a:endParaRPr dirty="0"/>
          </a:p>
          <a:p>
            <a:pPr marL="0" indent="0">
              <a:buNone/>
            </a:pPr>
            <a:r>
              <a:rPr lang="es-ES" dirty="0">
                <a:solidFill>
                  <a:srgbClr val="FF0000"/>
                </a:solidFill>
              </a:rPr>
              <a:t>PÉRDIDA SEVERA</a:t>
            </a:r>
            <a:endParaRPr dirty="0">
              <a:solidFill>
                <a:srgbClr val="FF0000"/>
              </a:solidFill>
            </a:endParaRPr>
          </a:p>
          <a:p>
            <a:pPr marL="0" indent="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1000"/>
                                        <p:tgtEl>
                                          <p:spTgt spid="4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xEl>
                                              <p:pRg st="1" end="1"/>
                                            </p:txEl>
                                          </p:spTgt>
                                        </p:tgtEl>
                                        <p:attrNameLst>
                                          <p:attrName>style.visibility</p:attrName>
                                        </p:attrNameLst>
                                      </p:cBhvr>
                                      <p:to>
                                        <p:strVal val="visible"/>
                                      </p:to>
                                    </p:set>
                                    <p:animEffect transition="in" filter="fade">
                                      <p:cBhvr>
                                        <p:cTn id="12" dur="1000"/>
                                        <p:tgtEl>
                                          <p:spTgt spid="4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5">
                                            <p:txEl>
                                              <p:pRg st="2" end="2"/>
                                            </p:txEl>
                                          </p:spTgt>
                                        </p:tgtEl>
                                        <p:attrNameLst>
                                          <p:attrName>style.visibility</p:attrName>
                                        </p:attrNameLst>
                                      </p:cBhvr>
                                      <p:to>
                                        <p:strVal val="visible"/>
                                      </p:to>
                                    </p:set>
                                    <p:animEffect transition="in" filter="fade">
                                      <p:cBhvr>
                                        <p:cTn id="17" dur="1000"/>
                                        <p:tgtEl>
                                          <p:spTgt spid="4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xEl>
                                              <p:pRg st="3" end="3"/>
                                            </p:txEl>
                                          </p:spTgt>
                                        </p:tgtEl>
                                        <p:attrNameLst>
                                          <p:attrName>style.visibility</p:attrName>
                                        </p:attrNameLst>
                                      </p:cBhvr>
                                      <p:to>
                                        <p:strVal val="visible"/>
                                      </p:to>
                                    </p:set>
                                    <p:animEffect transition="in" filter="fade">
                                      <p:cBhvr>
                                        <p:cTn id="22" dur="1000"/>
                                        <p:tgtEl>
                                          <p:spTgt spid="4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5">
                                            <p:txEl>
                                              <p:pRg st="4" end="4"/>
                                            </p:txEl>
                                          </p:spTgt>
                                        </p:tgtEl>
                                        <p:attrNameLst>
                                          <p:attrName>style.visibility</p:attrName>
                                        </p:attrNameLst>
                                      </p:cBhvr>
                                      <p:to>
                                        <p:strVal val="visible"/>
                                      </p:to>
                                    </p:set>
                                    <p:animEffect transition="in" filter="fade">
                                      <p:cBhvr>
                                        <p:cTn id="27" dur="1000"/>
                                        <p:tgtEl>
                                          <p:spTgt spid="4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5">
                                            <p:txEl>
                                              <p:pRg st="5" end="5"/>
                                            </p:txEl>
                                          </p:spTgt>
                                        </p:tgtEl>
                                        <p:attrNameLst>
                                          <p:attrName>style.visibility</p:attrName>
                                        </p:attrNameLst>
                                      </p:cBhvr>
                                      <p:to>
                                        <p:strVal val="visible"/>
                                      </p:to>
                                    </p:set>
                                    <p:animEffect transition="in" filter="fade">
                                      <p:cBhvr>
                                        <p:cTn id="32" dur="1000"/>
                                        <p:tgtEl>
                                          <p:spTgt spid="4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5"/>
                                        </p:tgtEl>
                                        <p:attrNameLst>
                                          <p:attrName>style.visibility</p:attrName>
                                        </p:attrNameLst>
                                      </p:cBhvr>
                                      <p:to>
                                        <p:strVal val="visible"/>
                                      </p:to>
                                    </p:set>
                                    <p:animEffect transition="in" filter="fade">
                                      <p:cBhvr>
                                        <p:cTn id="37"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5"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ítulo 1">
            <a:extLst>
              <a:ext uri="{FF2B5EF4-FFF2-40B4-BE49-F238E27FC236}">
                <a16:creationId xmlns:a16="http://schemas.microsoft.com/office/drawing/2014/main" id="{4B5AC706-3F70-450A-8192-058BAA8457A9}"/>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a:solidFill>
                  <a:schemeClr val="tx2"/>
                </a:solidFill>
                <a:latin typeface="+mj-lt"/>
                <a:ea typeface="+mj-ea"/>
                <a:cs typeface="+mj-cs"/>
              </a:rPr>
              <a:t>CONFLICTO DE INTERÉS</a:t>
            </a:r>
          </a:p>
        </p:txBody>
      </p:sp>
      <p:sp>
        <p:nvSpPr>
          <p:cNvPr id="3" name="Marcador de contenido 2">
            <a:extLst>
              <a:ext uri="{FF2B5EF4-FFF2-40B4-BE49-F238E27FC236}">
                <a16:creationId xmlns:a16="http://schemas.microsoft.com/office/drawing/2014/main" id="{A454466E-2C27-4C93-B6F4-BAA5AEA17859}"/>
              </a:ext>
            </a:extLst>
          </p:cNvPr>
          <p:cNvSpPr>
            <a:spLocks noGrp="1"/>
          </p:cNvSpPr>
          <p:nvPr>
            <p:ph idx="1"/>
          </p:nvPr>
        </p:nvSpPr>
        <p:spPr>
          <a:xfrm>
            <a:off x="3215729" y="4165152"/>
            <a:ext cx="5760846" cy="682079"/>
          </a:xfrm>
        </p:spPr>
        <p:txBody>
          <a:bodyPr vert="horz" lIns="91440" tIns="45720" rIns="91440" bIns="45720" rtlCol="0">
            <a:normAutofit/>
          </a:bodyPr>
          <a:lstStyle/>
          <a:p>
            <a:pPr marL="0" indent="0" algn="ctr">
              <a:buNone/>
            </a:pPr>
            <a:r>
              <a:rPr lang="en-US" sz="2000" kern="1200">
                <a:solidFill>
                  <a:schemeClr val="tx2"/>
                </a:solidFill>
                <a:latin typeface="+mn-lt"/>
                <a:ea typeface="+mn-ea"/>
                <a:cs typeface="+mn-cs"/>
              </a:rPr>
              <a:t>CHARLA CON PATROCINIO NO CONDICIONADO POR PARTE DE NUTRICIA</a:t>
            </a:r>
          </a:p>
        </p:txBody>
      </p:sp>
    </p:spTree>
    <p:extLst>
      <p:ext uri="{BB962C8B-B14F-4D97-AF65-F5344CB8AC3E}">
        <p14:creationId xmlns:p14="http://schemas.microsoft.com/office/powerpoint/2010/main" val="250502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dirty="0"/>
              <a:t>CASO CLÍNICO 1</a:t>
            </a:r>
          </a:p>
        </p:txBody>
      </p:sp>
      <p:sp>
        <p:nvSpPr>
          <p:cNvPr id="408" name="Google Shape;408;p53"/>
          <p:cNvSpPr txBox="1">
            <a:spLocks noGrp="1"/>
          </p:cNvSpPr>
          <p:nvPr>
            <p:ph type="body" idx="1"/>
          </p:nvPr>
        </p:nvSpPr>
        <p:spPr>
          <a:xfrm>
            <a:off x="1929685" y="1355502"/>
            <a:ext cx="8519374" cy="5148329"/>
          </a:xfrm>
          <a:prstGeom prst="rect">
            <a:avLst/>
          </a:prstGeom>
          <a:noFill/>
          <a:ln>
            <a:noFill/>
          </a:ln>
        </p:spPr>
        <p:txBody>
          <a:bodyPr spcFirstLastPara="1" wrap="square" lIns="91425" tIns="45700" rIns="91425" bIns="45700" anchor="t" anchorCtr="0">
            <a:noAutofit/>
          </a:bodyPr>
          <a:lstStyle/>
          <a:p>
            <a:pPr marL="0" indent="0">
              <a:buNone/>
            </a:pPr>
            <a:r>
              <a:rPr lang="es-ES" dirty="0"/>
              <a:t>Analítica:</a:t>
            </a:r>
            <a:endParaRPr dirty="0"/>
          </a:p>
          <a:p>
            <a:pPr marL="0" indent="0">
              <a:buNone/>
            </a:pPr>
            <a:r>
              <a:rPr lang="es-ES" dirty="0" err="1"/>
              <a:t>Hgb</a:t>
            </a:r>
            <a:r>
              <a:rPr lang="es-ES" dirty="0"/>
              <a:t> 9,9 g/dl, VCM : 82,4 </a:t>
            </a:r>
            <a:r>
              <a:rPr lang="es-ES" dirty="0" err="1"/>
              <a:t>fl</a:t>
            </a:r>
            <a:r>
              <a:rPr lang="es-ES" dirty="0"/>
              <a:t>, </a:t>
            </a:r>
            <a:r>
              <a:rPr lang="es-ES" dirty="0">
                <a:solidFill>
                  <a:srgbClr val="FF0000"/>
                </a:solidFill>
              </a:rPr>
              <a:t>. Linfocitos totales: 1.4 mil/mm³. </a:t>
            </a:r>
          </a:p>
          <a:p>
            <a:pPr marL="0" indent="0">
              <a:buNone/>
            </a:pPr>
            <a:r>
              <a:rPr lang="es-ES" dirty="0" err="1"/>
              <a:t>Transferrina</a:t>
            </a:r>
            <a:r>
              <a:rPr lang="es-ES" dirty="0"/>
              <a:t> 160 mg/dl;  Ferritina 561.6 ng/ml. </a:t>
            </a:r>
          </a:p>
          <a:p>
            <a:pPr marL="0" indent="0">
              <a:buNone/>
            </a:pPr>
            <a:r>
              <a:rPr lang="es-ES" dirty="0"/>
              <a:t>Proteínas totales : 6.1 g/dl; </a:t>
            </a:r>
            <a:r>
              <a:rPr lang="es-ES" dirty="0">
                <a:solidFill>
                  <a:srgbClr val="FF0000"/>
                </a:solidFill>
              </a:rPr>
              <a:t>Albúmina 2,5 g/dl</a:t>
            </a:r>
          </a:p>
          <a:p>
            <a:pPr marL="0" indent="0">
              <a:buNone/>
            </a:pPr>
            <a:r>
              <a:rPr lang="es-ES" dirty="0"/>
              <a:t>Vitamina B12 359 </a:t>
            </a:r>
            <a:r>
              <a:rPr lang="es-ES" dirty="0" err="1"/>
              <a:t>pg</a:t>
            </a:r>
            <a:r>
              <a:rPr lang="es-ES" dirty="0"/>
              <a:t>/ml. Ácido fólico 5,6 ng/ ml. </a:t>
            </a:r>
          </a:p>
          <a:p>
            <a:pPr marL="0" indent="0">
              <a:buNone/>
            </a:pPr>
            <a:r>
              <a:rPr lang="es-ES" dirty="0">
                <a:solidFill>
                  <a:srgbClr val="FF0000"/>
                </a:solidFill>
              </a:rPr>
              <a:t>Colesterol total 148 mg/ dl</a:t>
            </a:r>
            <a:r>
              <a:rPr lang="es-ES" dirty="0"/>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1981200" y="178131"/>
            <a:ext cx="8229600" cy="938151"/>
          </a:xfrm>
          <a:prstGeom prst="rect">
            <a:avLst/>
          </a:prstGeom>
          <a:noFill/>
          <a:ln>
            <a:noFill/>
          </a:ln>
        </p:spPr>
        <p:txBody>
          <a:bodyPr spcFirstLastPara="1" wrap="square" lIns="91425" tIns="45700" rIns="91425" bIns="45700" anchor="ctr" anchorCtr="0">
            <a:noAutofit/>
          </a:bodyPr>
          <a:lstStyle/>
          <a:p>
            <a:r>
              <a:rPr lang="es-ES" dirty="0"/>
              <a:t>Estudios bioquímicos</a:t>
            </a:r>
            <a:endParaRPr/>
          </a:p>
        </p:txBody>
      </p:sp>
      <p:graphicFrame>
        <p:nvGraphicFramePr>
          <p:cNvPr id="242" name="Google Shape;242;p33"/>
          <p:cNvGraphicFramePr/>
          <p:nvPr>
            <p:extLst>
              <p:ext uri="{D42A27DB-BD31-4B8C-83A1-F6EECF244321}">
                <p14:modId xmlns:p14="http://schemas.microsoft.com/office/powerpoint/2010/main" val="3661274511"/>
              </p:ext>
            </p:extLst>
          </p:nvPr>
        </p:nvGraphicFramePr>
        <p:xfrm>
          <a:off x="2154251" y="967234"/>
          <a:ext cx="7573125" cy="5506800"/>
        </p:xfrm>
        <a:graphic>
          <a:graphicData uri="http://schemas.openxmlformats.org/drawingml/2006/table">
            <a:tbl>
              <a:tblPr>
                <a:noFill/>
              </a:tblPr>
              <a:tblGrid>
                <a:gridCol w="1514625">
                  <a:extLst>
                    <a:ext uri="{9D8B030D-6E8A-4147-A177-3AD203B41FA5}">
                      <a16:colId xmlns:a16="http://schemas.microsoft.com/office/drawing/2014/main" val="20000"/>
                    </a:ext>
                  </a:extLst>
                </a:gridCol>
                <a:gridCol w="1514625">
                  <a:extLst>
                    <a:ext uri="{9D8B030D-6E8A-4147-A177-3AD203B41FA5}">
                      <a16:colId xmlns:a16="http://schemas.microsoft.com/office/drawing/2014/main" val="20001"/>
                    </a:ext>
                  </a:extLst>
                </a:gridCol>
                <a:gridCol w="1514625">
                  <a:extLst>
                    <a:ext uri="{9D8B030D-6E8A-4147-A177-3AD203B41FA5}">
                      <a16:colId xmlns:a16="http://schemas.microsoft.com/office/drawing/2014/main" val="20002"/>
                    </a:ext>
                  </a:extLst>
                </a:gridCol>
                <a:gridCol w="1514625">
                  <a:extLst>
                    <a:ext uri="{9D8B030D-6E8A-4147-A177-3AD203B41FA5}">
                      <a16:colId xmlns:a16="http://schemas.microsoft.com/office/drawing/2014/main" val="20003"/>
                    </a:ext>
                  </a:extLst>
                </a:gridCol>
                <a:gridCol w="1514625">
                  <a:extLst>
                    <a:ext uri="{9D8B030D-6E8A-4147-A177-3AD203B41FA5}">
                      <a16:colId xmlns:a16="http://schemas.microsoft.com/office/drawing/2014/main" val="20004"/>
                    </a:ext>
                  </a:extLst>
                </a:gridCol>
              </a:tblGrid>
              <a:tr h="917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b="1" u="sng" strike="noStrike" cap="none"/>
                        <a:t>NORMALIDAD</a:t>
                      </a:r>
                      <a:endParaRPr sz="14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b="1" u="sng" strike="noStrike" cap="none"/>
                        <a:t>LEVE</a:t>
                      </a:r>
                      <a:endParaRPr sz="14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s-ES" sz="1200" b="1" u="sng" strike="noStrike" cap="none"/>
                        <a:t>DESNUTRICIÓN</a:t>
                      </a:r>
                      <a:endParaRPr sz="1200" b="1" u="sng" strike="noStrike" cap="none"/>
                    </a:p>
                    <a:p>
                      <a:pPr marL="0" marR="0" lvl="0" indent="0" algn="l" rtl="0">
                        <a:lnSpc>
                          <a:spcPct val="100000"/>
                        </a:lnSpc>
                        <a:spcBef>
                          <a:spcPts val="0"/>
                        </a:spcBef>
                        <a:spcAft>
                          <a:spcPts val="0"/>
                        </a:spcAft>
                        <a:buClr>
                          <a:srgbClr val="000000"/>
                        </a:buClr>
                        <a:buSzPts val="1200"/>
                        <a:buFont typeface="Arial"/>
                        <a:buNone/>
                      </a:pPr>
                      <a:r>
                        <a:rPr lang="es-ES" sz="1200" b="1" u="sng" strike="noStrike" cap="none"/>
                        <a:t>MODERADA</a:t>
                      </a:r>
                      <a:endParaRPr sz="12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b="1" u="sng" strike="noStrike" cap="none"/>
                        <a:t>GRAVE</a:t>
                      </a:r>
                      <a:endParaRPr sz="1400" b="1" u="sng" strike="noStrike" cap="none"/>
                    </a:p>
                  </a:txBody>
                  <a:tcPr marL="91425" marR="91425" marT="91425" marB="91425"/>
                </a:tc>
                <a:extLst>
                  <a:ext uri="{0D108BD9-81ED-4DB2-BD59-A6C34878D82A}">
                    <a16:rowId xmlns:a16="http://schemas.microsoft.com/office/drawing/2014/main" val="10000"/>
                  </a:ext>
                </a:extLst>
              </a:tr>
              <a:tr h="9178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sng" strike="noStrike" cap="none" dirty="0"/>
                        <a:t>ALBÚMINA (g/dl)</a:t>
                      </a:r>
                      <a:endParaRPr sz="14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 3.5</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3-3,49</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2,5-2,99</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&lt;2,5</a:t>
                      </a:r>
                      <a:endParaRPr sz="1400" u="none" strike="noStrike" cap="none" dirty="0"/>
                    </a:p>
                  </a:txBody>
                  <a:tcPr marL="91425" marR="91425" marT="91425" marB="91425"/>
                </a:tc>
                <a:extLst>
                  <a:ext uri="{0D108BD9-81ED-4DB2-BD59-A6C34878D82A}">
                    <a16:rowId xmlns:a16="http://schemas.microsoft.com/office/drawing/2014/main" val="10001"/>
                  </a:ext>
                </a:extLst>
              </a:tr>
              <a:tr h="9178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sng" strike="noStrike" cap="none" dirty="0"/>
                        <a:t>PREALBÚMINA</a:t>
                      </a:r>
                      <a:endParaRPr sz="1400" b="1" u="sng" strike="noStrike" cap="none"/>
                    </a:p>
                    <a:p>
                      <a:pPr marL="0" marR="0" lvl="0" indent="0" algn="ctr" rtl="0">
                        <a:lnSpc>
                          <a:spcPct val="100000"/>
                        </a:lnSpc>
                        <a:spcBef>
                          <a:spcPts val="0"/>
                        </a:spcBef>
                        <a:spcAft>
                          <a:spcPts val="0"/>
                        </a:spcAft>
                        <a:buClr>
                          <a:srgbClr val="000000"/>
                        </a:buClr>
                        <a:buSzPts val="1400"/>
                        <a:buFont typeface="Arial"/>
                        <a:buNone/>
                      </a:pPr>
                      <a:r>
                        <a:rPr lang="es-ES" sz="1400" b="1" u="sng" strike="noStrike" cap="none" dirty="0"/>
                        <a:t>(mg/dl)</a:t>
                      </a:r>
                      <a:endParaRPr sz="14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15-29</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15-10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10-5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&lt;5</a:t>
                      </a:r>
                      <a:endParaRPr sz="1400" u="none" strike="noStrike" cap="none"/>
                    </a:p>
                  </a:txBody>
                  <a:tcPr marL="91425" marR="91425" marT="91425" marB="91425"/>
                </a:tc>
                <a:extLst>
                  <a:ext uri="{0D108BD9-81ED-4DB2-BD59-A6C34878D82A}">
                    <a16:rowId xmlns:a16="http://schemas.microsoft.com/office/drawing/2014/main" val="10002"/>
                  </a:ext>
                </a:extLst>
              </a:tr>
              <a:tr h="917800">
                <a:tc>
                  <a:txBody>
                    <a:bodyPr/>
                    <a:lstStyle/>
                    <a:p>
                      <a:pPr marL="0" marR="0" lvl="0" indent="0" algn="ctr" rtl="0">
                        <a:lnSpc>
                          <a:spcPct val="100000"/>
                        </a:lnSpc>
                        <a:spcBef>
                          <a:spcPts val="0"/>
                        </a:spcBef>
                        <a:spcAft>
                          <a:spcPts val="0"/>
                        </a:spcAft>
                        <a:buClr>
                          <a:srgbClr val="000000"/>
                        </a:buClr>
                        <a:buSzPts val="1200"/>
                        <a:buFont typeface="Arial"/>
                        <a:buNone/>
                      </a:pPr>
                      <a:r>
                        <a:rPr lang="es-ES" sz="1200" b="1" u="sng" strike="noStrike" cap="none" dirty="0"/>
                        <a:t>TRANSFERRINA</a:t>
                      </a:r>
                      <a:endParaRPr sz="1200" b="1" u="sng" strike="noStrike" cap="none"/>
                    </a:p>
                    <a:p>
                      <a:pPr marL="0" marR="0" lvl="0" indent="0" algn="ctr" rtl="0">
                        <a:lnSpc>
                          <a:spcPct val="100000"/>
                        </a:lnSpc>
                        <a:spcBef>
                          <a:spcPts val="0"/>
                        </a:spcBef>
                        <a:spcAft>
                          <a:spcPts val="0"/>
                        </a:spcAft>
                        <a:buClr>
                          <a:srgbClr val="000000"/>
                        </a:buClr>
                        <a:buSzPts val="1200"/>
                        <a:buFont typeface="Arial"/>
                        <a:buNone/>
                      </a:pPr>
                      <a:r>
                        <a:rPr lang="es-ES" sz="1200" b="1" u="sng" strike="noStrike" cap="none" dirty="0"/>
                        <a:t>( mg/dl)</a:t>
                      </a:r>
                      <a:endParaRPr sz="12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&gt;175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150-175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100-149</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&lt;100</a:t>
                      </a:r>
                      <a:endParaRPr sz="1400" u="none" strike="noStrike" cap="none"/>
                    </a:p>
                  </a:txBody>
                  <a:tcPr marL="91425" marR="91425" marT="91425" marB="91425"/>
                </a:tc>
                <a:extLst>
                  <a:ext uri="{0D108BD9-81ED-4DB2-BD59-A6C34878D82A}">
                    <a16:rowId xmlns:a16="http://schemas.microsoft.com/office/drawing/2014/main" val="10003"/>
                  </a:ext>
                </a:extLst>
              </a:tr>
              <a:tr h="9178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sng" strike="noStrike" cap="none" dirty="0"/>
                        <a:t>COLESTEROL (mg/dl)</a:t>
                      </a:r>
                      <a:endParaRPr sz="14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≥180</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140-179</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100-139</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&lt;100</a:t>
                      </a:r>
                      <a:endParaRPr sz="1400" u="none" strike="noStrike" cap="none"/>
                    </a:p>
                  </a:txBody>
                  <a:tcPr marL="91425" marR="91425" marT="91425" marB="91425"/>
                </a:tc>
                <a:extLst>
                  <a:ext uri="{0D108BD9-81ED-4DB2-BD59-A6C34878D82A}">
                    <a16:rowId xmlns:a16="http://schemas.microsoft.com/office/drawing/2014/main" val="10004"/>
                  </a:ext>
                </a:extLst>
              </a:tr>
              <a:tr h="9178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sng" strike="noStrike" cap="none" dirty="0"/>
                        <a:t>LINFOCITOS totales </a:t>
                      </a:r>
                    </a:p>
                    <a:p>
                      <a:pPr marL="0" marR="0" lvl="0" indent="0" algn="ctr" rtl="0">
                        <a:lnSpc>
                          <a:spcPct val="100000"/>
                        </a:lnSpc>
                        <a:spcBef>
                          <a:spcPts val="0"/>
                        </a:spcBef>
                        <a:spcAft>
                          <a:spcPts val="0"/>
                        </a:spcAft>
                        <a:buClr>
                          <a:srgbClr val="000000"/>
                        </a:buClr>
                        <a:buSzPts val="1400"/>
                        <a:buFont typeface="Arial"/>
                        <a:buNone/>
                      </a:pPr>
                      <a:r>
                        <a:rPr lang="es-ES" sz="1400" b="1" u="sng" strike="noStrike" cap="none" dirty="0"/>
                        <a:t>(por mm³)</a:t>
                      </a:r>
                      <a:endParaRPr sz="1400" b="1"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 1.600</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1200-1599</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800-1199</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&lt;800</a:t>
                      </a:r>
                      <a:endParaRPr sz="1400" u="none" strike="noStrike" cap="none"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tabla-conut-22.jpg"/>
          <p:cNvPicPr>
            <a:picLocks noGrp="1" noChangeAspect="1"/>
          </p:cNvPicPr>
          <p:nvPr>
            <p:ph idx="1"/>
          </p:nvPr>
        </p:nvPicPr>
        <p:blipFill>
          <a:blip r:embed="rId2" cstate="print"/>
          <a:stretch>
            <a:fillRect/>
          </a:stretch>
        </p:blipFill>
        <p:spPr>
          <a:xfrm>
            <a:off x="1524000" y="0"/>
            <a:ext cx="9144000"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p37"/>
          <p:cNvPicPr preferRelativeResize="0"/>
          <p:nvPr/>
        </p:nvPicPr>
        <p:blipFill rotWithShape="1">
          <a:blip r:embed="rId4">
            <a:alphaModFix/>
          </a:blip>
          <a:srcRect/>
          <a:stretch/>
        </p:blipFill>
        <p:spPr>
          <a:xfrm>
            <a:off x="1981200" y="164902"/>
            <a:ext cx="8229600" cy="6437125"/>
          </a:xfrm>
          <a:prstGeom prst="rect">
            <a:avLst/>
          </a:prstGeom>
          <a:noFill/>
          <a:ln>
            <a:noFill/>
          </a:ln>
        </p:spPr>
      </p:pic>
      <p:sp>
        <p:nvSpPr>
          <p:cNvPr id="3" name="CuadroTexto 2">
            <a:extLst>
              <a:ext uri="{FF2B5EF4-FFF2-40B4-BE49-F238E27FC236}">
                <a16:creationId xmlns:a16="http://schemas.microsoft.com/office/drawing/2014/main" id="{19E7AB37-EEF0-445B-940A-2ED2FFFA5B58}"/>
              </a:ext>
            </a:extLst>
          </p:cNvPr>
          <p:cNvSpPr txBox="1"/>
          <p:nvPr/>
        </p:nvSpPr>
        <p:spPr>
          <a:xfrm>
            <a:off x="2082800" y="2175933"/>
            <a:ext cx="2396067" cy="369332"/>
          </a:xfrm>
          <a:prstGeom prst="rect">
            <a:avLst/>
          </a:prstGeom>
          <a:noFill/>
          <a:ln w="38100">
            <a:solidFill>
              <a:srgbClr val="C00000"/>
            </a:solidFill>
          </a:ln>
        </p:spPr>
        <p:txBody>
          <a:bodyPr wrap="square" rtlCol="0">
            <a:spAutoFit/>
          </a:bodyPr>
          <a:lstStyle/>
          <a:p>
            <a:endParaRPr lang="es-ES" dirty="0"/>
          </a:p>
        </p:txBody>
      </p:sp>
    </p:spTree>
    <p:custDataLst>
      <p:tags r:id="rId1"/>
    </p:custDataLst>
    <p:extLst>
      <p:ext uri="{BB962C8B-B14F-4D97-AF65-F5344CB8AC3E}">
        <p14:creationId xmlns:p14="http://schemas.microsoft.com/office/powerpoint/2010/main" val="3602016325"/>
      </p:ext>
    </p:extLst>
  </p:cSld>
  <p:clrMapOvr>
    <a:masterClrMapping/>
  </p:clrMapOvr>
  <mc:AlternateContent xmlns:mc="http://schemas.openxmlformats.org/markup-compatibility/2006" xmlns:p14="http://schemas.microsoft.com/office/powerpoint/2010/main">
    <mc:Choice Requires="p14">
      <p:transition spd="slow" p14:dur="2000" advClick="0" advTm="8994"/>
    </mc:Choice>
    <mc:Fallback xmlns="">
      <p:transition spd="slow" advClick="0" advTm="8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p37"/>
          <p:cNvPicPr preferRelativeResize="0"/>
          <p:nvPr/>
        </p:nvPicPr>
        <p:blipFill rotWithShape="1">
          <a:blip r:embed="rId4">
            <a:alphaModFix/>
          </a:blip>
          <a:srcRect/>
          <a:stretch/>
        </p:blipFill>
        <p:spPr>
          <a:xfrm>
            <a:off x="1981200" y="164902"/>
            <a:ext cx="8229600" cy="6437125"/>
          </a:xfrm>
          <a:prstGeom prst="rect">
            <a:avLst/>
          </a:prstGeom>
          <a:noFill/>
          <a:ln>
            <a:noFill/>
          </a:ln>
        </p:spPr>
      </p:pic>
      <p:sp>
        <p:nvSpPr>
          <p:cNvPr id="3" name="CuadroTexto 2">
            <a:extLst>
              <a:ext uri="{FF2B5EF4-FFF2-40B4-BE49-F238E27FC236}">
                <a16:creationId xmlns:a16="http://schemas.microsoft.com/office/drawing/2014/main" id="{19E7AB37-EEF0-445B-940A-2ED2FFFA5B58}"/>
              </a:ext>
            </a:extLst>
          </p:cNvPr>
          <p:cNvSpPr txBox="1"/>
          <p:nvPr/>
        </p:nvSpPr>
        <p:spPr>
          <a:xfrm>
            <a:off x="2082800" y="2175933"/>
            <a:ext cx="2396067" cy="369332"/>
          </a:xfrm>
          <a:prstGeom prst="rect">
            <a:avLst/>
          </a:prstGeom>
          <a:noFill/>
          <a:ln w="38100">
            <a:solidFill>
              <a:srgbClr val="C00000"/>
            </a:solidFill>
          </a:ln>
        </p:spPr>
        <p:txBody>
          <a:bodyPr wrap="square" rtlCol="0">
            <a:spAutoFit/>
          </a:bodyPr>
          <a:lstStyle/>
          <a:p>
            <a:endParaRPr lang="es-ES" dirty="0"/>
          </a:p>
        </p:txBody>
      </p:sp>
      <p:sp>
        <p:nvSpPr>
          <p:cNvPr id="2" name="CuadroTexto 1">
            <a:extLst>
              <a:ext uri="{FF2B5EF4-FFF2-40B4-BE49-F238E27FC236}">
                <a16:creationId xmlns:a16="http://schemas.microsoft.com/office/drawing/2014/main" id="{A034FA57-51BB-4AF4-9C66-D1CF516F66FC}"/>
              </a:ext>
            </a:extLst>
          </p:cNvPr>
          <p:cNvSpPr txBox="1"/>
          <p:nvPr/>
        </p:nvSpPr>
        <p:spPr>
          <a:xfrm>
            <a:off x="4580467" y="2261938"/>
            <a:ext cx="2320847" cy="369332"/>
          </a:xfrm>
          <a:prstGeom prst="rect">
            <a:avLst/>
          </a:prstGeom>
          <a:noFill/>
          <a:ln w="38100">
            <a:solidFill>
              <a:srgbClr val="C00000"/>
            </a:solidFill>
          </a:ln>
        </p:spPr>
        <p:txBody>
          <a:bodyPr wrap="square" rtlCol="0">
            <a:spAutoFit/>
          </a:bodyPr>
          <a:lstStyle/>
          <a:p>
            <a:endParaRPr lang="es-ES" dirty="0"/>
          </a:p>
        </p:txBody>
      </p:sp>
    </p:spTree>
    <p:custDataLst>
      <p:tags r:id="rId1"/>
    </p:custDataLst>
    <p:extLst>
      <p:ext uri="{BB962C8B-B14F-4D97-AF65-F5344CB8AC3E}">
        <p14:creationId xmlns:p14="http://schemas.microsoft.com/office/powerpoint/2010/main" val="287941131"/>
      </p:ext>
    </p:extLst>
  </p:cSld>
  <p:clrMapOvr>
    <a:masterClrMapping/>
  </p:clrMapOvr>
  <mc:AlternateContent xmlns:mc="http://schemas.openxmlformats.org/markup-compatibility/2006" xmlns:p14="http://schemas.microsoft.com/office/powerpoint/2010/main">
    <mc:Choice Requires="p14">
      <p:transition spd="slow" p14:dur="2000" advClick="0" advTm="12193"/>
    </mc:Choice>
    <mc:Fallback xmlns="">
      <p:transition spd="slow" advClick="0" advTm="12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p37"/>
          <p:cNvPicPr preferRelativeResize="0"/>
          <p:nvPr/>
        </p:nvPicPr>
        <p:blipFill rotWithShape="1">
          <a:blip r:embed="rId3">
            <a:alphaModFix/>
          </a:blip>
          <a:srcRect/>
          <a:stretch/>
        </p:blipFill>
        <p:spPr>
          <a:xfrm>
            <a:off x="1981200" y="210437"/>
            <a:ext cx="8229600" cy="6437125"/>
          </a:xfrm>
          <a:prstGeom prst="rect">
            <a:avLst/>
          </a:prstGeom>
          <a:noFill/>
          <a:ln>
            <a:noFill/>
          </a:ln>
        </p:spPr>
      </p:pic>
      <p:sp>
        <p:nvSpPr>
          <p:cNvPr id="2" name="CuadroTexto 1">
            <a:extLst>
              <a:ext uri="{FF2B5EF4-FFF2-40B4-BE49-F238E27FC236}">
                <a16:creationId xmlns:a16="http://schemas.microsoft.com/office/drawing/2014/main" id="{7A959A65-B6FD-41A1-A789-887E2A9C6DB8}"/>
              </a:ext>
            </a:extLst>
          </p:cNvPr>
          <p:cNvSpPr txBox="1"/>
          <p:nvPr/>
        </p:nvSpPr>
        <p:spPr>
          <a:xfrm>
            <a:off x="7557571" y="4076241"/>
            <a:ext cx="2721166" cy="2005070"/>
          </a:xfrm>
          <a:prstGeom prst="rect">
            <a:avLst/>
          </a:prstGeom>
          <a:noFill/>
          <a:ln w="57150">
            <a:solidFill>
              <a:srgbClr val="C00000"/>
            </a:solidFill>
          </a:ln>
        </p:spPr>
        <p:txBody>
          <a:bodyPr wrap="square" rtlCol="0">
            <a:spAutoFit/>
          </a:bodyPr>
          <a:lstStyle/>
          <a:p>
            <a:endParaRPr lang="es-ES" dirty="0"/>
          </a:p>
        </p:txBody>
      </p:sp>
    </p:spTree>
    <p:extLst>
      <p:ext uri="{BB962C8B-B14F-4D97-AF65-F5344CB8AC3E}">
        <p14:creationId xmlns:p14="http://schemas.microsoft.com/office/powerpoint/2010/main" val="655101954"/>
      </p:ext>
    </p:extLst>
  </p:cSld>
  <p:clrMapOvr>
    <a:masterClrMapping/>
  </p:clrMapOvr>
  <mc:AlternateContent xmlns:mc="http://schemas.openxmlformats.org/markup-compatibility/2006" xmlns:p14="http://schemas.microsoft.com/office/powerpoint/2010/main">
    <mc:Choice Requires="p14">
      <p:transition spd="slow" p14:dur="2000" advTm="13175"/>
    </mc:Choice>
    <mc:Fallback xmlns="">
      <p:transition spd="slow" advTm="13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es-ES" dirty="0"/>
              <a:t>INTERVENCIÓN NUTRICIONAL </a:t>
            </a:r>
            <a:endParaRPr dirty="0"/>
          </a:p>
        </p:txBody>
      </p:sp>
      <p:sp>
        <p:nvSpPr>
          <p:cNvPr id="290" name="Google Shape;290;p39"/>
          <p:cNvSpPr txBox="1">
            <a:spLocks noGrp="1"/>
          </p:cNvSpPr>
          <p:nvPr>
            <p:ph type="body" idx="1"/>
          </p:nvPr>
        </p:nvSpPr>
        <p:spPr>
          <a:xfrm>
            <a:off x="1981200" y="1600201"/>
            <a:ext cx="8229600" cy="4525963"/>
          </a:xfrm>
          <a:prstGeom prst="rect">
            <a:avLst/>
          </a:prstGeom>
          <a:noFill/>
          <a:ln>
            <a:noFill/>
          </a:ln>
        </p:spPr>
        <p:txBody>
          <a:bodyPr spcFirstLastPara="1" vert="horz" wrap="square" lIns="91425" tIns="45700" rIns="91425" bIns="45700" rtlCol="0" anchor="t" anchorCtr="0">
            <a:noAutofit/>
          </a:bodyPr>
          <a:lstStyle/>
          <a:p>
            <a:pPr marL="457200" indent="-431800">
              <a:lnSpc>
                <a:spcPct val="100000"/>
              </a:lnSpc>
              <a:spcBef>
                <a:spcPts val="640"/>
              </a:spcBef>
              <a:buClr>
                <a:schemeClr val="dk1"/>
              </a:buClr>
              <a:buSzPts val="3200"/>
              <a:buFont typeface="Arial"/>
              <a:buChar char="•"/>
            </a:pPr>
            <a:r>
              <a:rPr lang="es-ES" dirty="0"/>
              <a:t>CÁLCULO DE REQUERIMIENTOS NUTRICIONALES</a:t>
            </a:r>
            <a:endParaRPr dirty="0"/>
          </a:p>
          <a:p>
            <a:pPr marL="914400" lvl="1" indent="-406400">
              <a:lnSpc>
                <a:spcPct val="100000"/>
              </a:lnSpc>
              <a:spcBef>
                <a:spcPts val="560"/>
              </a:spcBef>
              <a:buSzPts val="2800"/>
              <a:buNone/>
            </a:pPr>
            <a:endParaRPr dirty="0"/>
          </a:p>
        </p:txBody>
      </p:sp>
      <p:sp>
        <p:nvSpPr>
          <p:cNvPr id="291" name="Google Shape;291;p39"/>
          <p:cNvSpPr/>
          <p:nvPr/>
        </p:nvSpPr>
        <p:spPr>
          <a:xfrm>
            <a:off x="2503056" y="2706254"/>
            <a:ext cx="7019635" cy="9144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800"/>
            </a:pPr>
            <a:r>
              <a:rPr lang="es-ES" sz="2800" dirty="0">
                <a:solidFill>
                  <a:schemeClr val="lt1"/>
                </a:solidFill>
                <a:latin typeface="Arial"/>
                <a:ea typeface="Arial"/>
                <a:cs typeface="Arial"/>
                <a:sym typeface="Arial"/>
              </a:rPr>
              <a:t>GET = GEB X FA X FE</a:t>
            </a:r>
            <a:endParaRPr sz="2800" dirty="0">
              <a:solidFill>
                <a:schemeClr val="lt1"/>
              </a:solidFill>
              <a:latin typeface="Arial"/>
              <a:ea typeface="Arial"/>
              <a:cs typeface="Arial"/>
              <a:sym typeface="Arial"/>
            </a:endParaRPr>
          </a:p>
        </p:txBody>
      </p:sp>
      <p:sp>
        <p:nvSpPr>
          <p:cNvPr id="292" name="Google Shape;292;p39"/>
          <p:cNvSpPr/>
          <p:nvPr/>
        </p:nvSpPr>
        <p:spPr>
          <a:xfrm>
            <a:off x="3066473" y="4091710"/>
            <a:ext cx="5643418" cy="169949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s-ES" sz="2400" dirty="0">
                <a:solidFill>
                  <a:schemeClr val="lt1"/>
                </a:solidFill>
                <a:latin typeface="Arial"/>
                <a:ea typeface="Arial"/>
                <a:cs typeface="Arial"/>
                <a:sym typeface="Arial"/>
              </a:rPr>
              <a:t>GET: GASTO ENERGÉTICO TOTAL</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GEB: GASTO ENERGÉTICO BASAL</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FA: FACTOR DE ACTIVIDAD</a:t>
            </a:r>
          </a:p>
          <a:p>
            <a:pPr algn="ctr">
              <a:buClr>
                <a:srgbClr val="000000"/>
              </a:buClr>
              <a:buSzPts val="2400"/>
            </a:pPr>
            <a:r>
              <a:rPr lang="es-ES" sz="2400" dirty="0">
                <a:solidFill>
                  <a:schemeClr val="lt1"/>
                </a:solidFill>
                <a:latin typeface="Arial"/>
                <a:ea typeface="Arial"/>
                <a:cs typeface="Arial"/>
                <a:sym typeface="Arial"/>
              </a:rPr>
              <a:t>FE: FACTOR DE ESTRÉS </a:t>
            </a:r>
            <a:endParaRPr sz="2400"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840"/>
    </mc:Choice>
    <mc:Fallback xmlns="">
      <p:transition spd="slow" advTm="784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es-ES" dirty="0"/>
              <a:t>GASTO ENERGÉTICO BASAL</a:t>
            </a:r>
            <a:endParaRPr dirty="0"/>
          </a:p>
        </p:txBody>
      </p:sp>
      <p:sp>
        <p:nvSpPr>
          <p:cNvPr id="298" name="Google Shape;298;p40"/>
          <p:cNvSpPr txBox="1">
            <a:spLocks noGrp="1"/>
          </p:cNvSpPr>
          <p:nvPr>
            <p:ph type="body" idx="1"/>
          </p:nvPr>
        </p:nvSpPr>
        <p:spPr>
          <a:xfrm>
            <a:off x="2223570" y="1730026"/>
            <a:ext cx="8229600" cy="4525963"/>
          </a:xfrm>
          <a:prstGeom prst="rect">
            <a:avLst/>
          </a:prstGeom>
          <a:noFill/>
          <a:ln>
            <a:noFill/>
          </a:ln>
        </p:spPr>
        <p:txBody>
          <a:bodyPr spcFirstLastPara="1" vert="horz" wrap="square" lIns="91425" tIns="45700" rIns="91425" bIns="45700" rtlCol="0" anchor="t" anchorCtr="0">
            <a:noAutofit/>
          </a:bodyPr>
          <a:lstStyle/>
          <a:p>
            <a:pPr marL="457200" indent="-431800">
              <a:lnSpc>
                <a:spcPct val="100000"/>
              </a:lnSpc>
              <a:spcBef>
                <a:spcPts val="640"/>
              </a:spcBef>
              <a:buClr>
                <a:schemeClr val="dk1"/>
              </a:buClr>
              <a:buSzPts val="3200"/>
              <a:buFont typeface="Arial"/>
              <a:buChar char="•"/>
            </a:pPr>
            <a:r>
              <a:rPr lang="es-ES" dirty="0"/>
              <a:t>HARRIS BENEDICT: GEB</a:t>
            </a: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p:txBody>
      </p:sp>
      <p:sp>
        <p:nvSpPr>
          <p:cNvPr id="299" name="Google Shape;299;p40"/>
          <p:cNvSpPr/>
          <p:nvPr/>
        </p:nvSpPr>
        <p:spPr>
          <a:xfrm>
            <a:off x="2590800" y="2316480"/>
            <a:ext cx="7274560" cy="9144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000"/>
            </a:pPr>
            <a:r>
              <a:rPr lang="es-ES" sz="2000" dirty="0">
                <a:solidFill>
                  <a:schemeClr val="lt1"/>
                </a:solidFill>
                <a:latin typeface="Arial"/>
                <a:ea typeface="Arial"/>
                <a:cs typeface="Arial"/>
                <a:sym typeface="Arial"/>
              </a:rPr>
              <a:t>MUJERES= 655+ (9,6XPESO)+ (1,9X TALLA)- (4,7X EDAD)</a:t>
            </a:r>
            <a:endParaRPr sz="2000" dirty="0">
              <a:solidFill>
                <a:schemeClr val="lt1"/>
              </a:solidFill>
              <a:latin typeface="Arial"/>
              <a:ea typeface="Arial"/>
              <a:cs typeface="Arial"/>
              <a:sym typeface="Arial"/>
            </a:endParaRPr>
          </a:p>
        </p:txBody>
      </p:sp>
      <p:sp>
        <p:nvSpPr>
          <p:cNvPr id="300" name="Google Shape;300;p40"/>
          <p:cNvSpPr/>
          <p:nvPr/>
        </p:nvSpPr>
        <p:spPr>
          <a:xfrm>
            <a:off x="2600960" y="3413760"/>
            <a:ext cx="7213600" cy="75061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000"/>
            </a:pPr>
            <a:r>
              <a:rPr lang="es-ES" sz="2000" dirty="0">
                <a:solidFill>
                  <a:schemeClr val="lt1"/>
                </a:solidFill>
                <a:latin typeface="Arial"/>
                <a:ea typeface="Arial"/>
                <a:cs typeface="Arial"/>
                <a:sym typeface="Arial"/>
              </a:rPr>
              <a:t>HOMBRES= 66+(13,8XPESO)+ (5X TALLA)- (6,8 X EDAD)</a:t>
            </a:r>
            <a:endParaRPr sz="2000"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117"/>
    </mc:Choice>
    <mc:Fallback xmlns="">
      <p:transition spd="slow" advTm="411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es-ES" dirty="0"/>
              <a:t>FACTORES DE ESTRÉS</a:t>
            </a:r>
            <a:endParaRPr dirty="0"/>
          </a:p>
        </p:txBody>
      </p:sp>
      <p:sp>
        <p:nvSpPr>
          <p:cNvPr id="307" name="Google Shape;307;p41"/>
          <p:cNvSpPr txBox="1">
            <a:spLocks noGrp="1"/>
          </p:cNvSpPr>
          <p:nvPr>
            <p:ph type="body" idx="1"/>
          </p:nvPr>
        </p:nvSpPr>
        <p:spPr>
          <a:xfrm>
            <a:off x="1981200" y="1600201"/>
            <a:ext cx="8229600" cy="4525963"/>
          </a:xfrm>
          <a:prstGeom prst="rect">
            <a:avLst/>
          </a:prstGeom>
          <a:noFill/>
          <a:ln>
            <a:noFill/>
          </a:ln>
        </p:spPr>
        <p:txBody>
          <a:bodyPr spcFirstLastPara="1" vert="horz" wrap="square" lIns="91425" tIns="45700" rIns="91425" bIns="45700" rtlCol="0" anchor="t" anchorCtr="0">
            <a:noAutofit/>
          </a:bodyPr>
          <a:lstStyle/>
          <a:p>
            <a:pPr marL="457200" indent="-431800">
              <a:lnSpc>
                <a:spcPct val="100000"/>
              </a:lnSpc>
              <a:spcBef>
                <a:spcPts val="640"/>
              </a:spcBef>
              <a:buClr>
                <a:schemeClr val="dk1"/>
              </a:buClr>
              <a:buSzPts val="3200"/>
              <a:buFont typeface="Arial"/>
              <a:buChar char="•"/>
            </a:pPr>
            <a:r>
              <a:rPr lang="es-ES" dirty="0"/>
              <a:t>FACTORES DE ACTIVIDAD:</a:t>
            </a: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indent="-431800">
              <a:lnSpc>
                <a:spcPct val="100000"/>
              </a:lnSpc>
              <a:spcBef>
                <a:spcPts val="640"/>
              </a:spcBef>
              <a:buClr>
                <a:schemeClr val="dk1"/>
              </a:buClr>
              <a:buSzPts val="3200"/>
              <a:buFont typeface="Arial"/>
              <a:buChar char="•"/>
            </a:pPr>
            <a:r>
              <a:rPr lang="es-ES" dirty="0"/>
              <a:t>FACTORES DE ESTRÉS: </a:t>
            </a:r>
            <a:endParaRPr dirty="0"/>
          </a:p>
        </p:txBody>
      </p:sp>
      <p:sp>
        <p:nvSpPr>
          <p:cNvPr id="308" name="Google Shape;308;p41"/>
          <p:cNvSpPr/>
          <p:nvPr/>
        </p:nvSpPr>
        <p:spPr>
          <a:xfrm>
            <a:off x="3068320" y="2177668"/>
            <a:ext cx="4897120" cy="1523999"/>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s-ES" sz="2400" dirty="0">
                <a:solidFill>
                  <a:schemeClr val="lt1"/>
                </a:solidFill>
                <a:latin typeface="Arial"/>
                <a:ea typeface="Arial"/>
                <a:cs typeface="Arial"/>
                <a:sym typeface="Arial"/>
              </a:rPr>
              <a:t>REPOSO: 1,1-1,2</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ACTIVIDAD LIGERA: 1,3 </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ACTIVIDAD MODERADA. 1,5</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ACTIVIDAD INTENSA :1,8</a:t>
            </a:r>
            <a:endParaRPr sz="2400" dirty="0">
              <a:solidFill>
                <a:schemeClr val="lt1"/>
              </a:solidFill>
              <a:latin typeface="Arial"/>
              <a:ea typeface="Arial"/>
              <a:cs typeface="Arial"/>
              <a:sym typeface="Arial"/>
            </a:endParaRPr>
          </a:p>
        </p:txBody>
      </p:sp>
      <p:sp>
        <p:nvSpPr>
          <p:cNvPr id="309" name="Google Shape;309;p41"/>
          <p:cNvSpPr/>
          <p:nvPr/>
        </p:nvSpPr>
        <p:spPr>
          <a:xfrm>
            <a:off x="3068320" y="4795520"/>
            <a:ext cx="4856480" cy="1524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s-ES" sz="2400" dirty="0">
                <a:solidFill>
                  <a:schemeClr val="lt1"/>
                </a:solidFill>
                <a:latin typeface="Arial"/>
                <a:ea typeface="Arial"/>
                <a:cs typeface="Arial"/>
                <a:sym typeface="Arial"/>
              </a:rPr>
              <a:t>CIRUGÍA  O INFECCIÓN: 1,2 -1,3</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SEPSIS: 1,3-1,8</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POLITRAUMATISMO: 1,5-2</a:t>
            </a:r>
            <a:endParaRPr sz="1400" dirty="0">
              <a:solidFill>
                <a:srgbClr val="000000"/>
              </a:solidFill>
              <a:latin typeface="Arial"/>
              <a:ea typeface="Arial"/>
              <a:cs typeface="Arial"/>
              <a:sym typeface="Arial"/>
            </a:endParaRPr>
          </a:p>
          <a:p>
            <a:pPr algn="ctr">
              <a:buClr>
                <a:srgbClr val="000000"/>
              </a:buClr>
              <a:buSzPts val="2400"/>
            </a:pPr>
            <a:r>
              <a:rPr lang="es-ES" sz="2400" dirty="0">
                <a:solidFill>
                  <a:schemeClr val="lt1"/>
                </a:solidFill>
                <a:latin typeface="Arial"/>
                <a:ea typeface="Arial"/>
                <a:cs typeface="Arial"/>
                <a:sym typeface="Arial"/>
              </a:rPr>
              <a:t>QUEMADURAS GRAVES: 1,7-2</a:t>
            </a:r>
            <a:endParaRPr sz="2400"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76"/>
    </mc:Choice>
    <mc:Fallback xmlns="">
      <p:transition spd="slow" advTm="707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es-ES" dirty="0"/>
              <a:t>GASTO ENERGÉTICO BASAL</a:t>
            </a:r>
            <a:endParaRPr dirty="0"/>
          </a:p>
        </p:txBody>
      </p:sp>
      <p:sp>
        <p:nvSpPr>
          <p:cNvPr id="298" name="Google Shape;298;p40"/>
          <p:cNvSpPr txBox="1">
            <a:spLocks noGrp="1"/>
          </p:cNvSpPr>
          <p:nvPr>
            <p:ph type="body" idx="1"/>
          </p:nvPr>
        </p:nvSpPr>
        <p:spPr>
          <a:xfrm>
            <a:off x="1981200" y="1600201"/>
            <a:ext cx="8229600" cy="4525963"/>
          </a:xfrm>
          <a:prstGeom prst="rect">
            <a:avLst/>
          </a:prstGeom>
          <a:noFill/>
          <a:ln>
            <a:noFill/>
          </a:ln>
        </p:spPr>
        <p:txBody>
          <a:bodyPr spcFirstLastPara="1" vert="horz" wrap="square" lIns="91425" tIns="45700" rIns="91425" bIns="45700" rtlCol="0" anchor="t" anchorCtr="0">
            <a:noAutofit/>
          </a:bodyPr>
          <a:lstStyle/>
          <a:p>
            <a:pPr marL="457200" indent="-431800">
              <a:lnSpc>
                <a:spcPct val="100000"/>
              </a:lnSpc>
              <a:spcBef>
                <a:spcPts val="640"/>
              </a:spcBef>
              <a:buClr>
                <a:schemeClr val="dk1"/>
              </a:buClr>
              <a:buSzPts val="3200"/>
              <a:buFont typeface="Arial"/>
              <a:buChar char="•"/>
            </a:pPr>
            <a:r>
              <a:rPr lang="es-ES" dirty="0"/>
              <a:t>HARRIS BENEDICT: GEB</a:t>
            </a: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a:lnSpc>
                <a:spcPct val="100000"/>
              </a:lnSpc>
              <a:spcBef>
                <a:spcPts val="640"/>
              </a:spcBef>
              <a:buClr>
                <a:schemeClr val="dk1"/>
              </a:buClr>
              <a:buSzPts val="3200"/>
              <a:buNone/>
            </a:pPr>
            <a:endParaRPr dirty="0"/>
          </a:p>
          <a:p>
            <a:pPr marL="457200" indent="-431800">
              <a:lnSpc>
                <a:spcPct val="100000"/>
              </a:lnSpc>
              <a:spcBef>
                <a:spcPts val="640"/>
              </a:spcBef>
              <a:buClr>
                <a:schemeClr val="dk1"/>
              </a:buClr>
              <a:buSzPts val="3200"/>
              <a:buFont typeface="Arial"/>
              <a:buChar char="•"/>
            </a:pPr>
            <a:r>
              <a:rPr lang="es-ES" dirty="0"/>
              <a:t>GET</a:t>
            </a:r>
            <a:endParaRPr dirty="0"/>
          </a:p>
          <a:p>
            <a:pPr marL="457200">
              <a:lnSpc>
                <a:spcPct val="100000"/>
              </a:lnSpc>
              <a:spcBef>
                <a:spcPts val="640"/>
              </a:spcBef>
              <a:buClr>
                <a:schemeClr val="dk1"/>
              </a:buClr>
              <a:buSzPts val="3200"/>
              <a:buNone/>
            </a:pPr>
            <a:endParaRPr dirty="0"/>
          </a:p>
        </p:txBody>
      </p:sp>
      <p:sp>
        <p:nvSpPr>
          <p:cNvPr id="300" name="Google Shape;300;p40"/>
          <p:cNvSpPr/>
          <p:nvPr/>
        </p:nvSpPr>
        <p:spPr>
          <a:xfrm>
            <a:off x="2511369" y="2278190"/>
            <a:ext cx="7213600" cy="101759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000"/>
            </a:pPr>
            <a:r>
              <a:rPr lang="es-ES" sz="2000" dirty="0">
                <a:solidFill>
                  <a:schemeClr val="lt1"/>
                </a:solidFill>
                <a:latin typeface="Arial"/>
                <a:ea typeface="Arial"/>
                <a:cs typeface="Arial"/>
                <a:sym typeface="Arial"/>
              </a:rPr>
              <a:t>HOMBRES= 66+(13,8X51)+ (5X 168)- (6,8 X 87)= 1017,4</a:t>
            </a:r>
            <a:endParaRPr sz="2000" dirty="0">
              <a:solidFill>
                <a:schemeClr val="lt1"/>
              </a:solidFill>
              <a:latin typeface="Arial"/>
              <a:ea typeface="Arial"/>
              <a:cs typeface="Arial"/>
              <a:sym typeface="Arial"/>
            </a:endParaRPr>
          </a:p>
        </p:txBody>
      </p:sp>
      <p:sp>
        <p:nvSpPr>
          <p:cNvPr id="8" name="Google Shape;291;p39">
            <a:extLst>
              <a:ext uri="{FF2B5EF4-FFF2-40B4-BE49-F238E27FC236}">
                <a16:creationId xmlns:a16="http://schemas.microsoft.com/office/drawing/2014/main" id="{33F3DBB4-EFEE-453E-9F4A-4C5E3E0C3650}"/>
              </a:ext>
            </a:extLst>
          </p:cNvPr>
          <p:cNvSpPr/>
          <p:nvPr/>
        </p:nvSpPr>
        <p:spPr>
          <a:xfrm>
            <a:off x="2511369" y="4991359"/>
            <a:ext cx="7019635" cy="156045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2800"/>
            </a:pPr>
            <a:r>
              <a:rPr lang="es-ES" sz="2800" dirty="0">
                <a:solidFill>
                  <a:schemeClr val="lt1"/>
                </a:solidFill>
                <a:latin typeface="Arial"/>
                <a:ea typeface="Arial"/>
                <a:cs typeface="Arial"/>
                <a:sym typeface="Arial"/>
              </a:rPr>
              <a:t>GET = GEB X FA X FE</a:t>
            </a:r>
          </a:p>
          <a:p>
            <a:pPr algn="ctr">
              <a:buClr>
                <a:srgbClr val="000000"/>
              </a:buClr>
              <a:buSzPts val="2800"/>
            </a:pPr>
            <a:r>
              <a:rPr lang="es-ES" sz="2800" dirty="0">
                <a:solidFill>
                  <a:schemeClr val="lt1"/>
                </a:solidFill>
                <a:latin typeface="Arial"/>
                <a:ea typeface="Arial"/>
                <a:cs typeface="Arial"/>
                <a:sym typeface="Arial"/>
              </a:rPr>
              <a:t>GET= 1017,4X1.2X1.2 =1460,736</a:t>
            </a:r>
            <a:endParaRPr sz="2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280461283"/>
      </p:ext>
    </p:extLst>
  </p:cSld>
  <p:clrMapOvr>
    <a:masterClrMapping/>
  </p:clrMapOvr>
  <mc:AlternateContent xmlns:mc="http://schemas.openxmlformats.org/markup-compatibility/2006" xmlns:p14="http://schemas.microsoft.com/office/powerpoint/2010/main">
    <mc:Choice Requires="p14">
      <p:transition spd="slow" p14:dur="2000" advTm="10028"/>
    </mc:Choice>
    <mc:Fallback xmlns="">
      <p:transition spd="slow" advTm="1002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2E3A926-EC35-4C09-BE57-0D6ACE4A49F0}"/>
              </a:ext>
            </a:extLst>
          </p:cNvPr>
          <p:cNvSpPr>
            <a:spLocks noGrp="1"/>
          </p:cNvSpPr>
          <p:nvPr>
            <p:ph type="title"/>
          </p:nvPr>
        </p:nvSpPr>
        <p:spPr>
          <a:xfrm>
            <a:off x="640079" y="4526280"/>
            <a:ext cx="7410681" cy="1737360"/>
          </a:xfrm>
        </p:spPr>
        <p:txBody>
          <a:bodyPr>
            <a:normAutofit/>
          </a:bodyPr>
          <a:lstStyle/>
          <a:p>
            <a:r>
              <a:rPr lang="es-ES" sz="4800"/>
              <a:t>ÍNDICE</a:t>
            </a:r>
          </a:p>
        </p:txBody>
      </p:sp>
      <p:sp>
        <p:nvSpPr>
          <p:cNvPr id="3" name="Marcador de contenido 2">
            <a:extLst>
              <a:ext uri="{FF2B5EF4-FFF2-40B4-BE49-F238E27FC236}">
                <a16:creationId xmlns:a16="http://schemas.microsoft.com/office/drawing/2014/main" id="{771AAFCC-CB8B-46E1-A7A5-0ABBB8109586}"/>
              </a:ext>
            </a:extLst>
          </p:cNvPr>
          <p:cNvSpPr>
            <a:spLocks noGrp="1"/>
          </p:cNvSpPr>
          <p:nvPr>
            <p:ph idx="1"/>
          </p:nvPr>
        </p:nvSpPr>
        <p:spPr>
          <a:xfrm>
            <a:off x="640080" y="595293"/>
            <a:ext cx="5676637" cy="3463951"/>
          </a:xfrm>
        </p:spPr>
        <p:txBody>
          <a:bodyPr anchor="ctr">
            <a:normAutofit/>
          </a:bodyPr>
          <a:lstStyle/>
          <a:p>
            <a:r>
              <a:rPr lang="es-ES" sz="1800"/>
              <a:t>IMPORTANCIA</a:t>
            </a:r>
          </a:p>
          <a:p>
            <a:r>
              <a:rPr lang="es-ES" sz="1800"/>
              <a:t>CASO CLÍNICO DESNUTRICIÓN</a:t>
            </a:r>
          </a:p>
          <a:p>
            <a:r>
              <a:rPr lang="es-ES" sz="1800"/>
              <a:t>CASO CLÍNICO DISFAGIA</a:t>
            </a:r>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245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a:t>
            </a:r>
          </a:p>
        </p:txBody>
      </p:sp>
      <p:sp>
        <p:nvSpPr>
          <p:cNvPr id="3" name="2 Marcador de texto"/>
          <p:cNvSpPr>
            <a:spLocks noGrp="1"/>
          </p:cNvSpPr>
          <p:nvPr>
            <p:ph type="body" idx="1"/>
          </p:nvPr>
        </p:nvSpPr>
        <p:spPr/>
        <p:txBody>
          <a:bodyPr/>
          <a:lstStyle/>
          <a:p>
            <a:endParaRPr lang="es-ES" dirty="0"/>
          </a:p>
        </p:txBody>
      </p:sp>
      <p:sp>
        <p:nvSpPr>
          <p:cNvPr id="5" name="4 Flecha derecha"/>
          <p:cNvSpPr/>
          <p:nvPr/>
        </p:nvSpPr>
        <p:spPr>
          <a:xfrm>
            <a:off x="2682240" y="1960880"/>
            <a:ext cx="3159760" cy="1290320"/>
          </a:xfrm>
          <a:prstGeom prst="rightArrow">
            <a:avLst>
              <a:gd name="adj1" fmla="val 590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¿PRECISA EL PACIENTE SOPORTE NUTRICIONAL?</a:t>
            </a:r>
          </a:p>
        </p:txBody>
      </p:sp>
      <p:sp>
        <p:nvSpPr>
          <p:cNvPr id="6" name="5 Rectángulo"/>
          <p:cNvSpPr/>
          <p:nvPr/>
        </p:nvSpPr>
        <p:spPr>
          <a:xfrm>
            <a:off x="6786880" y="1971040"/>
            <a:ext cx="2743200" cy="1493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SI DADO QUE PRESENTA DESNUTRICIÓN CON  MUST 2</a:t>
            </a:r>
          </a:p>
        </p:txBody>
      </p:sp>
      <p:sp>
        <p:nvSpPr>
          <p:cNvPr id="7" name="6 Flecha derecha"/>
          <p:cNvSpPr/>
          <p:nvPr/>
        </p:nvSpPr>
        <p:spPr>
          <a:xfrm>
            <a:off x="2763520" y="4043680"/>
            <a:ext cx="3048000" cy="149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QUE TIPO DE SOPORTE SERÍA EL ADECUADO?</a:t>
            </a:r>
          </a:p>
        </p:txBody>
      </p:sp>
      <p:sp>
        <p:nvSpPr>
          <p:cNvPr id="8" name="7 Rectángulo"/>
          <p:cNvSpPr/>
          <p:nvPr/>
        </p:nvSpPr>
        <p:spPr>
          <a:xfrm>
            <a:off x="6553200" y="3860800"/>
            <a:ext cx="3230880" cy="175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SOPORTE ORAL YA QUE NO PRESENTA SIGNOS DE DISFAGIA NI A LÍQUIDOS NI A SÓLIDOS, SÓLO DIFICULTAD PARA MASTICAR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643"/>
    </mc:Choice>
    <mc:Fallback xmlns="">
      <p:transition spd="slow" advTm="11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a:t>
            </a:r>
          </a:p>
        </p:txBody>
      </p:sp>
      <p:sp>
        <p:nvSpPr>
          <p:cNvPr id="3" name="2 Marcador de texto"/>
          <p:cNvSpPr>
            <a:spLocks noGrp="1"/>
          </p:cNvSpPr>
          <p:nvPr>
            <p:ph type="body" idx="1"/>
          </p:nvPr>
        </p:nvSpPr>
        <p:spPr/>
        <p:txBody>
          <a:bodyPr/>
          <a:lstStyle/>
          <a:p>
            <a:endParaRPr lang="es-ES" dirty="0"/>
          </a:p>
        </p:txBody>
      </p:sp>
      <p:sp>
        <p:nvSpPr>
          <p:cNvPr id="5" name="4 Flecha derecha"/>
          <p:cNvSpPr/>
          <p:nvPr/>
        </p:nvSpPr>
        <p:spPr>
          <a:xfrm>
            <a:off x="2682240" y="1960880"/>
            <a:ext cx="3159760" cy="1503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¿CUALES SON LOS REQUERIMIENTOS CALÓRICOS?</a:t>
            </a:r>
          </a:p>
        </p:txBody>
      </p:sp>
      <p:sp>
        <p:nvSpPr>
          <p:cNvPr id="6" name="5 Rectángulo"/>
          <p:cNvSpPr/>
          <p:nvPr/>
        </p:nvSpPr>
        <p:spPr>
          <a:xfrm>
            <a:off x="6766560" y="1971040"/>
            <a:ext cx="2743200" cy="1493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1460,736 KCAL/DÍA</a:t>
            </a:r>
          </a:p>
        </p:txBody>
      </p:sp>
      <p:sp>
        <p:nvSpPr>
          <p:cNvPr id="7" name="6 Flecha derecha"/>
          <p:cNvSpPr/>
          <p:nvPr/>
        </p:nvSpPr>
        <p:spPr>
          <a:xfrm>
            <a:off x="2763520" y="4043680"/>
            <a:ext cx="3048000" cy="149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CUÁLES SON SUS REQUERIENTOS PROTEÍCOS?</a:t>
            </a:r>
          </a:p>
        </p:txBody>
      </p:sp>
      <p:sp>
        <p:nvSpPr>
          <p:cNvPr id="8" name="7 Rectángulo"/>
          <p:cNvSpPr/>
          <p:nvPr/>
        </p:nvSpPr>
        <p:spPr>
          <a:xfrm>
            <a:off x="6448096" y="3609975"/>
            <a:ext cx="3859685" cy="2008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AL MENOS  1G/ KG/ DÍA  POR LO MENOS 51 GR , AUNQUE AL ENCONTRARSE EN SITUACIÓN ESPECIAL DE PÉRDIDA DE PESO.  NECESITA 1,5 G/KG/ DÍA 76,5 G </a:t>
            </a:r>
          </a:p>
          <a:p>
            <a:pPr algn="ctr"/>
            <a:endParaRPr lang="es-E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429"/>
    </mc:Choice>
    <mc:Fallback xmlns="">
      <p:transition spd="slow" advTm="254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a:t>
            </a:r>
            <a:r>
              <a:rPr lang="es-ES"/>
              <a:t>Clínico </a:t>
            </a:r>
            <a:endParaRPr lang="es-ES" dirty="0"/>
          </a:p>
        </p:txBody>
      </p:sp>
      <p:sp>
        <p:nvSpPr>
          <p:cNvPr id="3" name="2 Marcador de texto"/>
          <p:cNvSpPr>
            <a:spLocks noGrp="1"/>
          </p:cNvSpPr>
          <p:nvPr>
            <p:ph type="body" idx="1"/>
          </p:nvPr>
        </p:nvSpPr>
        <p:spPr/>
        <p:txBody>
          <a:bodyPr/>
          <a:lstStyle/>
          <a:p>
            <a:endParaRPr lang="es-ES" dirty="0"/>
          </a:p>
        </p:txBody>
      </p:sp>
      <p:sp>
        <p:nvSpPr>
          <p:cNvPr id="5" name="4 Flecha derecha"/>
          <p:cNvSpPr/>
          <p:nvPr/>
        </p:nvSpPr>
        <p:spPr>
          <a:xfrm>
            <a:off x="2044931" y="1960879"/>
            <a:ext cx="3797069" cy="1685703"/>
          </a:xfrm>
          <a:prstGeom prst="rightArrow">
            <a:avLst>
              <a:gd name="adj1" fmla="val 7071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 QUÉ FÓRMULA AYUDAMOS A ALCANZAR SUS NECESIDADES?</a:t>
            </a:r>
          </a:p>
        </p:txBody>
      </p:sp>
      <p:sp>
        <p:nvSpPr>
          <p:cNvPr id="6" name="5 Rectángulo"/>
          <p:cNvSpPr/>
          <p:nvPr/>
        </p:nvSpPr>
        <p:spPr>
          <a:xfrm>
            <a:off x="6786880" y="1971040"/>
            <a:ext cx="2743200" cy="1493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SUPLEMENTO HIPERCALÓRICO HIPERPROTEÍCO CON FIBRA </a:t>
            </a:r>
          </a:p>
        </p:txBody>
      </p:sp>
      <p:sp>
        <p:nvSpPr>
          <p:cNvPr id="7" name="6 Flecha derecha"/>
          <p:cNvSpPr/>
          <p:nvPr/>
        </p:nvSpPr>
        <p:spPr>
          <a:xfrm>
            <a:off x="2763520" y="4043680"/>
            <a:ext cx="3048000" cy="149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CON QUÉ PAUTA DE ADMINISTRACIÓN?</a:t>
            </a:r>
          </a:p>
        </p:txBody>
      </p:sp>
      <p:sp>
        <p:nvSpPr>
          <p:cNvPr id="8" name="7 Rectángulo"/>
          <p:cNvSpPr/>
          <p:nvPr/>
        </p:nvSpPr>
        <p:spPr>
          <a:xfrm>
            <a:off x="6553200" y="3860800"/>
            <a:ext cx="3230880" cy="175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EN PRINCIPIO 2 AL DÍA UNO POR LA MAÑANA Y OTRO POR LA TARDE, TOMADO EN PEQUEÑOS SORBOS PARA MEJORAR LA TOLERANCIA</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514"/>
    </mc:Choice>
    <mc:Fallback xmlns="">
      <p:transition spd="slow" advTm="195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Escala de tiempo&#10;&#10;Descripción generada automáticamente">
            <a:extLst>
              <a:ext uri="{FF2B5EF4-FFF2-40B4-BE49-F238E27FC236}">
                <a16:creationId xmlns:a16="http://schemas.microsoft.com/office/drawing/2014/main" id="{C4A06C0E-362B-4FF8-972A-B24AB835171E}"/>
              </a:ext>
            </a:extLst>
          </p:cNvPr>
          <p:cNvPicPr>
            <a:picLocks noChangeAspect="1"/>
          </p:cNvPicPr>
          <p:nvPr/>
        </p:nvPicPr>
        <p:blipFill rotWithShape="1">
          <a:blip r:embed="rId2">
            <a:extLst>
              <a:ext uri="{28A0092B-C50C-407E-A947-70E740481C1C}">
                <a14:useLocalDpi xmlns:a14="http://schemas.microsoft.com/office/drawing/2010/main" val="0"/>
              </a:ext>
            </a:extLst>
          </a:blip>
          <a:srcRect t="13959" b="11041"/>
          <a:stretch/>
        </p:blipFill>
        <p:spPr>
          <a:xfrm>
            <a:off x="20" y="10"/>
            <a:ext cx="12191980" cy="6857990"/>
          </a:xfrm>
          <a:prstGeom prst="rect">
            <a:avLst/>
          </a:prstGeom>
          <a:noFill/>
          <a:ln>
            <a:noFill/>
          </a:ln>
        </p:spPr>
      </p:pic>
    </p:spTree>
    <p:extLst>
      <p:ext uri="{BB962C8B-B14F-4D97-AF65-F5344CB8AC3E}">
        <p14:creationId xmlns:p14="http://schemas.microsoft.com/office/powerpoint/2010/main" val="2575480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5">
            <a:extLst>
              <a:ext uri="{FF2B5EF4-FFF2-40B4-BE49-F238E27FC236}">
                <a16:creationId xmlns:a16="http://schemas.microsoft.com/office/drawing/2014/main" id="{D8B17E94-F785-46F0-8814-CDB87E5550F3}"/>
              </a:ext>
            </a:extLst>
          </p:cNvPr>
          <p:cNvGrpSpPr/>
          <p:nvPr/>
        </p:nvGrpSpPr>
        <p:grpSpPr>
          <a:xfrm>
            <a:off x="2254986" y="109267"/>
            <a:ext cx="3234866" cy="5794652"/>
            <a:chOff x="6975398" y="120375"/>
            <a:chExt cx="4313154" cy="5794652"/>
          </a:xfrm>
        </p:grpSpPr>
        <p:pic>
          <p:nvPicPr>
            <p:cNvPr id="4" name="Imagen 3">
              <a:extLst>
                <a:ext uri="{FF2B5EF4-FFF2-40B4-BE49-F238E27FC236}">
                  <a16:creationId xmlns:a16="http://schemas.microsoft.com/office/drawing/2014/main" id="{D46E51B2-970C-4E99-92AB-72A07B4A55A4}"/>
                </a:ext>
              </a:extLst>
            </p:cNvPr>
            <p:cNvPicPr>
              <a:picLocks noChangeAspect="1"/>
            </p:cNvPicPr>
            <p:nvPr/>
          </p:nvPicPr>
          <p:blipFill>
            <a:blip r:embed="rId3" cstate="print"/>
            <a:stretch>
              <a:fillRect/>
            </a:stretch>
          </p:blipFill>
          <p:spPr>
            <a:xfrm>
              <a:off x="6975398" y="120375"/>
              <a:ext cx="4313154" cy="5794652"/>
            </a:xfrm>
            <a:prstGeom prst="rect">
              <a:avLst/>
            </a:prstGeom>
          </p:spPr>
        </p:pic>
        <p:sp>
          <p:nvSpPr>
            <p:cNvPr id="5" name="Rectángulo 4">
              <a:extLst>
                <a:ext uri="{FF2B5EF4-FFF2-40B4-BE49-F238E27FC236}">
                  <a16:creationId xmlns:a16="http://schemas.microsoft.com/office/drawing/2014/main" id="{D4AC9CA2-F195-4EAD-9908-6CE98179273B}"/>
                </a:ext>
              </a:extLst>
            </p:cNvPr>
            <p:cNvSpPr/>
            <p:nvPr/>
          </p:nvSpPr>
          <p:spPr>
            <a:xfrm>
              <a:off x="8429624" y="4486275"/>
              <a:ext cx="2771777" cy="13144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7" name="Rectángulo 6">
            <a:extLst>
              <a:ext uri="{FF2B5EF4-FFF2-40B4-BE49-F238E27FC236}">
                <a16:creationId xmlns:a16="http://schemas.microsoft.com/office/drawing/2014/main" id="{4D1373B4-7F43-40D0-BC98-86088A8E5F4A}"/>
              </a:ext>
            </a:extLst>
          </p:cNvPr>
          <p:cNvSpPr/>
          <p:nvPr/>
        </p:nvSpPr>
        <p:spPr>
          <a:xfrm>
            <a:off x="5838826" y="1831751"/>
            <a:ext cx="3754041" cy="3382080"/>
          </a:xfrm>
          <a:prstGeom prst="rect">
            <a:avLst/>
          </a:prstGeom>
        </p:spPr>
        <p:txBody>
          <a:bodyPr wrap="square">
            <a:spAutoFit/>
          </a:bodyPr>
          <a:lstStyle/>
          <a:p>
            <a:pPr algn="just">
              <a:lnSpc>
                <a:spcPct val="120000"/>
              </a:lnSpc>
            </a:pPr>
            <a:r>
              <a:rPr lang="es-ES" sz="2000" dirty="0">
                <a:latin typeface="Lato Regular"/>
              </a:rPr>
              <a:t>El </a:t>
            </a:r>
            <a:r>
              <a:rPr lang="es-ES" sz="2000" b="1" dirty="0">
                <a:effectLst>
                  <a:outerShdw blurRad="38100" dist="38100" dir="2700000" algn="tl">
                    <a:srgbClr val="000000">
                      <a:alpha val="43137"/>
                    </a:srgbClr>
                  </a:outerShdw>
                </a:effectLst>
                <a:latin typeface="Lato Regular"/>
              </a:rPr>
              <a:t>ejercicio físico de resistencia con cargas bajas</a:t>
            </a:r>
            <a:r>
              <a:rPr lang="es-ES" sz="2000" dirty="0">
                <a:latin typeface="Lato Regular"/>
              </a:rPr>
              <a:t>, junto con la ingesta de proteína, </a:t>
            </a:r>
            <a:r>
              <a:rPr lang="es-ES" sz="2000" b="1" dirty="0">
                <a:effectLst>
                  <a:outerShdw blurRad="38100" dist="38100" dir="2700000" algn="tl">
                    <a:srgbClr val="000000">
                      <a:alpha val="43137"/>
                    </a:srgbClr>
                  </a:outerShdw>
                </a:effectLst>
                <a:latin typeface="Lato Regular"/>
              </a:rPr>
              <a:t>potencia los mecanismos anabólicos que hacen al músculo esquelético ser más susceptible a los </a:t>
            </a:r>
            <a:r>
              <a:rPr lang="es-ES" sz="2000" b="1" dirty="0" err="1">
                <a:effectLst>
                  <a:outerShdw blurRad="38100" dist="38100" dir="2700000" algn="tl">
                    <a:srgbClr val="000000">
                      <a:alpha val="43137"/>
                    </a:srgbClr>
                  </a:outerShdw>
                </a:effectLst>
                <a:latin typeface="Lato Regular"/>
              </a:rPr>
              <a:t>AAs</a:t>
            </a:r>
            <a:r>
              <a:rPr lang="es-ES" sz="2000" dirty="0">
                <a:latin typeface="Lato Regular"/>
              </a:rPr>
              <a:t>. Favoreciendo la síntesis de proteína muscular</a:t>
            </a:r>
          </a:p>
        </p:txBody>
      </p:sp>
      <p:sp>
        <p:nvSpPr>
          <p:cNvPr id="8" name="Título 1">
            <a:extLst>
              <a:ext uri="{FF2B5EF4-FFF2-40B4-BE49-F238E27FC236}">
                <a16:creationId xmlns:a16="http://schemas.microsoft.com/office/drawing/2014/main" id="{009684B4-BC3A-443A-A76E-8A7E17D3B78F}"/>
              </a:ext>
            </a:extLst>
          </p:cNvPr>
          <p:cNvSpPr>
            <a:spLocks noGrp="1"/>
          </p:cNvSpPr>
          <p:nvPr>
            <p:ph type="title"/>
          </p:nvPr>
        </p:nvSpPr>
        <p:spPr>
          <a:xfrm>
            <a:off x="5663952" y="260649"/>
            <a:ext cx="4752528" cy="1363687"/>
          </a:xfrm>
        </p:spPr>
        <p:txBody>
          <a:bodyPr>
            <a:normAutofit fontScale="90000"/>
          </a:bodyPr>
          <a:lstStyle/>
          <a:p>
            <a:pPr algn="ctr"/>
            <a:r>
              <a:rPr lang="es-ES" dirty="0">
                <a:solidFill>
                  <a:srgbClr val="A3238E"/>
                </a:solidFill>
              </a:rPr>
              <a:t>Ejercicio físico</a:t>
            </a:r>
            <a:r>
              <a:rPr lang="es-ES" dirty="0"/>
              <a:t>: estímulo anabólico adicional</a:t>
            </a:r>
          </a:p>
        </p:txBody>
      </p:sp>
      <p:sp>
        <p:nvSpPr>
          <p:cNvPr id="9" name="CuadroTexto 8">
            <a:extLst>
              <a:ext uri="{FF2B5EF4-FFF2-40B4-BE49-F238E27FC236}">
                <a16:creationId xmlns:a16="http://schemas.microsoft.com/office/drawing/2014/main" id="{67B08190-2917-461D-A66F-905CCBFDEFD0}"/>
              </a:ext>
            </a:extLst>
          </p:cNvPr>
          <p:cNvSpPr txBox="1"/>
          <p:nvPr/>
        </p:nvSpPr>
        <p:spPr>
          <a:xfrm>
            <a:off x="2574133" y="6043584"/>
            <a:ext cx="6257925" cy="400110"/>
          </a:xfrm>
          <a:prstGeom prst="rect">
            <a:avLst/>
          </a:prstGeom>
          <a:noFill/>
        </p:spPr>
        <p:txBody>
          <a:bodyPr wrap="square" rtlCol="0">
            <a:spAutoFit/>
          </a:bodyPr>
          <a:lstStyle/>
          <a:p>
            <a:r>
              <a:rPr lang="es-ES" sz="1000" b="1" i="1" dirty="0" err="1"/>
              <a:t>Agergaard</a:t>
            </a:r>
            <a:r>
              <a:rPr lang="es-ES" sz="1000" b="1" i="1" dirty="0"/>
              <a:t> J, et al. </a:t>
            </a:r>
            <a:r>
              <a:rPr lang="es-ES" sz="1000" b="1" i="1" dirty="0" err="1"/>
              <a:t>Effect</a:t>
            </a:r>
            <a:r>
              <a:rPr lang="es-ES" sz="1000" b="1" i="1" dirty="0"/>
              <a:t> </a:t>
            </a:r>
            <a:r>
              <a:rPr lang="es-ES" sz="1000" b="1" i="1" dirty="0" err="1"/>
              <a:t>of</a:t>
            </a:r>
            <a:r>
              <a:rPr lang="es-ES" sz="1000" b="1" i="1" dirty="0"/>
              <a:t> light-load </a:t>
            </a:r>
            <a:r>
              <a:rPr lang="es-ES" sz="1000" b="1" i="1" dirty="0" err="1"/>
              <a:t>resistance</a:t>
            </a:r>
            <a:r>
              <a:rPr lang="es-ES" sz="1000" b="1" i="1" dirty="0"/>
              <a:t> </a:t>
            </a:r>
            <a:r>
              <a:rPr lang="es-ES" sz="1000" b="1" i="1" dirty="0" err="1"/>
              <a:t>exercise</a:t>
            </a:r>
            <a:r>
              <a:rPr lang="es-ES" sz="1000" b="1" i="1" dirty="0"/>
              <a:t> </a:t>
            </a:r>
            <a:r>
              <a:rPr lang="es-ES" sz="1000" b="1" i="1" dirty="0" err="1"/>
              <a:t>on</a:t>
            </a:r>
            <a:r>
              <a:rPr lang="es-ES" sz="1000" b="1" i="1" dirty="0"/>
              <a:t> postprandial amino </a:t>
            </a:r>
            <a:r>
              <a:rPr lang="es-ES" sz="1000" b="1" i="1" dirty="0" err="1"/>
              <a:t>acid</a:t>
            </a:r>
            <a:r>
              <a:rPr lang="es-ES" sz="1000" b="1" i="1" dirty="0"/>
              <a:t> </a:t>
            </a:r>
            <a:r>
              <a:rPr lang="es-ES" sz="1000" b="1" i="1" dirty="0" err="1"/>
              <a:t>transporter</a:t>
            </a:r>
            <a:r>
              <a:rPr lang="es-ES" sz="1000" b="1" i="1" dirty="0"/>
              <a:t> </a:t>
            </a:r>
            <a:r>
              <a:rPr lang="es-ES" sz="1000" b="1" i="1" dirty="0" err="1"/>
              <a:t>expression</a:t>
            </a:r>
            <a:r>
              <a:rPr lang="es-ES" sz="1000" b="1" i="1" dirty="0"/>
              <a:t> in </a:t>
            </a:r>
            <a:r>
              <a:rPr lang="es-ES" sz="1000" b="1" i="1" dirty="0" err="1"/>
              <a:t>elderly</a:t>
            </a:r>
            <a:r>
              <a:rPr lang="es-ES" sz="1000" b="1" i="1" dirty="0"/>
              <a:t> </a:t>
            </a:r>
            <a:r>
              <a:rPr lang="es-ES" sz="1000" b="1" i="1" dirty="0" err="1"/>
              <a:t>men</a:t>
            </a:r>
            <a:r>
              <a:rPr lang="es-ES" sz="1000" b="1" i="1" dirty="0"/>
              <a:t>. </a:t>
            </a:r>
            <a:r>
              <a:rPr lang="es-ES" sz="1000" b="1" i="1" dirty="0" err="1"/>
              <a:t>Physiol</a:t>
            </a:r>
            <a:r>
              <a:rPr lang="es-ES" sz="1000" b="1" i="1" dirty="0"/>
              <a:t> Rep. 2017 Sep;5(18). </a:t>
            </a:r>
          </a:p>
        </p:txBody>
      </p:sp>
    </p:spTree>
    <p:extLst>
      <p:ext uri="{BB962C8B-B14F-4D97-AF65-F5344CB8AC3E}">
        <p14:creationId xmlns:p14="http://schemas.microsoft.com/office/powerpoint/2010/main" val="3274629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1</a:t>
            </a:r>
          </a:p>
        </p:txBody>
      </p:sp>
      <p:sp>
        <p:nvSpPr>
          <p:cNvPr id="3" name="2 Marcador de contenido"/>
          <p:cNvSpPr>
            <a:spLocks noGrp="1"/>
          </p:cNvSpPr>
          <p:nvPr>
            <p:ph idx="1"/>
          </p:nvPr>
        </p:nvSpPr>
        <p:spPr/>
        <p:txBody>
          <a:bodyPr/>
          <a:lstStyle/>
          <a:p>
            <a:r>
              <a:rPr lang="es-ES" dirty="0"/>
              <a:t>SE PAUTARON 2 BOTELLAS AL DÍA DE FORTIMEL ADVANCE</a:t>
            </a:r>
          </a:p>
          <a:p>
            <a:r>
              <a:rPr lang="es-ES" dirty="0"/>
              <a:t>EL PACIENTE ACUDE AL HOSPITAL DE DÍA DONDE SE REALIZA RECUPERACIÓN FUNCIONAL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1</a:t>
            </a:r>
          </a:p>
        </p:txBody>
      </p:sp>
      <p:sp>
        <p:nvSpPr>
          <p:cNvPr id="3" name="2 Marcador de contenido"/>
          <p:cNvSpPr>
            <a:spLocks noGrp="1"/>
          </p:cNvSpPr>
          <p:nvPr>
            <p:ph idx="1"/>
          </p:nvPr>
        </p:nvSpPr>
        <p:spPr/>
        <p:txBody>
          <a:bodyPr/>
          <a:lstStyle/>
          <a:p>
            <a:r>
              <a:rPr lang="es-ES" dirty="0"/>
              <a:t>EL PACIENTE TRAS 1 MES DE TRATAMIENTO HA RECUPERADO FUNCIONALIDAD CON AUMENTO DE FUERZA EN EXTREMIDADES INFERIORES , PUEDE ESTAR EN BIPEDESTACIÓN</a:t>
            </a:r>
          </a:p>
          <a:p>
            <a:r>
              <a:rPr lang="es-ES" dirty="0"/>
              <a:t>PESO 53 KILOS. IMC 18,8.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63AB7DE-600F-4AF0-B20D-D64D4E760058}"/>
              </a:ext>
            </a:extLst>
          </p:cNvPr>
          <p:cNvSpPr>
            <a:spLocks noGrp="1"/>
          </p:cNvSpPr>
          <p:nvPr>
            <p:ph type="ctrTitle"/>
          </p:nvPr>
        </p:nvSpPr>
        <p:spPr>
          <a:xfrm>
            <a:off x="914400" y="2130426"/>
            <a:ext cx="10363200" cy="1470025"/>
          </a:xfrm>
        </p:spPr>
        <p:txBody>
          <a:bodyPr wrap="square" anchor="ctr">
            <a:normAutofit/>
          </a:bodyPr>
          <a:lstStyle/>
          <a:p>
            <a:r>
              <a:rPr lang="es-ES"/>
              <a:t>CASO CLÍNICO 2</a:t>
            </a:r>
          </a:p>
        </p:txBody>
      </p:sp>
      <p:sp>
        <p:nvSpPr>
          <p:cNvPr id="8" name="Subtitle 2">
            <a:extLst>
              <a:ext uri="{FF2B5EF4-FFF2-40B4-BE49-F238E27FC236}">
                <a16:creationId xmlns:a16="http://schemas.microsoft.com/office/drawing/2014/main" id="{93C5010A-6926-4CBF-9864-F701F913ECB4}"/>
              </a:ext>
            </a:extLst>
          </p:cNvPr>
          <p:cNvSpPr>
            <a:spLocks noGrp="1"/>
          </p:cNvSpPr>
          <p:nvPr>
            <p:ph type="subTitle" idx="1"/>
          </p:nvPr>
        </p:nvSpPr>
        <p:spPr>
          <a:xfrm>
            <a:off x="1828800" y="3886200"/>
            <a:ext cx="8534400" cy="1752600"/>
          </a:xfrm>
        </p:spPr>
        <p:txBody>
          <a:bodyPr/>
          <a:lstStyle/>
          <a:p>
            <a:endParaRPr lang="en-US"/>
          </a:p>
        </p:txBody>
      </p:sp>
    </p:spTree>
    <p:extLst>
      <p:ext uri="{BB962C8B-B14F-4D97-AF65-F5344CB8AC3E}">
        <p14:creationId xmlns:p14="http://schemas.microsoft.com/office/powerpoint/2010/main" val="167213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2"/>
          <p:cNvSpPr txBox="1">
            <a:spLocks noGrp="1"/>
          </p:cNvSpPr>
          <p:nvPr>
            <p:ph type="title"/>
          </p:nvPr>
        </p:nvSpPr>
        <p:spPr>
          <a:xfrm>
            <a:off x="1981200" y="274638"/>
            <a:ext cx="8229600" cy="1143000"/>
          </a:xfrm>
          <a:prstGeom prst="rect">
            <a:avLst/>
          </a:prstGeom>
        </p:spPr>
        <p:txBody>
          <a:bodyPr spcFirstLastPara="1" wrap="square" lIns="91425" tIns="45700" rIns="91425" bIns="45700" anchor="ctr" anchorCtr="0">
            <a:noAutofit/>
          </a:bodyPr>
          <a:lstStyle/>
          <a:p>
            <a:endParaRPr/>
          </a:p>
        </p:txBody>
      </p:sp>
      <p:sp>
        <p:nvSpPr>
          <p:cNvPr id="493" name="Google Shape;493;p62"/>
          <p:cNvSpPr txBox="1">
            <a:spLocks noGrp="1"/>
          </p:cNvSpPr>
          <p:nvPr>
            <p:ph type="body" idx="1"/>
          </p:nvPr>
        </p:nvSpPr>
        <p:spPr>
          <a:xfrm>
            <a:off x="1981200" y="1600200"/>
            <a:ext cx="8229600" cy="4526100"/>
          </a:xfrm>
          <a:prstGeom prst="rect">
            <a:avLst/>
          </a:prstGeom>
        </p:spPr>
        <p:txBody>
          <a:bodyPr spcFirstLastPara="1" wrap="square" lIns="91425" tIns="45700" rIns="91425" bIns="45700" anchor="t" anchorCtr="0">
            <a:noAutofit/>
          </a:bodyPr>
          <a:lstStyle/>
          <a:p>
            <a:pPr marL="0" indent="0">
              <a:buNone/>
            </a:pPr>
            <a:endParaRPr/>
          </a:p>
        </p:txBody>
      </p:sp>
      <p:pic>
        <p:nvPicPr>
          <p:cNvPr id="494" name="Google Shape;494;p62"/>
          <p:cNvPicPr preferRelativeResize="0"/>
          <p:nvPr/>
        </p:nvPicPr>
        <p:blipFill>
          <a:blip r:embed="rId3" cstate="print">
            <a:alphaModFix/>
          </a:blip>
          <a:stretch>
            <a:fillRect/>
          </a:stretch>
        </p:blipFill>
        <p:spPr>
          <a:xfrm>
            <a:off x="1524000" y="0"/>
            <a:ext cx="9144000" cy="6858000"/>
          </a:xfrm>
          <a:prstGeom prst="rect">
            <a:avLst/>
          </a:prstGeom>
          <a:noFill/>
          <a:ln>
            <a:noFill/>
          </a:ln>
        </p:spPr>
      </p:pic>
      <p:sp>
        <p:nvSpPr>
          <p:cNvPr id="5" name="4 Rectángulo"/>
          <p:cNvSpPr/>
          <p:nvPr/>
        </p:nvSpPr>
        <p:spPr>
          <a:xfrm>
            <a:off x="6847115" y="5747658"/>
            <a:ext cx="3243943" cy="95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Jane Fonda: 83 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2</a:t>
            </a:r>
          </a:p>
        </p:txBody>
      </p:sp>
      <p:sp>
        <p:nvSpPr>
          <p:cNvPr id="3" name="2 Marcador de contenido"/>
          <p:cNvSpPr>
            <a:spLocks noGrp="1"/>
          </p:cNvSpPr>
          <p:nvPr>
            <p:ph idx="1"/>
          </p:nvPr>
        </p:nvSpPr>
        <p:spPr/>
        <p:txBody>
          <a:bodyPr/>
          <a:lstStyle/>
          <a:p>
            <a:r>
              <a:rPr lang="es-ES" dirty="0"/>
              <a:t>PACIENTE 83 AÑOS NOS AVISAN POR CUADRO COSTITUCIONAL CON DETERIORO FUNCIONAL, DISNEA PROGRESIVA TRAS ATRAGANTAMIENTO HACE 24 HORAS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a:t>NUTRICIÓN EN EL ANCIANO</a:t>
            </a:r>
            <a:endParaRPr/>
          </a:p>
        </p:txBody>
      </p:sp>
      <p:sp>
        <p:nvSpPr>
          <p:cNvPr id="181" name="Google Shape;181;p27"/>
          <p:cNvSpPr txBox="1">
            <a:spLocks noGrp="1"/>
          </p:cNvSpPr>
          <p:nvPr>
            <p:ph type="body" idx="1"/>
          </p:nvPr>
        </p:nvSpPr>
        <p:spPr>
          <a:xfrm>
            <a:off x="393700" y="1600201"/>
            <a:ext cx="11379200" cy="5130799"/>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s-ES" dirty="0"/>
              <a:t>¿ POR QUÉ ES IMPORTANTE ESTE TEMA?</a:t>
            </a:r>
            <a:endParaRPr dirty="0"/>
          </a:p>
          <a:p>
            <a:pPr marL="914400" indent="-406400">
              <a:spcBef>
                <a:spcPts val="0"/>
              </a:spcBef>
              <a:buSzPts val="2800"/>
              <a:buFont typeface="Calibri"/>
              <a:buChar char="●"/>
            </a:pPr>
            <a:r>
              <a:rPr lang="es-ES" dirty="0"/>
              <a:t>En los últimos años , se registra un aumento de la población anciana.</a:t>
            </a:r>
            <a:endParaRPr dirty="0"/>
          </a:p>
          <a:p>
            <a:pPr marL="914400" indent="-406400">
              <a:spcBef>
                <a:spcPts val="0"/>
              </a:spcBef>
              <a:buSzPts val="2800"/>
              <a:buChar char="●"/>
            </a:pPr>
            <a:r>
              <a:rPr lang="es-ES" dirty="0"/>
              <a:t>2030 , un 20-25% de la población tendrá más de 65 años.</a:t>
            </a:r>
          </a:p>
          <a:p>
            <a:pPr marL="914400" indent="-406400">
              <a:spcBef>
                <a:spcPts val="0"/>
              </a:spcBef>
              <a:buSzPts val="2800"/>
              <a:buChar char="●"/>
            </a:pPr>
            <a:r>
              <a:rPr lang="es-ES" dirty="0">
                <a:solidFill>
                  <a:srgbClr val="000000"/>
                </a:solidFill>
                <a:effectLst/>
                <a:latin typeface="Calibri" panose="020F0502020204030204" pitchFamily="34" charset="0"/>
                <a:ea typeface="Calibri" panose="020F0502020204030204" pitchFamily="34" charset="0"/>
              </a:rPr>
              <a:t> 2019, en España 9.057.193 personas (56,8% mujeres) tenían 65 años y más, representando el 19,3% de la población, estimándose que en 2033 llegará al 25,2% y en 2066 al 34,6%. </a:t>
            </a:r>
            <a:endParaRPr dirty="0"/>
          </a:p>
          <a:p>
            <a:pPr marL="914400" indent="-406400">
              <a:spcBef>
                <a:spcPts val="0"/>
              </a:spcBef>
              <a:buSzPts val="2800"/>
              <a:buChar char="●"/>
            </a:pPr>
            <a:r>
              <a:rPr lang="es-ES" dirty="0"/>
              <a:t>Tienen más prevalencia de enfermedades crónicas y dependencia, son más susceptibles de padecer malnutrición.</a:t>
            </a:r>
            <a:endParaRPr dirty="0"/>
          </a:p>
          <a:p>
            <a:pPr marL="914400" indent="-406400">
              <a:spcBef>
                <a:spcPts val="0"/>
              </a:spcBef>
              <a:buSzPts val="2800"/>
              <a:buChar char="●"/>
            </a:pPr>
            <a:r>
              <a:rPr lang="es-ES" dirty="0"/>
              <a:t>La malnutrición , aumenta la morbimortalidad.</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2 </a:t>
            </a:r>
          </a:p>
        </p:txBody>
      </p:sp>
      <p:sp>
        <p:nvSpPr>
          <p:cNvPr id="3" name="2 Marcador de contenido"/>
          <p:cNvSpPr>
            <a:spLocks noGrp="1"/>
          </p:cNvSpPr>
          <p:nvPr>
            <p:ph idx="1"/>
          </p:nvPr>
        </p:nvSpPr>
        <p:spPr/>
        <p:txBody>
          <a:bodyPr>
            <a:normAutofit lnSpcReduction="10000"/>
          </a:bodyPr>
          <a:lstStyle/>
          <a:p>
            <a:r>
              <a:rPr lang="es-ES" dirty="0"/>
              <a:t>EXPLORACIÓN FÍSICA:</a:t>
            </a:r>
          </a:p>
          <a:p>
            <a:pPr lvl="1"/>
            <a:r>
              <a:rPr lang="es-ES" dirty="0"/>
              <a:t>AP: SOPLO TUBÁRICO EN TERCIO SUPERIOR DE HEMITORÁX DERECHO CON CREPITANTES EN BASES.</a:t>
            </a:r>
          </a:p>
          <a:p>
            <a:r>
              <a:rPr lang="es-ES" dirty="0"/>
              <a:t>SE DERIVA A URGENCIAS HOSPITALARIAS  INGRESO COMO NEUMONIA ASPIRATIVA </a:t>
            </a:r>
          </a:p>
          <a:p>
            <a:r>
              <a:rPr lang="es-ES" dirty="0"/>
              <a:t>LA PACIENTE TIENE EVOLUCIÓN DESFAVORABLE POR LO QUE SE CONSENSUA CON LA FAMILIA REALIZAR MEDIDAS DE CONFORT Y REGRESA A SU DOMICILIO PARA LOS ÚLTIMOS DÍAS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8E069-D26B-48D7-9ECE-C93DA88EB6C6}"/>
              </a:ext>
            </a:extLst>
          </p:cNvPr>
          <p:cNvSpPr txBox="1">
            <a:spLocks/>
          </p:cNvSpPr>
          <p:nvPr/>
        </p:nvSpPr>
        <p:spPr>
          <a:xfrm>
            <a:off x="630326" y="817307"/>
            <a:ext cx="6799174" cy="5221036"/>
          </a:xfrm>
          <a:prstGeom prst="rect">
            <a:avLst/>
          </a:prstGeom>
        </p:spPr>
        <p:txBody>
          <a:bodyPr>
            <a:noAutofit/>
          </a:bodyPr>
          <a:lstStyle>
            <a:lvl1pPr marL="0" indent="0" algn="l" defTabSz="914420" rtl="0" eaLnBrk="1" latinLnBrk="0" hangingPunct="1">
              <a:lnSpc>
                <a:spcPct val="110000"/>
              </a:lnSpc>
              <a:spcBef>
                <a:spcPts val="0"/>
              </a:spcBef>
              <a:buSzPct val="100000"/>
              <a:buFont typeface=".LucidaGrandeUI" charset="0"/>
              <a:buNone/>
              <a:defRPr sz="1800" b="0" i="0" kern="1200" baseline="0">
                <a:solidFill>
                  <a:schemeClr val="tx2"/>
                </a:solidFill>
                <a:latin typeface="Calibri Regular" charset="0"/>
                <a:ea typeface="Calibri Regular" charset="0"/>
                <a:cs typeface="Calibri Regular" charset="0"/>
              </a:defRPr>
            </a:lvl1pPr>
            <a:lvl2pPr marL="0" indent="0" algn="l" defTabSz="914420" rtl="0" eaLnBrk="1" latinLnBrk="0" hangingPunct="1">
              <a:lnSpc>
                <a:spcPct val="110000"/>
              </a:lnSpc>
              <a:spcBef>
                <a:spcPts val="0"/>
              </a:spcBef>
              <a:buSzPct val="100000"/>
              <a:buFont typeface=".LucidaGrandeUI" charset="0"/>
              <a:buNone/>
              <a:defRPr sz="1800" b="1" i="0" kern="1200" baseline="0">
                <a:solidFill>
                  <a:schemeClr val="tx2"/>
                </a:solidFill>
                <a:latin typeface="Calibri Regular" charset="0"/>
                <a:ea typeface="Calibri Regular" charset="0"/>
                <a:cs typeface="Calibri Regular" charset="0"/>
              </a:defRPr>
            </a:lvl2pPr>
            <a:lvl3pPr marL="0" indent="0" algn="l" defTabSz="914420" rtl="0" eaLnBrk="1" latinLnBrk="0" hangingPunct="1">
              <a:lnSpc>
                <a:spcPct val="110000"/>
              </a:lnSpc>
              <a:spcBef>
                <a:spcPts val="0"/>
              </a:spcBef>
              <a:spcAft>
                <a:spcPts val="0"/>
              </a:spcAft>
              <a:buSzPct val="100000"/>
              <a:buFont typeface=".LucidaGrandeUI" charset="0"/>
              <a:buNone/>
              <a:defRPr sz="2400" b="1" i="0" kern="1200">
                <a:solidFill>
                  <a:srgbClr val="9283BE"/>
                </a:solidFill>
                <a:latin typeface="Calibri Regular" charset="0"/>
                <a:ea typeface="Calibri Regular" charset="0"/>
                <a:cs typeface="Calibri Regular" charset="0"/>
              </a:defRPr>
            </a:lvl3pPr>
            <a:lvl4pPr marL="0" indent="-163296" algn="l" defTabSz="914420" rtl="0" eaLnBrk="1" latinLnBrk="0" hangingPunct="1">
              <a:lnSpc>
                <a:spcPct val="110000"/>
              </a:lnSpc>
              <a:spcBef>
                <a:spcPts val="0"/>
              </a:spcBef>
              <a:buSzPct val="100000"/>
              <a:buFont typeface=".LucidaGrandeUI" charset="0"/>
              <a:buChar char="●"/>
              <a:defRPr sz="1800" b="0" i="0" kern="1200">
                <a:solidFill>
                  <a:schemeClr val="tx2"/>
                </a:solidFill>
                <a:latin typeface="Calibri Regular" charset="0"/>
                <a:ea typeface="Calibri Regular" charset="0"/>
                <a:cs typeface="Calibri Regular" charset="0"/>
              </a:defRPr>
            </a:lvl4pPr>
            <a:lvl5pPr marL="326592" indent="-163296" algn="l" defTabSz="914420" rtl="0" eaLnBrk="1" latinLnBrk="0" hangingPunct="1">
              <a:lnSpc>
                <a:spcPct val="110000"/>
              </a:lnSpc>
              <a:spcBef>
                <a:spcPts val="0"/>
              </a:spcBef>
              <a:buSzPct val="100000"/>
              <a:buFont typeface=".LucidaGrandeUI" charset="0"/>
              <a:buChar char="●"/>
              <a:defRPr sz="1800" b="0" i="0" kern="1200">
                <a:solidFill>
                  <a:schemeClr val="tx2"/>
                </a:solidFill>
                <a:latin typeface="Calibri Regular" charset="0"/>
                <a:ea typeface="Calibri Regular" charset="0"/>
                <a:cs typeface="Calibri Regular" charset="0"/>
              </a:defRPr>
            </a:lvl5pPr>
            <a:lvl6pPr marL="489888" indent="-163296" algn="l" defTabSz="914420" rtl="0" eaLnBrk="1" latinLnBrk="0" hangingPunct="1">
              <a:lnSpc>
                <a:spcPct val="110000"/>
              </a:lnSpc>
              <a:spcBef>
                <a:spcPts val="0"/>
              </a:spcBef>
              <a:buSzPct val="100000"/>
              <a:buFont typeface=".LucidaGrandeUI" charset="0"/>
              <a:buChar char="–"/>
              <a:defRPr sz="1800" b="0" i="0" kern="1200">
                <a:solidFill>
                  <a:schemeClr val="tx2"/>
                </a:solidFill>
                <a:latin typeface="Calibri Regular" charset="0"/>
                <a:ea typeface="Calibri Regular" charset="0"/>
                <a:cs typeface="Calibri Regular" charset="0"/>
              </a:defRPr>
            </a:lvl6pPr>
            <a:lvl7pPr marL="2971867" indent="-228605" algn="l" defTabSz="9144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78" indent="-228605" algn="l" defTabSz="9144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88" indent="-228605" algn="l" defTabSz="91442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solidFill>
                  <a:srgbClr val="FF0000"/>
                </a:solidFill>
                <a:ea typeface="ＭＳ Ｐゴシック" pitchFamily="34" charset="-128"/>
              </a:rPr>
              <a:t>Es un </a:t>
            </a:r>
            <a:r>
              <a:rPr lang="es-ES" sz="2000" u="sng" dirty="0">
                <a:solidFill>
                  <a:srgbClr val="FF0000"/>
                </a:solidFill>
                <a:ea typeface="ＭＳ Ｐゴシック" pitchFamily="34" charset="-128"/>
              </a:rPr>
              <a:t>proceso muy complejo</a:t>
            </a:r>
            <a:r>
              <a:rPr lang="es-ES" sz="2000" dirty="0">
                <a:solidFill>
                  <a:srgbClr val="FF0000"/>
                </a:solidFill>
                <a:ea typeface="ＭＳ Ｐゴシック" pitchFamily="34" charset="-128"/>
              </a:rPr>
              <a:t>; en el que intervienen numerosos nervios y músculos de la cara, boca, faringe y esófago:</a:t>
            </a:r>
          </a:p>
          <a:p>
            <a:pPr lvl="1"/>
            <a:r>
              <a:rPr lang="es-ES" sz="2000" b="0" dirty="0">
                <a:solidFill>
                  <a:srgbClr val="FF0000"/>
                </a:solidFill>
                <a:ea typeface="ＭＳ Ｐゴシック" pitchFamily="34" charset="-128"/>
              </a:rPr>
              <a:t>	- 40 grupos musculares.</a:t>
            </a:r>
          </a:p>
          <a:p>
            <a:pPr lvl="1"/>
            <a:r>
              <a:rPr lang="es-ES" sz="2000" b="0" dirty="0">
                <a:solidFill>
                  <a:srgbClr val="FF0000"/>
                </a:solidFill>
                <a:ea typeface="ＭＳ Ｐゴシック" pitchFamily="34" charset="-128"/>
              </a:rPr>
              <a:t>	- 5 terminaciones nerviosas.</a:t>
            </a:r>
          </a:p>
          <a:p>
            <a:endParaRPr lang="es-ES" sz="2000" dirty="0">
              <a:solidFill>
                <a:srgbClr val="FF0000"/>
              </a:solidFill>
              <a:ea typeface="ＭＳ Ｐゴシック" pitchFamily="34" charset="-128"/>
            </a:endParaRPr>
          </a:p>
          <a:p>
            <a:r>
              <a:rPr lang="es-ES" sz="2000" dirty="0">
                <a:solidFill>
                  <a:srgbClr val="FF0000"/>
                </a:solidFill>
                <a:ea typeface="ＭＳ Ｐゴシック" pitchFamily="34" charset="-128"/>
              </a:rPr>
              <a:t>Coordina 3 funciones:</a:t>
            </a:r>
          </a:p>
          <a:p>
            <a:pPr lvl="1"/>
            <a:r>
              <a:rPr lang="es-ES" sz="2000" b="0" dirty="0">
                <a:solidFill>
                  <a:srgbClr val="FF0000"/>
                </a:solidFill>
                <a:ea typeface="ＭＳ Ｐゴシック" pitchFamily="34" charset="-128"/>
              </a:rPr>
              <a:t>	Hablar.</a:t>
            </a:r>
          </a:p>
          <a:p>
            <a:pPr lvl="1"/>
            <a:r>
              <a:rPr lang="es-ES" sz="2000" b="0" dirty="0">
                <a:solidFill>
                  <a:srgbClr val="FF0000"/>
                </a:solidFill>
                <a:ea typeface="ＭＳ Ｐゴシック" pitchFamily="34" charset="-128"/>
              </a:rPr>
              <a:t>	Respirar.</a:t>
            </a:r>
          </a:p>
          <a:p>
            <a:pPr lvl="1">
              <a:spcAft>
                <a:spcPts val="600"/>
              </a:spcAft>
            </a:pPr>
            <a:r>
              <a:rPr lang="es-ES" sz="2000" b="0" dirty="0">
                <a:solidFill>
                  <a:srgbClr val="FF0000"/>
                </a:solidFill>
                <a:ea typeface="ＭＳ Ｐゴシック" pitchFamily="34" charset="-128"/>
              </a:rPr>
              <a:t>	Tragar.</a:t>
            </a:r>
          </a:p>
          <a:p>
            <a:pPr marL="342900" indent="-342900">
              <a:lnSpc>
                <a:spcPct val="100000"/>
              </a:lnSpc>
              <a:spcBef>
                <a:spcPct val="20000"/>
              </a:spcBef>
              <a:buFont typeface=".LucidaGrandeUI" charset="0"/>
              <a:buBlip>
                <a:blip r:embed="rId2"/>
              </a:buBlip>
            </a:pPr>
            <a:r>
              <a:rPr lang="es-ES" sz="2000" dirty="0">
                <a:solidFill>
                  <a:srgbClr val="FF0000"/>
                </a:solidFill>
                <a:ea typeface="ＭＳ Ｐゴシック" pitchFamily="34" charset="-128"/>
              </a:rPr>
              <a:t>Se realizan:</a:t>
            </a:r>
          </a:p>
          <a:p>
            <a:pPr marL="742950" lvl="1" indent="-285750">
              <a:spcBef>
                <a:spcPct val="20000"/>
              </a:spcBef>
              <a:buFont typeface="Arial"/>
              <a:buChar char="–"/>
            </a:pPr>
            <a:r>
              <a:rPr lang="es-ES" sz="2000" b="0" dirty="0">
                <a:solidFill>
                  <a:srgbClr val="FF0000"/>
                </a:solidFill>
                <a:ea typeface="ＭＳ Ｐゴシック" pitchFamily="34" charset="-128"/>
              </a:rPr>
              <a:t>	1000 degluciones voluntarias/día.</a:t>
            </a:r>
          </a:p>
          <a:p>
            <a:pPr marL="742950" lvl="1" indent="-285750">
              <a:spcBef>
                <a:spcPct val="20000"/>
              </a:spcBef>
              <a:buFont typeface="Arial"/>
              <a:buChar char="–"/>
            </a:pPr>
            <a:r>
              <a:rPr lang="es-ES" sz="2000" b="0" dirty="0">
                <a:solidFill>
                  <a:srgbClr val="FF0000"/>
                </a:solidFill>
                <a:ea typeface="ＭＳ Ｐゴシック" pitchFamily="34" charset="-128"/>
              </a:rPr>
              <a:t>	600 degluciones involuntarias/día.</a:t>
            </a:r>
          </a:p>
          <a:p>
            <a:pPr marL="742950" lvl="1" indent="-285750">
              <a:spcBef>
                <a:spcPct val="20000"/>
              </a:spcBef>
              <a:buFont typeface="Arial"/>
              <a:buChar char="–"/>
            </a:pPr>
            <a:r>
              <a:rPr lang="es-ES" sz="2000" b="0" dirty="0">
                <a:solidFill>
                  <a:srgbClr val="FF0000"/>
                </a:solidFill>
                <a:ea typeface="ＭＳ Ｐゴシック" pitchFamily="34" charset="-128"/>
              </a:rPr>
              <a:t>	Se producen 1.5 L de saliva/día.</a:t>
            </a:r>
          </a:p>
          <a:p>
            <a:pPr marL="742950" lvl="1" indent="-285750">
              <a:spcBef>
                <a:spcPct val="20000"/>
              </a:spcBef>
              <a:buFont typeface="Arial"/>
              <a:buChar char="–"/>
            </a:pPr>
            <a:r>
              <a:rPr lang="es-ES" sz="2000" b="0" dirty="0">
                <a:solidFill>
                  <a:srgbClr val="FF0000"/>
                </a:solidFill>
                <a:ea typeface="ＭＳ Ｐゴシック" pitchFamily="34" charset="-128"/>
              </a:rPr>
              <a:t>	Se tragan 2-3 litros de líquidos/día.</a:t>
            </a:r>
          </a:p>
        </p:txBody>
      </p:sp>
      <p:pic>
        <p:nvPicPr>
          <p:cNvPr id="4" name="Picture 4" descr="C:\Users\Didu\Downloads\image006.gif">
            <a:extLst>
              <a:ext uri="{FF2B5EF4-FFF2-40B4-BE49-F238E27FC236}">
                <a16:creationId xmlns:a16="http://schemas.microsoft.com/office/drawing/2014/main" id="{9538C06B-9650-4842-9FD9-1DDB80F6D48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1059533"/>
            <a:ext cx="3960724" cy="42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131EF079-B413-450B-9D05-F9D432153333}"/>
              </a:ext>
            </a:extLst>
          </p:cNvPr>
          <p:cNvSpPr txBox="1"/>
          <p:nvPr/>
        </p:nvSpPr>
        <p:spPr>
          <a:xfrm>
            <a:off x="3386137" y="50914"/>
            <a:ext cx="3514725" cy="646331"/>
          </a:xfrm>
          <a:prstGeom prst="rect">
            <a:avLst/>
          </a:prstGeom>
          <a:noFill/>
        </p:spPr>
        <p:txBody>
          <a:bodyPr wrap="square" rtlCol="0">
            <a:spAutoFit/>
          </a:bodyPr>
          <a:lstStyle/>
          <a:p>
            <a:r>
              <a:rPr lang="es-ES" sz="3600" b="1" dirty="0"/>
              <a:t>Deglución</a:t>
            </a:r>
          </a:p>
        </p:txBody>
      </p:sp>
    </p:spTree>
    <p:extLst>
      <p:ext uri="{BB962C8B-B14F-4D97-AF65-F5344CB8AC3E}">
        <p14:creationId xmlns:p14="http://schemas.microsoft.com/office/powerpoint/2010/main" val="3738102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BDFB26A-B8C6-474F-A038-97C341F17CC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844" y="1127531"/>
            <a:ext cx="6579662" cy="4304109"/>
          </a:xfrm>
          <a:prstGeom prst="rect">
            <a:avLst/>
          </a:prstGeom>
          <a:noFill/>
          <a:ln>
            <a:noFill/>
          </a:ln>
        </p:spPr>
      </p:pic>
      <p:sp>
        <p:nvSpPr>
          <p:cNvPr id="4" name="Rectangle 2">
            <a:extLst>
              <a:ext uri="{FF2B5EF4-FFF2-40B4-BE49-F238E27FC236}">
                <a16:creationId xmlns:a16="http://schemas.microsoft.com/office/drawing/2014/main" id="{E8E2B856-6F62-48C9-8EB6-4954FAA4BF5B}"/>
              </a:ext>
            </a:extLst>
          </p:cNvPr>
          <p:cNvSpPr/>
          <p:nvPr/>
        </p:nvSpPr>
        <p:spPr>
          <a:xfrm>
            <a:off x="7558088" y="1414236"/>
            <a:ext cx="4633912" cy="43041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noAutofit/>
          </a:bodyPr>
          <a:lstStyle/>
          <a:p>
            <a:pPr>
              <a:spcAft>
                <a:spcPts val="0"/>
              </a:spcAft>
            </a:pPr>
            <a:r>
              <a:rPr lang="es-ES" sz="2000" kern="1200" dirty="0">
                <a:solidFill>
                  <a:srgbClr val="002060"/>
                </a:solidFill>
                <a:effectLst/>
                <a:ea typeface="Calibri" panose="020F0502020204030204" pitchFamily="34" charset="0"/>
                <a:cs typeface="Times New Roman" panose="02020603050405020304" pitchFamily="18" charset="0"/>
              </a:rPr>
              <a:t>El acto de la deglución consta de </a:t>
            </a:r>
            <a:r>
              <a:rPr lang="es-ES" sz="2000" b="1" u="sng" kern="1200" dirty="0">
                <a:solidFill>
                  <a:srgbClr val="002060"/>
                </a:solidFill>
                <a:effectLst/>
                <a:ea typeface="Calibri" panose="020F0502020204030204" pitchFamily="34" charset="0"/>
                <a:cs typeface="Times New Roman" panose="02020603050405020304" pitchFamily="18" charset="0"/>
              </a:rPr>
              <a:t>3-4 fases:</a:t>
            </a:r>
            <a:endParaRPr lang="es-ES" sz="2000" dirty="0">
              <a:solidFill>
                <a:srgbClr val="002060"/>
              </a:solidFill>
              <a:effectLst/>
              <a:ea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es-ES" sz="2000" b="1" kern="1200" dirty="0">
                <a:solidFill>
                  <a:srgbClr val="002060"/>
                </a:solidFill>
                <a:effectLst/>
                <a:ea typeface="Times New Roman" panose="02020603050405020304" pitchFamily="18" charset="0"/>
                <a:cs typeface="Times New Roman" panose="02020603050405020304" pitchFamily="18" charset="0"/>
              </a:rPr>
              <a:t>Fase oral: </a:t>
            </a:r>
            <a:r>
              <a:rPr lang="es-ES" sz="2000" kern="1200" dirty="0">
                <a:solidFill>
                  <a:srgbClr val="002060"/>
                </a:solidFill>
                <a:effectLst/>
                <a:ea typeface="Times New Roman" panose="02020603050405020304" pitchFamily="18" charset="0"/>
                <a:cs typeface="Times New Roman" panose="02020603050405020304" pitchFamily="18" charset="0"/>
              </a:rPr>
              <a:t>salivación, masticación, formación y propulsión del bolo alimentario hasta la </a:t>
            </a:r>
            <a:r>
              <a:rPr lang="es-ES" sz="2000" kern="1200" dirty="0">
                <a:solidFill>
                  <a:srgbClr val="002060"/>
                </a:solidFill>
                <a:effectLst>
                  <a:outerShdw blurRad="38100" dist="38100" dir="2700000" algn="tl">
                    <a:srgbClr val="000000">
                      <a:alpha val="43000"/>
                    </a:srgbClr>
                  </a:outerShdw>
                </a:effectLst>
                <a:ea typeface="Times New Roman" panose="02020603050405020304" pitchFamily="18" charset="0"/>
                <a:cs typeface="Times New Roman" panose="02020603050405020304" pitchFamily="18" charset="0"/>
              </a:rPr>
              <a:t>faringe</a:t>
            </a:r>
            <a:endParaRPr lang="es-ES" sz="2000" dirty="0">
              <a:solidFill>
                <a:srgbClr val="002060"/>
              </a:solidFill>
              <a:effectLst/>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es-ES" sz="2000" b="1" kern="1200" dirty="0">
                <a:solidFill>
                  <a:srgbClr val="002060"/>
                </a:solidFill>
                <a:effectLst/>
                <a:ea typeface="Times New Roman" panose="02020603050405020304" pitchFamily="18" charset="0"/>
                <a:cs typeface="Times New Roman" panose="02020603050405020304" pitchFamily="18" charset="0"/>
              </a:rPr>
              <a:t>Fase faríngea: </a:t>
            </a:r>
            <a:r>
              <a:rPr lang="es-ES" sz="2000" kern="1200" dirty="0">
                <a:solidFill>
                  <a:srgbClr val="002060"/>
                </a:solidFill>
                <a:effectLst/>
                <a:ea typeface="Times New Roman" panose="02020603050405020304" pitchFamily="18" charset="0"/>
                <a:cs typeface="Times New Roman" panose="02020603050405020304" pitchFamily="18" charset="0"/>
              </a:rPr>
              <a:t>el bolo alimenticio es propulsado desde la faringe hasta atravesar el esfínter </a:t>
            </a:r>
            <a:r>
              <a:rPr lang="es-ES" sz="2000" kern="1200" dirty="0">
                <a:solidFill>
                  <a:srgbClr val="002060"/>
                </a:solidFill>
                <a:effectLst>
                  <a:outerShdw blurRad="38100" dist="38100" dir="2700000" algn="tl">
                    <a:srgbClr val="000000">
                      <a:alpha val="43000"/>
                    </a:srgbClr>
                  </a:outerShdw>
                </a:effectLst>
                <a:ea typeface="Times New Roman" panose="02020603050405020304" pitchFamily="18" charset="0"/>
                <a:cs typeface="Times New Roman" panose="02020603050405020304" pitchFamily="18" charset="0"/>
              </a:rPr>
              <a:t>esofágico</a:t>
            </a:r>
            <a:r>
              <a:rPr lang="es-ES" sz="2000" kern="1200" dirty="0">
                <a:solidFill>
                  <a:srgbClr val="002060"/>
                </a:solidFill>
                <a:effectLst/>
                <a:ea typeface="Times New Roman" panose="02020603050405020304" pitchFamily="18" charset="0"/>
                <a:cs typeface="Times New Roman" panose="02020603050405020304" pitchFamily="18" charset="0"/>
              </a:rPr>
              <a:t> superior (EES). </a:t>
            </a:r>
            <a:endParaRPr lang="es-ES" sz="2000" dirty="0">
              <a:solidFill>
                <a:srgbClr val="002060"/>
              </a:solidFill>
              <a:effectLst/>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es-ES" sz="2000" b="1" kern="1200" dirty="0">
                <a:solidFill>
                  <a:srgbClr val="002060"/>
                </a:solidFill>
                <a:effectLst/>
                <a:ea typeface="Times New Roman" panose="02020603050405020304" pitchFamily="18" charset="0"/>
                <a:cs typeface="Times New Roman" panose="02020603050405020304" pitchFamily="18" charset="0"/>
              </a:rPr>
              <a:t>Fase esofágica: </a:t>
            </a:r>
            <a:r>
              <a:rPr lang="es-ES" sz="2000" kern="1200" dirty="0">
                <a:solidFill>
                  <a:srgbClr val="002060"/>
                </a:solidFill>
                <a:effectLst/>
                <a:ea typeface="Times New Roman" panose="02020603050405020304" pitchFamily="18" charset="0"/>
                <a:cs typeface="Times New Roman" panose="02020603050405020304" pitchFamily="18" charset="0"/>
              </a:rPr>
              <a:t>descendente desde el esófago hacia el </a:t>
            </a:r>
            <a:r>
              <a:rPr lang="es-ES" sz="2000" kern="1200" dirty="0">
                <a:solidFill>
                  <a:srgbClr val="002060"/>
                </a:solidFill>
                <a:effectLst>
                  <a:outerShdw blurRad="38100" dist="38100" dir="2700000" algn="tl">
                    <a:srgbClr val="000000">
                      <a:alpha val="43000"/>
                    </a:srgbClr>
                  </a:outerShdw>
                </a:effectLst>
                <a:ea typeface="Times New Roman" panose="02020603050405020304" pitchFamily="18" charset="0"/>
                <a:cs typeface="Times New Roman" panose="02020603050405020304" pitchFamily="18" charset="0"/>
              </a:rPr>
              <a:t>estómago</a:t>
            </a:r>
            <a:endParaRPr lang="es-ES" sz="2000" dirty="0">
              <a:solidFill>
                <a:srgbClr val="002060"/>
              </a:solidFill>
              <a:effectLst/>
              <a:ea typeface="Times New Roman" panose="02020603050405020304" pitchFamily="18" charset="0"/>
            </a:endParaRPr>
          </a:p>
        </p:txBody>
      </p:sp>
      <p:sp>
        <p:nvSpPr>
          <p:cNvPr id="5" name="CuadroTexto 4">
            <a:extLst>
              <a:ext uri="{FF2B5EF4-FFF2-40B4-BE49-F238E27FC236}">
                <a16:creationId xmlns:a16="http://schemas.microsoft.com/office/drawing/2014/main" id="{BD9EBF29-C481-4A75-B077-7E0DFA40019B}"/>
              </a:ext>
            </a:extLst>
          </p:cNvPr>
          <p:cNvSpPr txBox="1"/>
          <p:nvPr/>
        </p:nvSpPr>
        <p:spPr>
          <a:xfrm>
            <a:off x="3497690" y="212577"/>
            <a:ext cx="5533768" cy="646331"/>
          </a:xfrm>
          <a:prstGeom prst="rect">
            <a:avLst/>
          </a:prstGeom>
          <a:noFill/>
        </p:spPr>
        <p:txBody>
          <a:bodyPr wrap="square" rtlCol="0">
            <a:spAutoFit/>
          </a:bodyPr>
          <a:lstStyle/>
          <a:p>
            <a:pPr algn="ctr"/>
            <a:r>
              <a:rPr lang="es-ES" sz="3600" b="1" dirty="0">
                <a:solidFill>
                  <a:srgbClr val="002060"/>
                </a:solidFill>
              </a:rPr>
              <a:t>Fases de la deglución</a:t>
            </a:r>
          </a:p>
        </p:txBody>
      </p:sp>
    </p:spTree>
    <p:extLst>
      <p:ext uri="{BB962C8B-B14F-4D97-AF65-F5344CB8AC3E}">
        <p14:creationId xmlns:p14="http://schemas.microsoft.com/office/powerpoint/2010/main" val="4139547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S" sz="2667" dirty="0"/>
              <a:t>Disfagia: Definición</a:t>
            </a:r>
            <a:endParaRPr lang="de-DE" sz="2667" dirty="0"/>
          </a:p>
        </p:txBody>
      </p:sp>
      <p:sp>
        <p:nvSpPr>
          <p:cNvPr id="2" name="Marcador de contenido 1">
            <a:extLst>
              <a:ext uri="{FF2B5EF4-FFF2-40B4-BE49-F238E27FC236}">
                <a16:creationId xmlns:a16="http://schemas.microsoft.com/office/drawing/2014/main" id="{AEA949A5-D1A6-F04B-AC60-572399B643E3}"/>
              </a:ext>
            </a:extLst>
          </p:cNvPr>
          <p:cNvSpPr>
            <a:spLocks noGrp="1"/>
          </p:cNvSpPr>
          <p:nvPr>
            <p:ph idx="1"/>
          </p:nvPr>
        </p:nvSpPr>
        <p:spPr>
          <a:xfrm>
            <a:off x="838201" y="1261361"/>
            <a:ext cx="4754525" cy="4351338"/>
          </a:xfrm>
        </p:spPr>
        <p:txBody>
          <a:bodyPr anchor="ctr">
            <a:normAutofit/>
          </a:bodyPr>
          <a:lstStyle/>
          <a:p>
            <a:pPr>
              <a:spcBef>
                <a:spcPts val="1600"/>
              </a:spcBef>
              <a:spcAft>
                <a:spcPts val="800"/>
              </a:spcAft>
            </a:pPr>
            <a:r>
              <a:rPr lang="es-ES" sz="2400" b="1" dirty="0">
                <a:cs typeface="Arial" charset="0"/>
              </a:rPr>
              <a:t>La disfagia se define como la dificultad  para trasladar de manera segura y eficaz el bolo alimenticio (sólido o líquido) desde la boca hasta el estómago.</a:t>
            </a:r>
          </a:p>
          <a:p>
            <a:pPr>
              <a:spcBef>
                <a:spcPts val="1600"/>
              </a:spcBef>
              <a:spcAft>
                <a:spcPts val="800"/>
              </a:spcAft>
            </a:pPr>
            <a:r>
              <a:rPr lang="es-ES" sz="2400" b="1" dirty="0">
                <a:cs typeface="Arial" charset="0"/>
              </a:rPr>
              <a:t>Es un síntoma no una enfermedad</a:t>
            </a:r>
          </a:p>
          <a:p>
            <a:pPr marL="0" indent="0">
              <a:buNone/>
            </a:pPr>
            <a:endParaRPr lang="es-ES" sz="2400" b="1" dirty="0"/>
          </a:p>
        </p:txBody>
      </p:sp>
      <p:sp>
        <p:nvSpPr>
          <p:cNvPr id="18" name="CuadroTexto 17">
            <a:extLst>
              <a:ext uri="{FF2B5EF4-FFF2-40B4-BE49-F238E27FC236}">
                <a16:creationId xmlns:a16="http://schemas.microsoft.com/office/drawing/2014/main" id="{0D389793-7B3A-483E-924C-B12EB0ABBBA6}"/>
              </a:ext>
            </a:extLst>
          </p:cNvPr>
          <p:cNvSpPr txBox="1"/>
          <p:nvPr/>
        </p:nvSpPr>
        <p:spPr>
          <a:xfrm>
            <a:off x="1623060" y="6246464"/>
            <a:ext cx="9029699" cy="379463"/>
          </a:xfrm>
          <a:prstGeom prst="rect">
            <a:avLst/>
          </a:prstGeom>
          <a:noFill/>
        </p:spPr>
        <p:txBody>
          <a:bodyPr wrap="square" rtlCol="0">
            <a:spAutoFit/>
          </a:bodyPr>
          <a:lstStyle/>
          <a:p>
            <a:r>
              <a:rPr lang="en-US" sz="933" dirty="0"/>
              <a:t>1.- Group EHTA. Diagnosis and Treatment of Swallowing Disorders (Dysphagia) in Acute-Care Stroke Patients: Summary. 1999. </a:t>
            </a:r>
          </a:p>
          <a:p>
            <a:r>
              <a:rPr lang="en-US" sz="933" dirty="0"/>
              <a:t>2.- </a:t>
            </a:r>
            <a:r>
              <a:rPr lang="en-US" sz="933" dirty="0" err="1"/>
              <a:t>Siebens</a:t>
            </a:r>
            <a:r>
              <a:rPr lang="en-US" sz="933" dirty="0"/>
              <a:t> H, </a:t>
            </a:r>
            <a:r>
              <a:rPr lang="en-US" sz="933" dirty="0" err="1"/>
              <a:t>Trupe</a:t>
            </a:r>
            <a:r>
              <a:rPr lang="en-US" sz="933" dirty="0"/>
              <a:t> E, </a:t>
            </a:r>
            <a:r>
              <a:rPr lang="en-US" sz="933" dirty="0" err="1"/>
              <a:t>Siebens</a:t>
            </a:r>
            <a:r>
              <a:rPr lang="en-US" sz="933" dirty="0"/>
              <a:t> A, et al. Correlates and consequences of eating dependency in institutionalized elderly. </a:t>
            </a:r>
            <a:r>
              <a:rPr lang="en-US" sz="933" i="1" dirty="0"/>
              <a:t>J Am </a:t>
            </a:r>
            <a:r>
              <a:rPr lang="en-US" sz="933" i="1" dirty="0" err="1"/>
              <a:t>Geriatr</a:t>
            </a:r>
            <a:r>
              <a:rPr lang="en-US" sz="933" i="1" dirty="0"/>
              <a:t> Soc</a:t>
            </a:r>
            <a:r>
              <a:rPr lang="en-US" sz="933" dirty="0"/>
              <a:t>. 1986;34(3):192-198.p</a:t>
            </a:r>
            <a:endParaRPr lang="es-ES" sz="933" dirty="0">
              <a:solidFill>
                <a:srgbClr val="FF0000"/>
              </a:solidFill>
            </a:endParaRPr>
          </a:p>
        </p:txBody>
      </p:sp>
      <p:sp>
        <p:nvSpPr>
          <p:cNvPr id="10" name="Elipse 9">
            <a:extLst>
              <a:ext uri="{FF2B5EF4-FFF2-40B4-BE49-F238E27FC236}">
                <a16:creationId xmlns:a16="http://schemas.microsoft.com/office/drawing/2014/main" id="{0F19ADF3-301E-4D48-8B97-47902A6C1422}"/>
              </a:ext>
            </a:extLst>
          </p:cNvPr>
          <p:cNvSpPr/>
          <p:nvPr/>
        </p:nvSpPr>
        <p:spPr>
          <a:xfrm>
            <a:off x="6772941" y="1467293"/>
            <a:ext cx="3710762" cy="3710762"/>
          </a:xfrm>
          <a:prstGeom prst="ellipse">
            <a:avLst/>
          </a:prstGeom>
          <a:solidFill>
            <a:schemeClr val="tx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AC6870E8-EE86-FE42-8815-95FB5CB5CB32}"/>
              </a:ext>
            </a:extLst>
          </p:cNvPr>
          <p:cNvPicPr>
            <a:picLocks noChangeAspect="1"/>
          </p:cNvPicPr>
          <p:nvPr/>
        </p:nvPicPr>
        <p:blipFill>
          <a:blip r:embed="rId3"/>
          <a:stretch>
            <a:fillRect/>
          </a:stretch>
        </p:blipFill>
        <p:spPr>
          <a:xfrm>
            <a:off x="6931100" y="1758010"/>
            <a:ext cx="2389668" cy="3129327"/>
          </a:xfrm>
          <a:prstGeom prst="rect">
            <a:avLst/>
          </a:prstGeom>
        </p:spPr>
      </p:pic>
      <p:pic>
        <p:nvPicPr>
          <p:cNvPr id="5" name="Imagen 4">
            <a:extLst>
              <a:ext uri="{FF2B5EF4-FFF2-40B4-BE49-F238E27FC236}">
                <a16:creationId xmlns:a16="http://schemas.microsoft.com/office/drawing/2014/main" id="{C1BA7EDC-3447-6B43-A116-2631724C8D0B}"/>
              </a:ext>
            </a:extLst>
          </p:cNvPr>
          <p:cNvPicPr>
            <a:picLocks noChangeAspect="1"/>
          </p:cNvPicPr>
          <p:nvPr/>
        </p:nvPicPr>
        <p:blipFill>
          <a:blip r:embed="rId4"/>
          <a:stretch>
            <a:fillRect/>
          </a:stretch>
        </p:blipFill>
        <p:spPr>
          <a:xfrm>
            <a:off x="7511388" y="3221665"/>
            <a:ext cx="1229092" cy="1175653"/>
          </a:xfrm>
          <a:prstGeom prst="rect">
            <a:avLst/>
          </a:prstGeom>
        </p:spPr>
      </p:pic>
    </p:spTree>
    <p:extLst>
      <p:ext uri="{BB962C8B-B14F-4D97-AF65-F5344CB8AC3E}">
        <p14:creationId xmlns:p14="http://schemas.microsoft.com/office/powerpoint/2010/main" val="385953830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2000"/>
                                        <p:tgtEl>
                                          <p:spTgt spid="10"/>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267">
            <a:extLst>
              <a:ext uri="{FF2B5EF4-FFF2-40B4-BE49-F238E27FC236}">
                <a16:creationId xmlns:a16="http://schemas.microsoft.com/office/drawing/2014/main" id="{179855B1-BFA8-F24B-B2C9-3823E341A7A8}"/>
              </a:ext>
            </a:extLst>
          </p:cNvPr>
          <p:cNvSpPr>
            <a:spLocks noEditPoints="1"/>
          </p:cNvSpPr>
          <p:nvPr/>
        </p:nvSpPr>
        <p:spPr bwMode="auto">
          <a:xfrm>
            <a:off x="11130565" y="421420"/>
            <a:ext cx="437778" cy="486120"/>
          </a:xfrm>
          <a:custGeom>
            <a:avLst/>
            <a:gdLst>
              <a:gd name="T0" fmla="*/ 48 w 69"/>
              <a:gd name="T1" fmla="*/ 43 h 73"/>
              <a:gd name="T2" fmla="*/ 55 w 69"/>
              <a:gd name="T3" fmla="*/ 42 h 73"/>
              <a:gd name="T4" fmla="*/ 46 w 69"/>
              <a:gd name="T5" fmla="*/ 27 h 73"/>
              <a:gd name="T6" fmla="*/ 48 w 69"/>
              <a:gd name="T7" fmla="*/ 20 h 73"/>
              <a:gd name="T8" fmla="*/ 42 w 69"/>
              <a:gd name="T9" fmla="*/ 11 h 73"/>
              <a:gd name="T10" fmla="*/ 27 w 69"/>
              <a:gd name="T11" fmla="*/ 11 h 73"/>
              <a:gd name="T12" fmla="*/ 20 w 69"/>
              <a:gd name="T13" fmla="*/ 20 h 73"/>
              <a:gd name="T14" fmla="*/ 23 w 69"/>
              <a:gd name="T15" fmla="*/ 27 h 73"/>
              <a:gd name="T16" fmla="*/ 13 w 69"/>
              <a:gd name="T17" fmla="*/ 42 h 73"/>
              <a:gd name="T18" fmla="*/ 19 w 69"/>
              <a:gd name="T19" fmla="*/ 43 h 73"/>
              <a:gd name="T20" fmla="*/ 20 w 69"/>
              <a:gd name="T21" fmla="*/ 49 h 73"/>
              <a:gd name="T22" fmla="*/ 47 w 69"/>
              <a:gd name="T23" fmla="*/ 29 h 73"/>
              <a:gd name="T24" fmla="*/ 48 w 69"/>
              <a:gd name="T25" fmla="*/ 41 h 73"/>
              <a:gd name="T26" fmla="*/ 38 w 69"/>
              <a:gd name="T27" fmla="*/ 31 h 73"/>
              <a:gd name="T28" fmla="*/ 44 w 69"/>
              <a:gd name="T29" fmla="*/ 27 h 73"/>
              <a:gd name="T30" fmla="*/ 42 w 69"/>
              <a:gd name="T31" fmla="*/ 13 h 73"/>
              <a:gd name="T32" fmla="*/ 46 w 69"/>
              <a:gd name="T33" fmla="*/ 19 h 73"/>
              <a:gd name="T34" fmla="*/ 45 w 69"/>
              <a:gd name="T35" fmla="*/ 21 h 73"/>
              <a:gd name="T36" fmla="*/ 40 w 69"/>
              <a:gd name="T37" fmla="*/ 21 h 73"/>
              <a:gd name="T38" fmla="*/ 42 w 69"/>
              <a:gd name="T39" fmla="*/ 13 h 73"/>
              <a:gd name="T40" fmla="*/ 38 w 69"/>
              <a:gd name="T41" fmla="*/ 22 h 73"/>
              <a:gd name="T42" fmla="*/ 38 w 69"/>
              <a:gd name="T43" fmla="*/ 24 h 73"/>
              <a:gd name="T44" fmla="*/ 30 w 69"/>
              <a:gd name="T45" fmla="*/ 25 h 73"/>
              <a:gd name="T46" fmla="*/ 29 w 69"/>
              <a:gd name="T47" fmla="*/ 23 h 73"/>
              <a:gd name="T48" fmla="*/ 34 w 69"/>
              <a:gd name="T49" fmla="*/ 16 h 73"/>
              <a:gd name="T50" fmla="*/ 23 w 69"/>
              <a:gd name="T51" fmla="*/ 18 h 73"/>
              <a:gd name="T52" fmla="*/ 30 w 69"/>
              <a:gd name="T53" fmla="*/ 15 h 73"/>
              <a:gd name="T54" fmla="*/ 26 w 69"/>
              <a:gd name="T55" fmla="*/ 24 h 73"/>
              <a:gd name="T56" fmla="*/ 23 w 69"/>
              <a:gd name="T57" fmla="*/ 20 h 73"/>
              <a:gd name="T58" fmla="*/ 16 w 69"/>
              <a:gd name="T59" fmla="*/ 41 h 73"/>
              <a:gd name="T60" fmla="*/ 24 w 69"/>
              <a:gd name="T61" fmla="*/ 28 h 73"/>
              <a:gd name="T62" fmla="*/ 29 w 69"/>
              <a:gd name="T63" fmla="*/ 29 h 73"/>
              <a:gd name="T64" fmla="*/ 27 w 69"/>
              <a:gd name="T65" fmla="*/ 32 h 73"/>
              <a:gd name="T66" fmla="*/ 21 w 69"/>
              <a:gd name="T67" fmla="*/ 47 h 73"/>
              <a:gd name="T68" fmla="*/ 31 w 69"/>
              <a:gd name="T69" fmla="*/ 33 h 73"/>
              <a:gd name="T70" fmla="*/ 37 w 69"/>
              <a:gd name="T71" fmla="*/ 33 h 73"/>
              <a:gd name="T72" fmla="*/ 46 w 69"/>
              <a:gd name="T73" fmla="*/ 47 h 73"/>
              <a:gd name="T74" fmla="*/ 7 w 69"/>
              <a:gd name="T75" fmla="*/ 0 h 73"/>
              <a:gd name="T76" fmla="*/ 7 w 69"/>
              <a:gd name="T77" fmla="*/ 59 h 73"/>
              <a:gd name="T78" fmla="*/ 7 w 69"/>
              <a:gd name="T79" fmla="*/ 73 h 73"/>
              <a:gd name="T80" fmla="*/ 25 w 69"/>
              <a:gd name="T81" fmla="*/ 59 h 73"/>
              <a:gd name="T82" fmla="*/ 69 w 69"/>
              <a:gd name="T83" fmla="*/ 7 h 73"/>
              <a:gd name="T84" fmla="*/ 15 w 69"/>
              <a:gd name="T85" fmla="*/ 56 h 73"/>
              <a:gd name="T86" fmla="*/ 3 w 69"/>
              <a:gd name="T87" fmla="*/ 52 h 73"/>
              <a:gd name="T88" fmla="*/ 62 w 69"/>
              <a:gd name="T89" fmla="*/ 4 h 73"/>
              <a:gd name="T90" fmla="*/ 62 w 69"/>
              <a:gd name="T91" fmla="*/ 56 h 73"/>
              <a:gd name="T92" fmla="*/ 11 w 69"/>
              <a:gd name="T9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3">
                <a:moveTo>
                  <a:pt x="49" y="49"/>
                </a:moveTo>
                <a:cubicBezTo>
                  <a:pt x="49" y="48"/>
                  <a:pt x="49" y="48"/>
                  <a:pt x="49" y="48"/>
                </a:cubicBezTo>
                <a:cubicBezTo>
                  <a:pt x="49" y="47"/>
                  <a:pt x="49" y="45"/>
                  <a:pt x="48" y="43"/>
                </a:cubicBezTo>
                <a:cubicBezTo>
                  <a:pt x="54" y="43"/>
                  <a:pt x="54" y="43"/>
                  <a:pt x="54" y="43"/>
                </a:cubicBezTo>
                <a:cubicBezTo>
                  <a:pt x="54" y="43"/>
                  <a:pt x="55" y="43"/>
                  <a:pt x="55" y="43"/>
                </a:cubicBezTo>
                <a:cubicBezTo>
                  <a:pt x="55" y="43"/>
                  <a:pt x="55" y="42"/>
                  <a:pt x="55" y="42"/>
                </a:cubicBezTo>
                <a:cubicBezTo>
                  <a:pt x="55" y="39"/>
                  <a:pt x="54" y="31"/>
                  <a:pt x="53" y="30"/>
                </a:cubicBezTo>
                <a:cubicBezTo>
                  <a:pt x="52" y="28"/>
                  <a:pt x="50" y="28"/>
                  <a:pt x="48" y="27"/>
                </a:cubicBezTo>
                <a:cubicBezTo>
                  <a:pt x="47" y="27"/>
                  <a:pt x="46" y="27"/>
                  <a:pt x="46" y="27"/>
                </a:cubicBezTo>
                <a:cubicBezTo>
                  <a:pt x="46" y="26"/>
                  <a:pt x="46" y="26"/>
                  <a:pt x="46" y="25"/>
                </a:cubicBezTo>
                <a:cubicBezTo>
                  <a:pt x="46" y="24"/>
                  <a:pt x="47" y="23"/>
                  <a:pt x="47" y="22"/>
                </a:cubicBezTo>
                <a:cubicBezTo>
                  <a:pt x="48" y="22"/>
                  <a:pt x="48" y="21"/>
                  <a:pt x="48" y="20"/>
                </a:cubicBezTo>
                <a:cubicBezTo>
                  <a:pt x="48" y="19"/>
                  <a:pt x="48" y="18"/>
                  <a:pt x="48" y="18"/>
                </a:cubicBezTo>
                <a:cubicBezTo>
                  <a:pt x="48" y="18"/>
                  <a:pt x="48" y="18"/>
                  <a:pt x="48" y="18"/>
                </a:cubicBezTo>
                <a:cubicBezTo>
                  <a:pt x="48" y="14"/>
                  <a:pt x="45" y="11"/>
                  <a:pt x="42" y="11"/>
                </a:cubicBezTo>
                <a:cubicBezTo>
                  <a:pt x="39" y="11"/>
                  <a:pt x="38" y="12"/>
                  <a:pt x="36" y="14"/>
                </a:cubicBezTo>
                <a:cubicBezTo>
                  <a:pt x="35" y="13"/>
                  <a:pt x="34" y="13"/>
                  <a:pt x="32" y="14"/>
                </a:cubicBezTo>
                <a:cubicBezTo>
                  <a:pt x="31" y="12"/>
                  <a:pt x="29" y="11"/>
                  <a:pt x="27" y="11"/>
                </a:cubicBezTo>
                <a:cubicBezTo>
                  <a:pt x="23" y="11"/>
                  <a:pt x="21" y="14"/>
                  <a:pt x="21" y="18"/>
                </a:cubicBezTo>
                <a:cubicBezTo>
                  <a:pt x="21" y="18"/>
                  <a:pt x="21" y="18"/>
                  <a:pt x="21" y="18"/>
                </a:cubicBezTo>
                <a:cubicBezTo>
                  <a:pt x="21" y="18"/>
                  <a:pt x="20" y="19"/>
                  <a:pt x="20" y="20"/>
                </a:cubicBezTo>
                <a:cubicBezTo>
                  <a:pt x="21" y="21"/>
                  <a:pt x="21" y="22"/>
                  <a:pt x="22" y="22"/>
                </a:cubicBezTo>
                <a:cubicBezTo>
                  <a:pt x="22" y="23"/>
                  <a:pt x="22" y="24"/>
                  <a:pt x="23" y="25"/>
                </a:cubicBezTo>
                <a:cubicBezTo>
                  <a:pt x="23" y="26"/>
                  <a:pt x="23" y="26"/>
                  <a:pt x="23" y="27"/>
                </a:cubicBezTo>
                <a:cubicBezTo>
                  <a:pt x="22" y="27"/>
                  <a:pt x="21" y="27"/>
                  <a:pt x="21" y="27"/>
                </a:cubicBezTo>
                <a:cubicBezTo>
                  <a:pt x="19" y="28"/>
                  <a:pt x="17" y="28"/>
                  <a:pt x="16" y="30"/>
                </a:cubicBezTo>
                <a:cubicBezTo>
                  <a:pt x="14" y="31"/>
                  <a:pt x="14" y="39"/>
                  <a:pt x="13" y="42"/>
                </a:cubicBezTo>
                <a:cubicBezTo>
                  <a:pt x="13" y="42"/>
                  <a:pt x="14" y="43"/>
                  <a:pt x="14" y="43"/>
                </a:cubicBezTo>
                <a:cubicBezTo>
                  <a:pt x="14" y="43"/>
                  <a:pt x="14" y="43"/>
                  <a:pt x="15" y="43"/>
                </a:cubicBezTo>
                <a:cubicBezTo>
                  <a:pt x="19" y="43"/>
                  <a:pt x="19" y="43"/>
                  <a:pt x="19" y="43"/>
                </a:cubicBezTo>
                <a:cubicBezTo>
                  <a:pt x="19" y="45"/>
                  <a:pt x="19" y="47"/>
                  <a:pt x="18" y="48"/>
                </a:cubicBezTo>
                <a:cubicBezTo>
                  <a:pt x="18" y="48"/>
                  <a:pt x="19" y="48"/>
                  <a:pt x="19" y="49"/>
                </a:cubicBezTo>
                <a:cubicBezTo>
                  <a:pt x="19" y="49"/>
                  <a:pt x="19" y="49"/>
                  <a:pt x="20" y="49"/>
                </a:cubicBezTo>
                <a:cubicBezTo>
                  <a:pt x="48" y="49"/>
                  <a:pt x="48" y="49"/>
                  <a:pt x="48" y="49"/>
                </a:cubicBezTo>
                <a:cubicBezTo>
                  <a:pt x="48" y="49"/>
                  <a:pt x="48" y="49"/>
                  <a:pt x="49" y="49"/>
                </a:cubicBezTo>
                <a:close/>
                <a:moveTo>
                  <a:pt x="47" y="29"/>
                </a:moveTo>
                <a:cubicBezTo>
                  <a:pt x="48" y="30"/>
                  <a:pt x="51" y="30"/>
                  <a:pt x="51" y="31"/>
                </a:cubicBezTo>
                <a:cubicBezTo>
                  <a:pt x="52" y="32"/>
                  <a:pt x="52" y="36"/>
                  <a:pt x="53" y="41"/>
                </a:cubicBezTo>
                <a:cubicBezTo>
                  <a:pt x="48" y="41"/>
                  <a:pt x="48" y="41"/>
                  <a:pt x="48" y="41"/>
                </a:cubicBezTo>
                <a:cubicBezTo>
                  <a:pt x="47" y="36"/>
                  <a:pt x="47" y="35"/>
                  <a:pt x="46" y="35"/>
                </a:cubicBezTo>
                <a:cubicBezTo>
                  <a:pt x="45" y="33"/>
                  <a:pt x="43" y="33"/>
                  <a:pt x="41" y="32"/>
                </a:cubicBezTo>
                <a:cubicBezTo>
                  <a:pt x="40" y="32"/>
                  <a:pt x="39" y="31"/>
                  <a:pt x="38" y="31"/>
                </a:cubicBezTo>
                <a:cubicBezTo>
                  <a:pt x="38" y="31"/>
                  <a:pt x="38" y="30"/>
                  <a:pt x="38" y="29"/>
                </a:cubicBezTo>
                <a:cubicBezTo>
                  <a:pt x="39" y="28"/>
                  <a:pt x="39" y="27"/>
                  <a:pt x="39" y="26"/>
                </a:cubicBezTo>
                <a:cubicBezTo>
                  <a:pt x="41" y="27"/>
                  <a:pt x="42" y="27"/>
                  <a:pt x="44" y="27"/>
                </a:cubicBezTo>
                <a:cubicBezTo>
                  <a:pt x="44" y="27"/>
                  <a:pt x="44" y="28"/>
                  <a:pt x="44" y="28"/>
                </a:cubicBezTo>
                <a:cubicBezTo>
                  <a:pt x="45" y="29"/>
                  <a:pt x="46" y="29"/>
                  <a:pt x="47" y="29"/>
                </a:cubicBezTo>
                <a:close/>
                <a:moveTo>
                  <a:pt x="42" y="13"/>
                </a:moveTo>
                <a:cubicBezTo>
                  <a:pt x="44" y="13"/>
                  <a:pt x="46" y="15"/>
                  <a:pt x="46" y="18"/>
                </a:cubicBezTo>
                <a:cubicBezTo>
                  <a:pt x="46" y="18"/>
                  <a:pt x="46" y="18"/>
                  <a:pt x="46" y="18"/>
                </a:cubicBezTo>
                <a:cubicBezTo>
                  <a:pt x="46" y="19"/>
                  <a:pt x="46" y="19"/>
                  <a:pt x="46" y="19"/>
                </a:cubicBezTo>
                <a:cubicBezTo>
                  <a:pt x="46" y="19"/>
                  <a:pt x="46" y="20"/>
                  <a:pt x="46" y="20"/>
                </a:cubicBezTo>
                <a:cubicBezTo>
                  <a:pt x="46" y="20"/>
                  <a:pt x="46" y="20"/>
                  <a:pt x="46" y="20"/>
                </a:cubicBezTo>
                <a:cubicBezTo>
                  <a:pt x="45" y="20"/>
                  <a:pt x="45" y="21"/>
                  <a:pt x="45" y="21"/>
                </a:cubicBezTo>
                <a:cubicBezTo>
                  <a:pt x="44" y="23"/>
                  <a:pt x="43" y="26"/>
                  <a:pt x="41" y="24"/>
                </a:cubicBezTo>
                <a:cubicBezTo>
                  <a:pt x="41" y="24"/>
                  <a:pt x="41" y="24"/>
                  <a:pt x="41" y="24"/>
                </a:cubicBezTo>
                <a:cubicBezTo>
                  <a:pt x="41" y="23"/>
                  <a:pt x="41" y="22"/>
                  <a:pt x="40" y="21"/>
                </a:cubicBezTo>
                <a:cubicBezTo>
                  <a:pt x="40" y="21"/>
                  <a:pt x="41" y="21"/>
                  <a:pt x="41" y="21"/>
                </a:cubicBezTo>
                <a:cubicBezTo>
                  <a:pt x="41" y="19"/>
                  <a:pt x="40" y="17"/>
                  <a:pt x="38" y="15"/>
                </a:cubicBezTo>
                <a:cubicBezTo>
                  <a:pt x="39" y="14"/>
                  <a:pt x="40" y="13"/>
                  <a:pt x="42" y="13"/>
                </a:cubicBezTo>
                <a:close/>
                <a:moveTo>
                  <a:pt x="34" y="16"/>
                </a:moveTo>
                <a:cubicBezTo>
                  <a:pt x="36" y="16"/>
                  <a:pt x="38" y="18"/>
                  <a:pt x="38" y="21"/>
                </a:cubicBezTo>
                <a:cubicBezTo>
                  <a:pt x="38" y="21"/>
                  <a:pt x="38" y="22"/>
                  <a:pt x="38" y="22"/>
                </a:cubicBezTo>
                <a:cubicBezTo>
                  <a:pt x="38" y="22"/>
                  <a:pt x="38" y="23"/>
                  <a:pt x="39" y="23"/>
                </a:cubicBezTo>
                <a:cubicBezTo>
                  <a:pt x="39" y="23"/>
                  <a:pt x="39" y="23"/>
                  <a:pt x="39" y="23"/>
                </a:cubicBezTo>
                <a:cubicBezTo>
                  <a:pt x="39" y="24"/>
                  <a:pt x="38" y="24"/>
                  <a:pt x="38" y="24"/>
                </a:cubicBezTo>
                <a:cubicBezTo>
                  <a:pt x="38" y="24"/>
                  <a:pt x="38" y="25"/>
                  <a:pt x="38" y="25"/>
                </a:cubicBezTo>
                <a:cubicBezTo>
                  <a:pt x="37" y="27"/>
                  <a:pt x="35" y="29"/>
                  <a:pt x="34" y="29"/>
                </a:cubicBezTo>
                <a:cubicBezTo>
                  <a:pt x="32" y="29"/>
                  <a:pt x="30" y="27"/>
                  <a:pt x="30" y="25"/>
                </a:cubicBezTo>
                <a:cubicBezTo>
                  <a:pt x="30" y="25"/>
                  <a:pt x="29" y="24"/>
                  <a:pt x="29" y="24"/>
                </a:cubicBezTo>
                <a:cubicBezTo>
                  <a:pt x="29" y="24"/>
                  <a:pt x="29" y="24"/>
                  <a:pt x="29" y="23"/>
                </a:cubicBezTo>
                <a:cubicBezTo>
                  <a:pt x="29" y="23"/>
                  <a:pt x="29" y="23"/>
                  <a:pt x="29" y="23"/>
                </a:cubicBezTo>
                <a:cubicBezTo>
                  <a:pt x="29" y="23"/>
                  <a:pt x="29" y="22"/>
                  <a:pt x="29" y="22"/>
                </a:cubicBezTo>
                <a:cubicBezTo>
                  <a:pt x="29" y="22"/>
                  <a:pt x="29" y="21"/>
                  <a:pt x="29" y="21"/>
                </a:cubicBezTo>
                <a:cubicBezTo>
                  <a:pt x="29" y="18"/>
                  <a:pt x="31" y="16"/>
                  <a:pt x="34" y="16"/>
                </a:cubicBezTo>
                <a:close/>
                <a:moveTo>
                  <a:pt x="23" y="20"/>
                </a:moveTo>
                <a:cubicBezTo>
                  <a:pt x="23" y="20"/>
                  <a:pt x="23" y="19"/>
                  <a:pt x="23" y="19"/>
                </a:cubicBezTo>
                <a:cubicBezTo>
                  <a:pt x="23" y="19"/>
                  <a:pt x="23" y="19"/>
                  <a:pt x="23" y="18"/>
                </a:cubicBezTo>
                <a:cubicBezTo>
                  <a:pt x="23" y="18"/>
                  <a:pt x="23" y="18"/>
                  <a:pt x="23" y="18"/>
                </a:cubicBezTo>
                <a:cubicBezTo>
                  <a:pt x="23" y="15"/>
                  <a:pt x="25" y="13"/>
                  <a:pt x="27" y="13"/>
                </a:cubicBezTo>
                <a:cubicBezTo>
                  <a:pt x="28" y="13"/>
                  <a:pt x="29" y="14"/>
                  <a:pt x="30" y="15"/>
                </a:cubicBezTo>
                <a:cubicBezTo>
                  <a:pt x="28" y="16"/>
                  <a:pt x="27" y="18"/>
                  <a:pt x="27" y="21"/>
                </a:cubicBezTo>
                <a:cubicBezTo>
                  <a:pt x="27" y="21"/>
                  <a:pt x="27" y="21"/>
                  <a:pt x="27" y="21"/>
                </a:cubicBezTo>
                <a:cubicBezTo>
                  <a:pt x="27" y="22"/>
                  <a:pt x="26" y="23"/>
                  <a:pt x="26" y="24"/>
                </a:cubicBezTo>
                <a:cubicBezTo>
                  <a:pt x="26" y="24"/>
                  <a:pt x="27" y="24"/>
                  <a:pt x="27" y="25"/>
                </a:cubicBezTo>
                <a:cubicBezTo>
                  <a:pt x="25" y="25"/>
                  <a:pt x="24" y="23"/>
                  <a:pt x="24" y="21"/>
                </a:cubicBezTo>
                <a:cubicBezTo>
                  <a:pt x="23" y="21"/>
                  <a:pt x="23" y="20"/>
                  <a:pt x="23" y="20"/>
                </a:cubicBezTo>
                <a:cubicBezTo>
                  <a:pt x="23" y="20"/>
                  <a:pt x="23" y="20"/>
                  <a:pt x="23" y="20"/>
                </a:cubicBezTo>
                <a:close/>
                <a:moveTo>
                  <a:pt x="19" y="41"/>
                </a:moveTo>
                <a:cubicBezTo>
                  <a:pt x="16" y="41"/>
                  <a:pt x="16" y="41"/>
                  <a:pt x="16" y="41"/>
                </a:cubicBezTo>
                <a:cubicBezTo>
                  <a:pt x="16" y="36"/>
                  <a:pt x="17" y="32"/>
                  <a:pt x="17" y="31"/>
                </a:cubicBezTo>
                <a:cubicBezTo>
                  <a:pt x="18" y="30"/>
                  <a:pt x="20" y="30"/>
                  <a:pt x="21" y="29"/>
                </a:cubicBezTo>
                <a:cubicBezTo>
                  <a:pt x="23" y="29"/>
                  <a:pt x="24" y="29"/>
                  <a:pt x="24" y="28"/>
                </a:cubicBezTo>
                <a:cubicBezTo>
                  <a:pt x="25" y="28"/>
                  <a:pt x="25" y="27"/>
                  <a:pt x="25" y="27"/>
                </a:cubicBezTo>
                <a:cubicBezTo>
                  <a:pt x="26" y="27"/>
                  <a:pt x="27" y="27"/>
                  <a:pt x="28" y="27"/>
                </a:cubicBezTo>
                <a:cubicBezTo>
                  <a:pt x="28" y="28"/>
                  <a:pt x="29" y="28"/>
                  <a:pt x="29" y="29"/>
                </a:cubicBezTo>
                <a:cubicBezTo>
                  <a:pt x="29" y="30"/>
                  <a:pt x="29" y="31"/>
                  <a:pt x="29" y="31"/>
                </a:cubicBezTo>
                <a:cubicBezTo>
                  <a:pt x="29" y="31"/>
                  <a:pt x="27" y="32"/>
                  <a:pt x="27" y="32"/>
                </a:cubicBezTo>
                <a:cubicBezTo>
                  <a:pt x="27" y="32"/>
                  <a:pt x="27" y="32"/>
                  <a:pt x="27" y="32"/>
                </a:cubicBezTo>
                <a:cubicBezTo>
                  <a:pt x="24" y="33"/>
                  <a:pt x="22" y="33"/>
                  <a:pt x="21" y="35"/>
                </a:cubicBezTo>
                <a:cubicBezTo>
                  <a:pt x="21" y="35"/>
                  <a:pt x="20" y="36"/>
                  <a:pt x="19" y="41"/>
                </a:cubicBezTo>
                <a:close/>
                <a:moveTo>
                  <a:pt x="21" y="47"/>
                </a:moveTo>
                <a:cubicBezTo>
                  <a:pt x="21" y="41"/>
                  <a:pt x="22" y="37"/>
                  <a:pt x="23" y="36"/>
                </a:cubicBezTo>
                <a:cubicBezTo>
                  <a:pt x="23" y="35"/>
                  <a:pt x="26" y="35"/>
                  <a:pt x="27" y="34"/>
                </a:cubicBezTo>
                <a:cubicBezTo>
                  <a:pt x="29" y="34"/>
                  <a:pt x="30" y="33"/>
                  <a:pt x="31" y="33"/>
                </a:cubicBezTo>
                <a:cubicBezTo>
                  <a:pt x="31" y="32"/>
                  <a:pt x="31" y="32"/>
                  <a:pt x="31" y="31"/>
                </a:cubicBezTo>
                <a:cubicBezTo>
                  <a:pt x="33" y="32"/>
                  <a:pt x="34" y="32"/>
                  <a:pt x="36" y="31"/>
                </a:cubicBezTo>
                <a:cubicBezTo>
                  <a:pt x="36" y="32"/>
                  <a:pt x="36" y="32"/>
                  <a:pt x="37" y="33"/>
                </a:cubicBezTo>
                <a:cubicBezTo>
                  <a:pt x="37" y="33"/>
                  <a:pt x="38" y="34"/>
                  <a:pt x="40" y="34"/>
                </a:cubicBezTo>
                <a:cubicBezTo>
                  <a:pt x="42" y="35"/>
                  <a:pt x="44" y="35"/>
                  <a:pt x="45" y="36"/>
                </a:cubicBezTo>
                <a:cubicBezTo>
                  <a:pt x="45" y="37"/>
                  <a:pt x="46" y="41"/>
                  <a:pt x="46" y="47"/>
                </a:cubicBezTo>
                <a:lnTo>
                  <a:pt x="21" y="47"/>
                </a:lnTo>
                <a:close/>
                <a:moveTo>
                  <a:pt x="62" y="0"/>
                </a:moveTo>
                <a:cubicBezTo>
                  <a:pt x="7" y="0"/>
                  <a:pt x="7" y="0"/>
                  <a:pt x="7" y="0"/>
                </a:cubicBezTo>
                <a:cubicBezTo>
                  <a:pt x="3" y="0"/>
                  <a:pt x="0" y="3"/>
                  <a:pt x="0" y="7"/>
                </a:cubicBezTo>
                <a:cubicBezTo>
                  <a:pt x="0" y="52"/>
                  <a:pt x="0" y="52"/>
                  <a:pt x="0" y="52"/>
                </a:cubicBezTo>
                <a:cubicBezTo>
                  <a:pt x="0" y="56"/>
                  <a:pt x="3" y="59"/>
                  <a:pt x="7" y="59"/>
                </a:cubicBezTo>
                <a:cubicBezTo>
                  <a:pt x="11" y="59"/>
                  <a:pt x="11" y="59"/>
                  <a:pt x="11" y="59"/>
                </a:cubicBezTo>
                <a:cubicBezTo>
                  <a:pt x="6" y="70"/>
                  <a:pt x="6" y="70"/>
                  <a:pt x="6" y="70"/>
                </a:cubicBezTo>
                <a:cubicBezTo>
                  <a:pt x="6" y="71"/>
                  <a:pt x="6" y="72"/>
                  <a:pt x="7" y="73"/>
                </a:cubicBezTo>
                <a:cubicBezTo>
                  <a:pt x="7" y="73"/>
                  <a:pt x="8" y="73"/>
                  <a:pt x="8" y="73"/>
                </a:cubicBezTo>
                <a:cubicBezTo>
                  <a:pt x="9" y="73"/>
                  <a:pt x="9" y="73"/>
                  <a:pt x="10" y="73"/>
                </a:cubicBezTo>
                <a:cubicBezTo>
                  <a:pt x="25" y="59"/>
                  <a:pt x="25" y="59"/>
                  <a:pt x="25" y="59"/>
                </a:cubicBezTo>
                <a:cubicBezTo>
                  <a:pt x="62" y="59"/>
                  <a:pt x="62" y="59"/>
                  <a:pt x="62" y="59"/>
                </a:cubicBezTo>
                <a:cubicBezTo>
                  <a:pt x="65" y="59"/>
                  <a:pt x="69" y="56"/>
                  <a:pt x="69" y="52"/>
                </a:cubicBezTo>
                <a:cubicBezTo>
                  <a:pt x="69" y="7"/>
                  <a:pt x="69" y="7"/>
                  <a:pt x="69" y="7"/>
                </a:cubicBezTo>
                <a:cubicBezTo>
                  <a:pt x="69" y="3"/>
                  <a:pt x="65" y="0"/>
                  <a:pt x="62" y="0"/>
                </a:cubicBezTo>
                <a:close/>
                <a:moveTo>
                  <a:pt x="15" y="57"/>
                </a:moveTo>
                <a:cubicBezTo>
                  <a:pt x="15" y="57"/>
                  <a:pt x="15" y="56"/>
                  <a:pt x="15" y="56"/>
                </a:cubicBezTo>
                <a:cubicBezTo>
                  <a:pt x="15" y="56"/>
                  <a:pt x="14" y="56"/>
                  <a:pt x="14" y="56"/>
                </a:cubicBezTo>
                <a:cubicBezTo>
                  <a:pt x="7" y="56"/>
                  <a:pt x="7" y="56"/>
                  <a:pt x="7" y="56"/>
                </a:cubicBezTo>
                <a:cubicBezTo>
                  <a:pt x="5" y="56"/>
                  <a:pt x="3" y="54"/>
                  <a:pt x="3" y="52"/>
                </a:cubicBezTo>
                <a:cubicBezTo>
                  <a:pt x="3" y="7"/>
                  <a:pt x="3" y="7"/>
                  <a:pt x="3" y="7"/>
                </a:cubicBezTo>
                <a:cubicBezTo>
                  <a:pt x="3" y="5"/>
                  <a:pt x="5" y="4"/>
                  <a:pt x="7" y="4"/>
                </a:cubicBezTo>
                <a:cubicBezTo>
                  <a:pt x="62" y="4"/>
                  <a:pt x="62" y="4"/>
                  <a:pt x="62" y="4"/>
                </a:cubicBezTo>
                <a:cubicBezTo>
                  <a:pt x="64" y="4"/>
                  <a:pt x="65" y="5"/>
                  <a:pt x="65" y="7"/>
                </a:cubicBezTo>
                <a:cubicBezTo>
                  <a:pt x="65" y="52"/>
                  <a:pt x="65" y="52"/>
                  <a:pt x="65" y="52"/>
                </a:cubicBezTo>
                <a:cubicBezTo>
                  <a:pt x="65" y="54"/>
                  <a:pt x="64" y="56"/>
                  <a:pt x="62" y="56"/>
                </a:cubicBezTo>
                <a:cubicBezTo>
                  <a:pt x="24" y="56"/>
                  <a:pt x="24" y="56"/>
                  <a:pt x="24" y="56"/>
                </a:cubicBezTo>
                <a:cubicBezTo>
                  <a:pt x="24" y="56"/>
                  <a:pt x="24" y="56"/>
                  <a:pt x="24" y="56"/>
                </a:cubicBezTo>
                <a:cubicBezTo>
                  <a:pt x="11" y="67"/>
                  <a:pt x="11" y="67"/>
                  <a:pt x="11" y="67"/>
                </a:cubicBezTo>
                <a:lnTo>
                  <a:pt x="1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normAutofit/>
          </a:bodyPr>
          <a:lstStyle/>
          <a:p>
            <a:r>
              <a:rPr lang="es-ES" sz="2667" dirty="0"/>
              <a:t>Disfagia: Prevalencia</a:t>
            </a:r>
            <a:endParaRPr lang="de-DE" sz="2667" dirty="0"/>
          </a:p>
        </p:txBody>
      </p:sp>
      <p:sp>
        <p:nvSpPr>
          <p:cNvPr id="18" name="CuadroTexto 17">
            <a:extLst>
              <a:ext uri="{FF2B5EF4-FFF2-40B4-BE49-F238E27FC236}">
                <a16:creationId xmlns:a16="http://schemas.microsoft.com/office/drawing/2014/main" id="{0D389793-7B3A-483E-924C-B12EB0ABBBA6}"/>
              </a:ext>
            </a:extLst>
          </p:cNvPr>
          <p:cNvSpPr txBox="1"/>
          <p:nvPr/>
        </p:nvSpPr>
        <p:spPr>
          <a:xfrm>
            <a:off x="1565910" y="6022171"/>
            <a:ext cx="8743949" cy="830997"/>
          </a:xfrm>
          <a:prstGeom prst="rect">
            <a:avLst/>
          </a:prstGeom>
          <a:noFill/>
        </p:spPr>
        <p:txBody>
          <a:bodyPr wrap="square" rtlCol="0">
            <a:spAutoFit/>
          </a:bodyPr>
          <a:lstStyle/>
          <a:p>
            <a:r>
              <a:rPr lang="en-US" sz="800" dirty="0"/>
              <a:t>1.- Group EHTA. Diagnosis and Treatment of Swallowing Disorders (Dysphagia) in Acute-Care Stroke Patients: Summary. 1999. </a:t>
            </a:r>
          </a:p>
          <a:p>
            <a:r>
              <a:rPr lang="en-US" sz="800" dirty="0"/>
              <a:t>2.- </a:t>
            </a:r>
            <a:r>
              <a:rPr lang="en-US" sz="800" dirty="0" err="1"/>
              <a:t>Siebens</a:t>
            </a:r>
            <a:r>
              <a:rPr lang="en-US" sz="800" dirty="0"/>
              <a:t> H, </a:t>
            </a:r>
            <a:r>
              <a:rPr lang="en-US" sz="800" dirty="0" err="1"/>
              <a:t>Trupe</a:t>
            </a:r>
            <a:r>
              <a:rPr lang="en-US" sz="800" dirty="0"/>
              <a:t> E, </a:t>
            </a:r>
            <a:r>
              <a:rPr lang="en-US" sz="800" dirty="0" err="1"/>
              <a:t>Siebens</a:t>
            </a:r>
            <a:r>
              <a:rPr lang="en-US" sz="800" dirty="0"/>
              <a:t> A, et al. Correlates and consequences of eating dependency in institutionalized elderly. </a:t>
            </a:r>
            <a:r>
              <a:rPr lang="en-US" sz="800" i="1" dirty="0"/>
              <a:t>J Am </a:t>
            </a:r>
            <a:r>
              <a:rPr lang="en-US" sz="800" i="1" dirty="0" err="1"/>
              <a:t>Geriatr</a:t>
            </a:r>
            <a:r>
              <a:rPr lang="en-US" sz="800" i="1" dirty="0"/>
              <a:t> Soc</a:t>
            </a:r>
            <a:r>
              <a:rPr lang="en-US" sz="800" dirty="0"/>
              <a:t>. 1986;34(3):192-198.p</a:t>
            </a:r>
          </a:p>
          <a:p>
            <a:r>
              <a:rPr lang="en-US" sz="800" dirty="0"/>
              <a:t>3.- </a:t>
            </a:r>
            <a:r>
              <a:rPr lang="es-ES" sz="800" dirty="0" err="1"/>
              <a:t>Baijens</a:t>
            </a:r>
            <a:r>
              <a:rPr lang="es-ES" sz="800" dirty="0"/>
              <a:t> LW, et al. </a:t>
            </a:r>
            <a:r>
              <a:rPr lang="es-ES" sz="800" dirty="0" err="1"/>
              <a:t>European</a:t>
            </a:r>
            <a:r>
              <a:rPr lang="es-ES" sz="800" dirty="0"/>
              <a:t> </a:t>
            </a:r>
            <a:r>
              <a:rPr lang="es-ES" sz="800" dirty="0" err="1"/>
              <a:t>Society</a:t>
            </a:r>
            <a:r>
              <a:rPr lang="es-ES" sz="800" dirty="0"/>
              <a:t> </a:t>
            </a:r>
            <a:r>
              <a:rPr lang="es-ES" sz="800" dirty="0" err="1"/>
              <a:t>for</a:t>
            </a:r>
            <a:r>
              <a:rPr lang="es-ES" sz="800" dirty="0"/>
              <a:t> </a:t>
            </a:r>
            <a:r>
              <a:rPr lang="es-ES" sz="800" dirty="0" err="1"/>
              <a:t>Swallowing</a:t>
            </a:r>
            <a:r>
              <a:rPr lang="es-ES" sz="800" dirty="0"/>
              <a:t> </a:t>
            </a:r>
            <a:r>
              <a:rPr lang="es-ES" sz="800" dirty="0" err="1"/>
              <a:t>Disorders</a:t>
            </a:r>
            <a:r>
              <a:rPr lang="es-ES" sz="800" dirty="0"/>
              <a:t> - </a:t>
            </a:r>
            <a:r>
              <a:rPr lang="es-ES" sz="800" dirty="0" err="1"/>
              <a:t>European</a:t>
            </a:r>
            <a:r>
              <a:rPr lang="es-ES" sz="800" dirty="0"/>
              <a:t> </a:t>
            </a:r>
            <a:r>
              <a:rPr lang="es-ES" sz="800" dirty="0" err="1"/>
              <a:t>Union</a:t>
            </a:r>
            <a:r>
              <a:rPr lang="es-ES" sz="800" dirty="0"/>
              <a:t> </a:t>
            </a:r>
            <a:r>
              <a:rPr lang="es-ES" sz="800" dirty="0" err="1"/>
              <a:t>Geriatric</a:t>
            </a:r>
            <a:r>
              <a:rPr lang="es-ES" sz="800" dirty="0"/>
              <a:t> Medicine </a:t>
            </a:r>
            <a:r>
              <a:rPr lang="es-ES" sz="800" dirty="0" err="1"/>
              <a:t>Society</a:t>
            </a:r>
            <a:r>
              <a:rPr lang="es-ES" sz="800" dirty="0"/>
              <a:t> </a:t>
            </a:r>
            <a:r>
              <a:rPr lang="es-ES" sz="800" dirty="0" err="1"/>
              <a:t>white</a:t>
            </a:r>
            <a:r>
              <a:rPr lang="es-ES" sz="800" dirty="0"/>
              <a:t> </a:t>
            </a:r>
            <a:r>
              <a:rPr lang="es-ES" sz="800" dirty="0" err="1"/>
              <a:t>paper</a:t>
            </a:r>
            <a:r>
              <a:rPr lang="es-ES" sz="800" dirty="0"/>
              <a:t>: </a:t>
            </a:r>
            <a:r>
              <a:rPr lang="es-ES" sz="800" dirty="0" err="1"/>
              <a:t>oropharyngeal</a:t>
            </a:r>
            <a:r>
              <a:rPr lang="es-ES" sz="800" dirty="0"/>
              <a:t> </a:t>
            </a:r>
            <a:r>
              <a:rPr lang="es-ES" sz="800" dirty="0" err="1"/>
              <a:t>dysphagia</a:t>
            </a:r>
            <a:r>
              <a:rPr lang="es-ES" sz="800" dirty="0"/>
              <a:t> as a </a:t>
            </a:r>
            <a:r>
              <a:rPr lang="es-ES" sz="800" dirty="0" err="1"/>
              <a:t>geriatric</a:t>
            </a:r>
            <a:r>
              <a:rPr lang="es-ES" sz="800" dirty="0"/>
              <a:t> </a:t>
            </a:r>
            <a:r>
              <a:rPr lang="es-ES" sz="800" dirty="0" err="1"/>
              <a:t>syndrome</a:t>
            </a:r>
            <a:r>
              <a:rPr lang="es-ES" sz="800" dirty="0"/>
              <a:t>. </a:t>
            </a:r>
            <a:r>
              <a:rPr lang="es-ES" sz="800" dirty="0" err="1"/>
              <a:t>Clin</a:t>
            </a:r>
            <a:r>
              <a:rPr lang="es-ES" sz="800" dirty="0"/>
              <a:t> </a:t>
            </a:r>
            <a:r>
              <a:rPr lang="es-ES" sz="800" dirty="0" err="1"/>
              <a:t>Interv</a:t>
            </a:r>
            <a:r>
              <a:rPr lang="es-ES" sz="800" dirty="0"/>
              <a:t> </a:t>
            </a:r>
            <a:r>
              <a:rPr lang="es-ES" sz="800" dirty="0" err="1"/>
              <a:t>Aging</a:t>
            </a:r>
            <a:r>
              <a:rPr lang="es-ES" sz="800" dirty="0"/>
              <a:t>. 2016 Oct 7;11:1403-1428.</a:t>
            </a:r>
          </a:p>
          <a:p>
            <a:r>
              <a:rPr lang="en-US" sz="800" dirty="0"/>
              <a:t>4.- Crowder SL, et al. Nutrition impact symptoms and associated outcomes in post-chemoradiotherapy head and neck cancer survivors: a systematic review. J Cancer </a:t>
            </a:r>
            <a:r>
              <a:rPr lang="en-US" sz="800" dirty="0" err="1"/>
              <a:t>Surviv</a:t>
            </a:r>
            <a:r>
              <a:rPr lang="en-US" sz="800" dirty="0"/>
              <a:t>. 2018 Mar 20. </a:t>
            </a:r>
            <a:r>
              <a:rPr lang="en-US" sz="800" dirty="0" err="1"/>
              <a:t>doi</a:t>
            </a:r>
            <a:r>
              <a:rPr lang="en-US" sz="800" dirty="0"/>
              <a:t>: 10.1007/s11764-018-0687-7.</a:t>
            </a:r>
          </a:p>
        </p:txBody>
      </p:sp>
      <p:sp>
        <p:nvSpPr>
          <p:cNvPr id="33" name="Text Placeholder 4">
            <a:extLst>
              <a:ext uri="{FF2B5EF4-FFF2-40B4-BE49-F238E27FC236}">
                <a16:creationId xmlns:a16="http://schemas.microsoft.com/office/drawing/2014/main" id="{123C62DB-5118-DC44-9FC6-AEAC4857EEEE}"/>
              </a:ext>
            </a:extLst>
          </p:cNvPr>
          <p:cNvSpPr txBox="1">
            <a:spLocks/>
          </p:cNvSpPr>
          <p:nvPr/>
        </p:nvSpPr>
        <p:spPr>
          <a:xfrm>
            <a:off x="543348" y="1721421"/>
            <a:ext cx="3322856" cy="5959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Personas </a:t>
            </a:r>
            <a:r>
              <a:rPr lang="en-US" sz="2400" b="1" dirty="0" err="1"/>
              <a:t>mayores</a:t>
            </a:r>
            <a:endParaRPr lang="en-US" sz="2400" b="1" dirty="0"/>
          </a:p>
          <a:p>
            <a:pPr marL="0" lvl="0" indent="0">
              <a:lnSpc>
                <a:spcPct val="100000"/>
              </a:lnSpc>
              <a:spcBef>
                <a:spcPts val="0"/>
              </a:spcBef>
              <a:buNone/>
            </a:pPr>
            <a:r>
              <a:rPr lang="es-ES" sz="1000" i="1" dirty="0">
                <a:solidFill>
                  <a:srgbClr val="4E2683"/>
                </a:solidFill>
              </a:rPr>
              <a:t>DO se ha propuesto como </a:t>
            </a:r>
            <a:r>
              <a:rPr lang="es-ES" sz="1000" b="1" i="1" dirty="0">
                <a:solidFill>
                  <a:srgbClr val="4E2683"/>
                </a:solidFill>
              </a:rPr>
              <a:t>SÍNDROME GERIÁTRICO</a:t>
            </a:r>
            <a:r>
              <a:rPr lang="es-ES" sz="1000" i="1" baseline="30000" dirty="0">
                <a:solidFill>
                  <a:srgbClr val="4E2683"/>
                </a:solidFill>
              </a:rPr>
              <a:t>3</a:t>
            </a:r>
          </a:p>
        </p:txBody>
      </p:sp>
      <p:graphicFrame>
        <p:nvGraphicFramePr>
          <p:cNvPr id="40" name="Chart 69">
            <a:extLst>
              <a:ext uri="{FF2B5EF4-FFF2-40B4-BE49-F238E27FC236}">
                <a16:creationId xmlns:a16="http://schemas.microsoft.com/office/drawing/2014/main" id="{BE83CA3F-F3B4-F246-B881-72F3AD8244F9}"/>
              </a:ext>
            </a:extLst>
          </p:cNvPr>
          <p:cNvGraphicFramePr/>
          <p:nvPr/>
        </p:nvGraphicFramePr>
        <p:xfrm>
          <a:off x="3759471" y="1412254"/>
          <a:ext cx="1280271" cy="1214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70">
            <a:extLst>
              <a:ext uri="{FF2B5EF4-FFF2-40B4-BE49-F238E27FC236}">
                <a16:creationId xmlns:a16="http://schemas.microsoft.com/office/drawing/2014/main" id="{104CE3F3-D0C8-274A-9244-362511B8D10C}"/>
              </a:ext>
            </a:extLst>
          </p:cNvPr>
          <p:cNvGraphicFramePr/>
          <p:nvPr/>
        </p:nvGraphicFramePr>
        <p:xfrm>
          <a:off x="6198370" y="1412254"/>
          <a:ext cx="1280271" cy="1214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71">
            <a:extLst>
              <a:ext uri="{FF2B5EF4-FFF2-40B4-BE49-F238E27FC236}">
                <a16:creationId xmlns:a16="http://schemas.microsoft.com/office/drawing/2014/main" id="{B466820E-FB9E-DE47-AFF3-3A37880DCBF4}"/>
              </a:ext>
            </a:extLst>
          </p:cNvPr>
          <p:cNvGraphicFramePr/>
          <p:nvPr/>
        </p:nvGraphicFramePr>
        <p:xfrm>
          <a:off x="8890633" y="1412254"/>
          <a:ext cx="1280271" cy="1214325"/>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72">
            <a:extLst>
              <a:ext uri="{FF2B5EF4-FFF2-40B4-BE49-F238E27FC236}">
                <a16:creationId xmlns:a16="http://schemas.microsoft.com/office/drawing/2014/main" id="{6CB0F2B4-9D8B-9144-B1DE-71B55F6223FA}"/>
              </a:ext>
            </a:extLst>
          </p:cNvPr>
          <p:cNvSpPr txBox="1"/>
          <p:nvPr/>
        </p:nvSpPr>
        <p:spPr>
          <a:xfrm>
            <a:off x="4864061" y="1757806"/>
            <a:ext cx="1386120" cy="523220"/>
          </a:xfrm>
          <a:prstGeom prst="rect">
            <a:avLst/>
          </a:prstGeom>
          <a:noFill/>
        </p:spPr>
        <p:txBody>
          <a:bodyPr wrap="square" rtlCol="0">
            <a:spAutoFit/>
          </a:bodyPr>
          <a:lstStyle/>
          <a:p>
            <a:r>
              <a:rPr lang="id-ID" sz="1400" dirty="0" err="1"/>
              <a:t>Mayores</a:t>
            </a:r>
            <a:r>
              <a:rPr lang="id-ID" sz="1400" dirty="0"/>
              <a:t> </a:t>
            </a:r>
            <a:r>
              <a:rPr lang="id-ID" sz="1400" dirty="0" err="1"/>
              <a:t>independientes</a:t>
            </a:r>
            <a:endParaRPr lang="en-US" sz="1400" dirty="0"/>
          </a:p>
        </p:txBody>
      </p:sp>
      <p:sp>
        <p:nvSpPr>
          <p:cNvPr id="44" name="TextBox 73">
            <a:extLst>
              <a:ext uri="{FF2B5EF4-FFF2-40B4-BE49-F238E27FC236}">
                <a16:creationId xmlns:a16="http://schemas.microsoft.com/office/drawing/2014/main" id="{DF41CF0E-04C0-5349-B880-0D112CDBAD09}"/>
              </a:ext>
            </a:extLst>
          </p:cNvPr>
          <p:cNvSpPr txBox="1"/>
          <p:nvPr/>
        </p:nvSpPr>
        <p:spPr>
          <a:xfrm>
            <a:off x="7349146" y="1650084"/>
            <a:ext cx="1670983" cy="738664"/>
          </a:xfrm>
          <a:prstGeom prst="rect">
            <a:avLst/>
          </a:prstGeom>
          <a:noFill/>
        </p:spPr>
        <p:txBody>
          <a:bodyPr wrap="square" rtlCol="0">
            <a:spAutoFit/>
          </a:bodyPr>
          <a:lstStyle/>
          <a:p>
            <a:r>
              <a:rPr lang="id-ID" sz="1400" dirty="0" err="1"/>
              <a:t>Mayores</a:t>
            </a:r>
            <a:r>
              <a:rPr lang="id-ID" sz="1400" dirty="0"/>
              <a:t> </a:t>
            </a:r>
            <a:r>
              <a:rPr lang="id-ID" sz="1400" dirty="0" err="1"/>
              <a:t>en</a:t>
            </a:r>
            <a:r>
              <a:rPr lang="id-ID" sz="1400" dirty="0"/>
              <a:t> </a:t>
            </a:r>
            <a:r>
              <a:rPr lang="id-ID" sz="1400" dirty="0" err="1"/>
              <a:t>cuidados</a:t>
            </a:r>
            <a:r>
              <a:rPr lang="id-ID" sz="1400" dirty="0"/>
              <a:t> </a:t>
            </a:r>
            <a:r>
              <a:rPr lang="id-ID" sz="1400" dirty="0" err="1"/>
              <a:t>geriátricos</a:t>
            </a:r>
            <a:r>
              <a:rPr lang="id-ID" sz="1400" dirty="0"/>
              <a:t> </a:t>
            </a:r>
            <a:r>
              <a:rPr lang="id-ID" sz="1400" dirty="0" err="1"/>
              <a:t>agudos</a:t>
            </a:r>
            <a:endParaRPr lang="en-US" sz="1400" dirty="0"/>
          </a:p>
        </p:txBody>
      </p:sp>
      <p:sp>
        <p:nvSpPr>
          <p:cNvPr id="45" name="TextBox 74">
            <a:extLst>
              <a:ext uri="{FF2B5EF4-FFF2-40B4-BE49-F238E27FC236}">
                <a16:creationId xmlns:a16="http://schemas.microsoft.com/office/drawing/2014/main" id="{06C43CE1-26D9-7F4F-A906-241790378199}"/>
              </a:ext>
            </a:extLst>
          </p:cNvPr>
          <p:cNvSpPr txBox="1"/>
          <p:nvPr/>
        </p:nvSpPr>
        <p:spPr>
          <a:xfrm>
            <a:off x="10012710" y="1757806"/>
            <a:ext cx="1884852" cy="523220"/>
          </a:xfrm>
          <a:prstGeom prst="rect">
            <a:avLst/>
          </a:prstGeom>
          <a:noFill/>
        </p:spPr>
        <p:txBody>
          <a:bodyPr wrap="square" rtlCol="0">
            <a:spAutoFit/>
          </a:bodyPr>
          <a:lstStyle/>
          <a:p>
            <a:r>
              <a:rPr lang="id-ID" sz="1400" b="1" dirty="0" err="1"/>
              <a:t>Mayores</a:t>
            </a:r>
            <a:r>
              <a:rPr lang="id-ID" sz="1400" b="1" dirty="0"/>
              <a:t> </a:t>
            </a:r>
            <a:r>
              <a:rPr lang="id-ID" sz="1400" b="1" dirty="0" err="1"/>
              <a:t>institucionalizados</a:t>
            </a:r>
            <a:endParaRPr lang="en-US" sz="1400" b="1" dirty="0"/>
          </a:p>
        </p:txBody>
      </p:sp>
      <p:sp>
        <p:nvSpPr>
          <p:cNvPr id="46" name="TextBox 78">
            <a:extLst>
              <a:ext uri="{FF2B5EF4-FFF2-40B4-BE49-F238E27FC236}">
                <a16:creationId xmlns:a16="http://schemas.microsoft.com/office/drawing/2014/main" id="{8E369A8B-17CF-CE46-86BC-9111C15A0C0C}"/>
              </a:ext>
            </a:extLst>
          </p:cNvPr>
          <p:cNvSpPr txBox="1"/>
          <p:nvPr/>
        </p:nvSpPr>
        <p:spPr>
          <a:xfrm>
            <a:off x="9128013" y="1819361"/>
            <a:ext cx="823329" cy="400110"/>
          </a:xfrm>
          <a:prstGeom prst="rect">
            <a:avLst/>
          </a:prstGeom>
          <a:noFill/>
        </p:spPr>
        <p:txBody>
          <a:bodyPr wrap="square" rtlCol="0">
            <a:spAutoFit/>
          </a:bodyPr>
          <a:lstStyle/>
          <a:p>
            <a:pPr algn="ctr"/>
            <a:r>
              <a:rPr lang="en-US" sz="2000" dirty="0">
                <a:solidFill>
                  <a:schemeClr val="accent2"/>
                </a:solidFill>
                <a:latin typeface="+mj-lt"/>
                <a:cs typeface="Arial" panose="020B0604020202020204" pitchFamily="34" charset="0"/>
              </a:rPr>
              <a:t>60%</a:t>
            </a:r>
          </a:p>
        </p:txBody>
      </p:sp>
      <p:sp>
        <p:nvSpPr>
          <p:cNvPr id="47" name="TextBox 79">
            <a:extLst>
              <a:ext uri="{FF2B5EF4-FFF2-40B4-BE49-F238E27FC236}">
                <a16:creationId xmlns:a16="http://schemas.microsoft.com/office/drawing/2014/main" id="{41C6FCB5-4068-4847-8312-9B29FDD3B819}"/>
              </a:ext>
            </a:extLst>
          </p:cNvPr>
          <p:cNvSpPr txBox="1"/>
          <p:nvPr/>
        </p:nvSpPr>
        <p:spPr>
          <a:xfrm>
            <a:off x="6458573" y="1819361"/>
            <a:ext cx="784189" cy="400110"/>
          </a:xfrm>
          <a:prstGeom prst="rect">
            <a:avLst/>
          </a:prstGeom>
          <a:noFill/>
        </p:spPr>
        <p:txBody>
          <a:bodyPr wrap="none" rtlCol="0">
            <a:spAutoFit/>
          </a:bodyPr>
          <a:lstStyle/>
          <a:p>
            <a:pPr algn="ctr"/>
            <a:r>
              <a:rPr lang="en-US" sz="2000" dirty="0">
                <a:latin typeface="+mj-lt"/>
                <a:cs typeface="Arial" panose="020B0604020202020204" pitchFamily="34" charset="0"/>
              </a:rPr>
              <a:t>44%</a:t>
            </a:r>
          </a:p>
        </p:txBody>
      </p:sp>
      <p:sp>
        <p:nvSpPr>
          <p:cNvPr id="48" name="TextBox 80">
            <a:extLst>
              <a:ext uri="{FF2B5EF4-FFF2-40B4-BE49-F238E27FC236}">
                <a16:creationId xmlns:a16="http://schemas.microsoft.com/office/drawing/2014/main" id="{A858852A-2A0A-BB4F-B69E-8B5CCA05A456}"/>
              </a:ext>
            </a:extLst>
          </p:cNvPr>
          <p:cNvSpPr txBox="1"/>
          <p:nvPr/>
        </p:nvSpPr>
        <p:spPr>
          <a:xfrm>
            <a:off x="4037969" y="1684275"/>
            <a:ext cx="723275" cy="646331"/>
          </a:xfrm>
          <a:prstGeom prst="rect">
            <a:avLst/>
          </a:prstGeom>
          <a:noFill/>
        </p:spPr>
        <p:txBody>
          <a:bodyPr wrap="none" rtlCol="0">
            <a:spAutoFit/>
          </a:bodyPr>
          <a:lstStyle/>
          <a:p>
            <a:pPr algn="ctr"/>
            <a:r>
              <a:rPr lang="en-US" dirty="0">
                <a:latin typeface="+mj-lt"/>
                <a:cs typeface="Arial" panose="020B0604020202020204" pitchFamily="34" charset="0"/>
              </a:rPr>
              <a:t>30-</a:t>
            </a:r>
          </a:p>
          <a:p>
            <a:pPr algn="ctr"/>
            <a:r>
              <a:rPr lang="en-US" dirty="0">
                <a:latin typeface="+mj-lt"/>
                <a:cs typeface="Arial" panose="020B0604020202020204" pitchFamily="34" charset="0"/>
              </a:rPr>
              <a:t>40%</a:t>
            </a:r>
          </a:p>
        </p:txBody>
      </p:sp>
      <p:sp>
        <p:nvSpPr>
          <p:cNvPr id="49" name="Text Placeholder 4">
            <a:extLst>
              <a:ext uri="{FF2B5EF4-FFF2-40B4-BE49-F238E27FC236}">
                <a16:creationId xmlns:a16="http://schemas.microsoft.com/office/drawing/2014/main" id="{90A139E3-C290-674E-9F81-9B62F13FB7FC}"/>
              </a:ext>
            </a:extLst>
          </p:cNvPr>
          <p:cNvSpPr txBox="1">
            <a:spLocks/>
          </p:cNvSpPr>
          <p:nvPr/>
        </p:nvSpPr>
        <p:spPr>
          <a:xfrm>
            <a:off x="543348" y="3180063"/>
            <a:ext cx="3322856" cy="6706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t>Paciente</a:t>
            </a:r>
            <a:r>
              <a:rPr lang="en-US" sz="2400" b="1" dirty="0"/>
              <a:t> </a:t>
            </a:r>
            <a:r>
              <a:rPr lang="en-US" sz="2400" b="1" dirty="0" err="1"/>
              <a:t>neurológico</a:t>
            </a:r>
            <a:endParaRPr lang="en-US" sz="2400" b="1" dirty="0"/>
          </a:p>
        </p:txBody>
      </p:sp>
      <p:graphicFrame>
        <p:nvGraphicFramePr>
          <p:cNvPr id="50" name="Chart 69">
            <a:extLst>
              <a:ext uri="{FF2B5EF4-FFF2-40B4-BE49-F238E27FC236}">
                <a16:creationId xmlns:a16="http://schemas.microsoft.com/office/drawing/2014/main" id="{A086606A-B5E2-AB49-8779-7BA2542910A5}"/>
              </a:ext>
            </a:extLst>
          </p:cNvPr>
          <p:cNvGraphicFramePr/>
          <p:nvPr/>
        </p:nvGraphicFramePr>
        <p:xfrm>
          <a:off x="3759471" y="2908240"/>
          <a:ext cx="1280271" cy="12143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70">
            <a:extLst>
              <a:ext uri="{FF2B5EF4-FFF2-40B4-BE49-F238E27FC236}">
                <a16:creationId xmlns:a16="http://schemas.microsoft.com/office/drawing/2014/main" id="{43E927BE-29F6-CB44-8361-17E78F5EEC0B}"/>
              </a:ext>
            </a:extLst>
          </p:cNvPr>
          <p:cNvGraphicFramePr/>
          <p:nvPr/>
        </p:nvGraphicFramePr>
        <p:xfrm>
          <a:off x="6198370" y="2908240"/>
          <a:ext cx="1280271" cy="12143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Chart 71">
            <a:extLst>
              <a:ext uri="{FF2B5EF4-FFF2-40B4-BE49-F238E27FC236}">
                <a16:creationId xmlns:a16="http://schemas.microsoft.com/office/drawing/2014/main" id="{6B1A80BA-A3D0-7240-B043-442B1B3A62AC}"/>
              </a:ext>
            </a:extLst>
          </p:cNvPr>
          <p:cNvGraphicFramePr/>
          <p:nvPr/>
        </p:nvGraphicFramePr>
        <p:xfrm>
          <a:off x="8890633" y="2908240"/>
          <a:ext cx="1280271" cy="1214325"/>
        </p:xfrm>
        <a:graphic>
          <a:graphicData uri="http://schemas.openxmlformats.org/drawingml/2006/chart">
            <c:chart xmlns:c="http://schemas.openxmlformats.org/drawingml/2006/chart" xmlns:r="http://schemas.openxmlformats.org/officeDocument/2006/relationships" r:id="rId8"/>
          </a:graphicData>
        </a:graphic>
      </p:graphicFrame>
      <p:sp>
        <p:nvSpPr>
          <p:cNvPr id="53" name="TextBox 72">
            <a:extLst>
              <a:ext uri="{FF2B5EF4-FFF2-40B4-BE49-F238E27FC236}">
                <a16:creationId xmlns:a16="http://schemas.microsoft.com/office/drawing/2014/main" id="{9FB38AC4-6BF1-B94B-B3DB-08E0764CC6DB}"/>
              </a:ext>
            </a:extLst>
          </p:cNvPr>
          <p:cNvSpPr txBox="1"/>
          <p:nvPr/>
        </p:nvSpPr>
        <p:spPr>
          <a:xfrm>
            <a:off x="4864061" y="3361514"/>
            <a:ext cx="1069492" cy="307777"/>
          </a:xfrm>
          <a:prstGeom prst="rect">
            <a:avLst/>
          </a:prstGeom>
          <a:noFill/>
        </p:spPr>
        <p:txBody>
          <a:bodyPr wrap="square" rtlCol="0">
            <a:spAutoFit/>
          </a:bodyPr>
          <a:lstStyle/>
          <a:p>
            <a:r>
              <a:rPr lang="id-ID" sz="1400" b="1" dirty="0" err="1"/>
              <a:t>Ictus</a:t>
            </a:r>
            <a:endParaRPr lang="en-US" sz="1400" b="1" dirty="0"/>
          </a:p>
        </p:txBody>
      </p:sp>
      <p:sp>
        <p:nvSpPr>
          <p:cNvPr id="54" name="TextBox 73">
            <a:extLst>
              <a:ext uri="{FF2B5EF4-FFF2-40B4-BE49-F238E27FC236}">
                <a16:creationId xmlns:a16="http://schemas.microsoft.com/office/drawing/2014/main" id="{0018B312-D2CA-CA49-AD30-0877C787BA15}"/>
              </a:ext>
            </a:extLst>
          </p:cNvPr>
          <p:cNvSpPr txBox="1"/>
          <p:nvPr/>
        </p:nvSpPr>
        <p:spPr>
          <a:xfrm>
            <a:off x="7275615" y="3361514"/>
            <a:ext cx="1485329" cy="307777"/>
          </a:xfrm>
          <a:prstGeom prst="rect">
            <a:avLst/>
          </a:prstGeom>
          <a:noFill/>
        </p:spPr>
        <p:txBody>
          <a:bodyPr wrap="square" rtlCol="0">
            <a:spAutoFit/>
          </a:bodyPr>
          <a:lstStyle/>
          <a:p>
            <a:r>
              <a:rPr lang="id-ID" sz="1400" b="1" dirty="0"/>
              <a:t>Parkinson</a:t>
            </a:r>
            <a:endParaRPr lang="en-US" sz="1400" b="1" dirty="0"/>
          </a:p>
        </p:txBody>
      </p:sp>
      <p:sp>
        <p:nvSpPr>
          <p:cNvPr id="55" name="TextBox 74">
            <a:extLst>
              <a:ext uri="{FF2B5EF4-FFF2-40B4-BE49-F238E27FC236}">
                <a16:creationId xmlns:a16="http://schemas.microsoft.com/office/drawing/2014/main" id="{EA082FB3-3031-D94A-9EE1-51F63256A8E3}"/>
              </a:ext>
            </a:extLst>
          </p:cNvPr>
          <p:cNvSpPr txBox="1"/>
          <p:nvPr/>
        </p:nvSpPr>
        <p:spPr>
          <a:xfrm>
            <a:off x="10012710" y="3253792"/>
            <a:ext cx="1884852" cy="523220"/>
          </a:xfrm>
          <a:prstGeom prst="rect">
            <a:avLst/>
          </a:prstGeom>
          <a:noFill/>
        </p:spPr>
        <p:txBody>
          <a:bodyPr wrap="square" rtlCol="0">
            <a:spAutoFit/>
          </a:bodyPr>
          <a:lstStyle/>
          <a:p>
            <a:r>
              <a:rPr lang="id-ID" sz="1400" b="1" dirty="0" err="1"/>
              <a:t>Demencia</a:t>
            </a:r>
            <a:r>
              <a:rPr lang="id-ID" sz="1400" b="1" dirty="0"/>
              <a:t> / Alzheimer</a:t>
            </a:r>
            <a:endParaRPr lang="en-US" sz="1400" b="1" dirty="0"/>
          </a:p>
        </p:txBody>
      </p:sp>
      <p:sp>
        <p:nvSpPr>
          <p:cNvPr id="56" name="TextBox 78">
            <a:extLst>
              <a:ext uri="{FF2B5EF4-FFF2-40B4-BE49-F238E27FC236}">
                <a16:creationId xmlns:a16="http://schemas.microsoft.com/office/drawing/2014/main" id="{2BD3F302-2F30-8547-824B-ED4FF473D55F}"/>
              </a:ext>
            </a:extLst>
          </p:cNvPr>
          <p:cNvSpPr txBox="1"/>
          <p:nvPr/>
        </p:nvSpPr>
        <p:spPr>
          <a:xfrm>
            <a:off x="9094560" y="3194912"/>
            <a:ext cx="897760" cy="646331"/>
          </a:xfrm>
          <a:prstGeom prst="rect">
            <a:avLst/>
          </a:prstGeom>
          <a:noFill/>
        </p:spPr>
        <p:txBody>
          <a:bodyPr wrap="square" rtlCol="0">
            <a:spAutoFit/>
          </a:bodyPr>
          <a:lstStyle/>
          <a:p>
            <a:pPr algn="ctr"/>
            <a:r>
              <a:rPr lang="en-US" dirty="0">
                <a:solidFill>
                  <a:schemeClr val="accent2"/>
                </a:solidFill>
                <a:latin typeface="+mj-lt"/>
              </a:rPr>
              <a:t>30-</a:t>
            </a:r>
          </a:p>
          <a:p>
            <a:pPr algn="ctr"/>
            <a:r>
              <a:rPr lang="en-US" dirty="0">
                <a:solidFill>
                  <a:schemeClr val="accent2"/>
                </a:solidFill>
                <a:latin typeface="+mj-lt"/>
              </a:rPr>
              <a:t>85%</a:t>
            </a:r>
          </a:p>
        </p:txBody>
      </p:sp>
      <p:sp>
        <p:nvSpPr>
          <p:cNvPr id="57" name="TextBox 79">
            <a:extLst>
              <a:ext uri="{FF2B5EF4-FFF2-40B4-BE49-F238E27FC236}">
                <a16:creationId xmlns:a16="http://schemas.microsoft.com/office/drawing/2014/main" id="{5C85F257-4386-7E4B-99C1-0121334FAC2F}"/>
              </a:ext>
            </a:extLst>
          </p:cNvPr>
          <p:cNvSpPr txBox="1"/>
          <p:nvPr/>
        </p:nvSpPr>
        <p:spPr>
          <a:xfrm>
            <a:off x="6489105" y="3174338"/>
            <a:ext cx="723275" cy="646331"/>
          </a:xfrm>
          <a:prstGeom prst="rect">
            <a:avLst/>
          </a:prstGeom>
          <a:noFill/>
        </p:spPr>
        <p:txBody>
          <a:bodyPr wrap="none" rtlCol="0">
            <a:spAutoFit/>
          </a:bodyPr>
          <a:lstStyle/>
          <a:p>
            <a:pPr algn="ctr"/>
            <a:r>
              <a:rPr lang="en-US" dirty="0">
                <a:solidFill>
                  <a:schemeClr val="accent2"/>
                </a:solidFill>
                <a:latin typeface="+mj-lt"/>
              </a:rPr>
              <a:t>50-</a:t>
            </a:r>
          </a:p>
          <a:p>
            <a:pPr algn="ctr"/>
            <a:r>
              <a:rPr lang="en-US" dirty="0">
                <a:solidFill>
                  <a:schemeClr val="accent2"/>
                </a:solidFill>
                <a:latin typeface="+mj-lt"/>
              </a:rPr>
              <a:t>63%</a:t>
            </a:r>
          </a:p>
        </p:txBody>
      </p:sp>
      <p:sp>
        <p:nvSpPr>
          <p:cNvPr id="58" name="TextBox 80">
            <a:extLst>
              <a:ext uri="{FF2B5EF4-FFF2-40B4-BE49-F238E27FC236}">
                <a16:creationId xmlns:a16="http://schemas.microsoft.com/office/drawing/2014/main" id="{F14CB7D4-1006-634F-A591-549BD1BF6370}"/>
              </a:ext>
            </a:extLst>
          </p:cNvPr>
          <p:cNvSpPr txBox="1"/>
          <p:nvPr/>
        </p:nvSpPr>
        <p:spPr>
          <a:xfrm>
            <a:off x="4007513" y="3340325"/>
            <a:ext cx="784189" cy="400110"/>
          </a:xfrm>
          <a:prstGeom prst="rect">
            <a:avLst/>
          </a:prstGeom>
          <a:noFill/>
        </p:spPr>
        <p:txBody>
          <a:bodyPr wrap="none" rtlCol="0">
            <a:spAutoFit/>
          </a:bodyPr>
          <a:lstStyle/>
          <a:p>
            <a:pPr algn="ctr"/>
            <a:r>
              <a:rPr lang="en-US" sz="2000" dirty="0">
                <a:solidFill>
                  <a:schemeClr val="accent2"/>
                </a:solidFill>
                <a:latin typeface="+mj-lt"/>
                <a:cs typeface="Arial" panose="020B0604020202020204" pitchFamily="34" charset="0"/>
              </a:rPr>
              <a:t>65%</a:t>
            </a:r>
          </a:p>
        </p:txBody>
      </p:sp>
      <p:sp>
        <p:nvSpPr>
          <p:cNvPr id="64" name="Text Placeholder 4">
            <a:extLst>
              <a:ext uri="{FF2B5EF4-FFF2-40B4-BE49-F238E27FC236}">
                <a16:creationId xmlns:a16="http://schemas.microsoft.com/office/drawing/2014/main" id="{FE88AAD0-A9AA-2146-9FBA-2847EB067DF1}"/>
              </a:ext>
            </a:extLst>
          </p:cNvPr>
          <p:cNvSpPr txBox="1">
            <a:spLocks/>
          </p:cNvSpPr>
          <p:nvPr/>
        </p:nvSpPr>
        <p:spPr>
          <a:xfrm>
            <a:off x="543348" y="4519765"/>
            <a:ext cx="3322856" cy="670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t>Paciente</a:t>
            </a:r>
            <a:r>
              <a:rPr lang="en-US" sz="2400" b="1" dirty="0"/>
              <a:t> </a:t>
            </a:r>
            <a:r>
              <a:rPr lang="en-US" sz="2400" b="1" dirty="0" err="1"/>
              <a:t>oncológico</a:t>
            </a:r>
            <a:r>
              <a:rPr lang="en-US" sz="2400" b="1" dirty="0"/>
              <a:t> Cabeza-</a:t>
            </a:r>
            <a:r>
              <a:rPr lang="en-US" sz="2400" b="1" dirty="0" err="1"/>
              <a:t>cuello</a:t>
            </a:r>
            <a:endParaRPr lang="en-US" sz="2400" b="1" dirty="0"/>
          </a:p>
        </p:txBody>
      </p:sp>
      <p:graphicFrame>
        <p:nvGraphicFramePr>
          <p:cNvPr id="65" name="Chart 69">
            <a:extLst>
              <a:ext uri="{FF2B5EF4-FFF2-40B4-BE49-F238E27FC236}">
                <a16:creationId xmlns:a16="http://schemas.microsoft.com/office/drawing/2014/main" id="{137561B1-FF00-6B4C-9CB3-704F25781F53}"/>
              </a:ext>
            </a:extLst>
          </p:cNvPr>
          <p:cNvGraphicFramePr/>
          <p:nvPr/>
        </p:nvGraphicFramePr>
        <p:xfrm>
          <a:off x="3759471" y="4247942"/>
          <a:ext cx="1280271" cy="1214325"/>
        </p:xfrm>
        <a:graphic>
          <a:graphicData uri="http://schemas.openxmlformats.org/drawingml/2006/chart">
            <c:chart xmlns:c="http://schemas.openxmlformats.org/drawingml/2006/chart" xmlns:r="http://schemas.openxmlformats.org/officeDocument/2006/relationships" r:id="rId9"/>
          </a:graphicData>
        </a:graphic>
      </p:graphicFrame>
      <p:sp>
        <p:nvSpPr>
          <p:cNvPr id="66" name="TextBox 72">
            <a:extLst>
              <a:ext uri="{FF2B5EF4-FFF2-40B4-BE49-F238E27FC236}">
                <a16:creationId xmlns:a16="http://schemas.microsoft.com/office/drawing/2014/main" id="{520DBF67-C3E8-C341-8F5C-2B87081B41AF}"/>
              </a:ext>
            </a:extLst>
          </p:cNvPr>
          <p:cNvSpPr txBox="1"/>
          <p:nvPr/>
        </p:nvSpPr>
        <p:spPr>
          <a:xfrm>
            <a:off x="4864060" y="4701216"/>
            <a:ext cx="1185865" cy="523220"/>
          </a:xfrm>
          <a:prstGeom prst="rect">
            <a:avLst/>
          </a:prstGeom>
          <a:noFill/>
        </p:spPr>
        <p:txBody>
          <a:bodyPr wrap="square" rtlCol="0">
            <a:spAutoFit/>
          </a:bodyPr>
          <a:lstStyle/>
          <a:p>
            <a:r>
              <a:rPr lang="id-ID" sz="1400" b="1" dirty="0"/>
              <a:t>Tras </a:t>
            </a:r>
            <a:r>
              <a:rPr lang="id-ID" sz="1400" b="1" dirty="0" err="1"/>
              <a:t>tratamiento</a:t>
            </a:r>
            <a:endParaRPr lang="en-US" sz="1400" b="1" dirty="0"/>
          </a:p>
        </p:txBody>
      </p:sp>
      <p:sp>
        <p:nvSpPr>
          <p:cNvPr id="67" name="TextBox 80">
            <a:extLst>
              <a:ext uri="{FF2B5EF4-FFF2-40B4-BE49-F238E27FC236}">
                <a16:creationId xmlns:a16="http://schemas.microsoft.com/office/drawing/2014/main" id="{C60DBB6C-1C8A-634F-95F8-F46D2395FE6C}"/>
              </a:ext>
            </a:extLst>
          </p:cNvPr>
          <p:cNvSpPr txBox="1"/>
          <p:nvPr/>
        </p:nvSpPr>
        <p:spPr>
          <a:xfrm>
            <a:off x="4007512" y="4707231"/>
            <a:ext cx="784189" cy="400110"/>
          </a:xfrm>
          <a:prstGeom prst="rect">
            <a:avLst/>
          </a:prstGeom>
          <a:noFill/>
        </p:spPr>
        <p:txBody>
          <a:bodyPr wrap="none" rtlCol="0">
            <a:spAutoFit/>
          </a:bodyPr>
          <a:lstStyle/>
          <a:p>
            <a:pPr algn="ctr"/>
            <a:r>
              <a:rPr lang="en-US" sz="2000" dirty="0">
                <a:solidFill>
                  <a:schemeClr val="accent2"/>
                </a:solidFill>
                <a:latin typeface="+mj-lt"/>
              </a:rPr>
              <a:t>73%</a:t>
            </a:r>
          </a:p>
        </p:txBody>
      </p:sp>
      <p:sp>
        <p:nvSpPr>
          <p:cNvPr id="68" name="Text Placeholder 4">
            <a:extLst>
              <a:ext uri="{FF2B5EF4-FFF2-40B4-BE49-F238E27FC236}">
                <a16:creationId xmlns:a16="http://schemas.microsoft.com/office/drawing/2014/main" id="{44661172-6757-AF45-83D5-5E7E50CC860E}"/>
              </a:ext>
            </a:extLst>
          </p:cNvPr>
          <p:cNvSpPr txBox="1">
            <a:spLocks/>
          </p:cNvSpPr>
          <p:nvPr/>
        </p:nvSpPr>
        <p:spPr>
          <a:xfrm>
            <a:off x="6199869" y="4436035"/>
            <a:ext cx="5687134" cy="942502"/>
          </a:xfrm>
          <a:prstGeom prst="rect">
            <a:avLst/>
          </a:prstGeom>
        </p:spPr>
        <p:style>
          <a:lnRef idx="0">
            <a:schemeClr val="dk1"/>
          </a:lnRef>
          <a:fillRef idx="3">
            <a:schemeClr val="dk1"/>
          </a:fillRef>
          <a:effectRef idx="3">
            <a:schemeClr val="dk1"/>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800" i="1" dirty="0">
                <a:solidFill>
                  <a:schemeClr val="bg1"/>
                </a:solidFill>
              </a:rPr>
              <a:t>La disfagia es el </a:t>
            </a:r>
            <a:r>
              <a:rPr lang="es-ES" sz="1800" i="1" u="sng" dirty="0">
                <a:solidFill>
                  <a:schemeClr val="bg1"/>
                </a:solidFill>
                <a:uFill>
                  <a:solidFill>
                    <a:schemeClr val="bg1"/>
                  </a:solidFill>
                </a:uFill>
              </a:rPr>
              <a:t>síntoma de impacto nutricional más comúnmente reportado</a:t>
            </a:r>
            <a:r>
              <a:rPr lang="es-ES" sz="1800" i="1" dirty="0">
                <a:solidFill>
                  <a:schemeClr val="bg1"/>
                </a:solidFill>
                <a:uFill>
                  <a:solidFill>
                    <a:schemeClr val="bg1"/>
                  </a:solidFill>
                </a:uFill>
              </a:rPr>
              <a:t> </a:t>
            </a:r>
            <a:r>
              <a:rPr lang="es-ES" sz="1800" i="1" dirty="0">
                <a:solidFill>
                  <a:schemeClr val="bg1"/>
                </a:solidFill>
              </a:rPr>
              <a:t>(73%) en pacientes con cáncer de cabeza y cuello tras el tratamiento</a:t>
            </a:r>
            <a:r>
              <a:rPr lang="es-ES" sz="1800" i="1" baseline="30000" dirty="0">
                <a:solidFill>
                  <a:schemeClr val="bg1"/>
                </a:solidFill>
              </a:rPr>
              <a:t>4</a:t>
            </a:r>
            <a:r>
              <a:rPr lang="es-ES" sz="1800" i="1" dirty="0">
                <a:solidFill>
                  <a:schemeClr val="bg1"/>
                </a:solidFill>
              </a:rPr>
              <a:t>.</a:t>
            </a:r>
          </a:p>
        </p:txBody>
      </p:sp>
    </p:spTree>
    <p:extLst>
      <p:ext uri="{BB962C8B-B14F-4D97-AF65-F5344CB8AC3E}">
        <p14:creationId xmlns:p14="http://schemas.microsoft.com/office/powerpoint/2010/main" val="190974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heel(1)">
                                      <p:cBhvr>
                                        <p:cTn id="16" dur="1000"/>
                                        <p:tgtEl>
                                          <p:spTgt spid="4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000"/>
                                        <p:tgtEl>
                                          <p:spTgt spid="4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2500"/>
                            </p:stCondLst>
                            <p:childTnLst>
                              <p:par>
                                <p:cTn id="49" presetID="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0-#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1" presetClass="entr" presetSubtype="1"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heel(1)">
                                      <p:cBhvr>
                                        <p:cTn id="56" dur="1000"/>
                                        <p:tgtEl>
                                          <p:spTgt spid="50"/>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heel(1)">
                                      <p:cBhvr>
                                        <p:cTn id="59" dur="1000"/>
                                        <p:tgtEl>
                                          <p:spTgt spid="51"/>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heel(1)">
                                      <p:cBhvr>
                                        <p:cTn id="62" dur="1000"/>
                                        <p:tgtEl>
                                          <p:spTgt spid="5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p:cTn id="65" dur="500" fill="hold"/>
                                        <p:tgtEl>
                                          <p:spTgt spid="56"/>
                                        </p:tgtEl>
                                        <p:attrNameLst>
                                          <p:attrName>ppt_w</p:attrName>
                                        </p:attrNameLst>
                                      </p:cBhvr>
                                      <p:tavLst>
                                        <p:tav tm="0">
                                          <p:val>
                                            <p:fltVal val="0"/>
                                          </p:val>
                                        </p:tav>
                                        <p:tav tm="100000">
                                          <p:val>
                                            <p:strVal val="#ppt_w"/>
                                          </p:val>
                                        </p:tav>
                                      </p:tavLst>
                                    </p:anim>
                                    <p:anim calcmode="lin" valueType="num">
                                      <p:cBhvr>
                                        <p:cTn id="66" dur="500" fill="hold"/>
                                        <p:tgtEl>
                                          <p:spTgt spid="56"/>
                                        </p:tgtEl>
                                        <p:attrNameLst>
                                          <p:attrName>ppt_h</p:attrName>
                                        </p:attrNameLst>
                                      </p:cBhvr>
                                      <p:tavLst>
                                        <p:tav tm="0">
                                          <p:val>
                                            <p:fltVal val="0"/>
                                          </p:val>
                                        </p:tav>
                                        <p:tav tm="100000">
                                          <p:val>
                                            <p:strVal val="#ppt_h"/>
                                          </p:val>
                                        </p:tav>
                                      </p:tavLst>
                                    </p:anim>
                                    <p:animEffect transition="in" filter="fade">
                                      <p:cBhvr>
                                        <p:cTn id="67" dur="500"/>
                                        <p:tgtEl>
                                          <p:spTgt spid="5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Effect transition="in" filter="fade">
                                      <p:cBhvr>
                                        <p:cTn id="72" dur="500"/>
                                        <p:tgtEl>
                                          <p:spTgt spid="5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childTnLst>
                          </p:cTn>
                        </p:par>
                        <p:par>
                          <p:cTn id="88" fill="hold">
                            <p:stCondLst>
                              <p:cond delay="4500"/>
                            </p:stCondLst>
                            <p:childTnLst>
                              <p:par>
                                <p:cTn id="89" presetID="2" presetClass="entr" presetSubtype="8"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0-#ppt_w/2"/>
                                          </p:val>
                                        </p:tav>
                                        <p:tav tm="100000">
                                          <p:val>
                                            <p:strVal val="#ppt_x"/>
                                          </p:val>
                                        </p:tav>
                                      </p:tavLst>
                                    </p:anim>
                                    <p:anim calcmode="lin" valueType="num">
                                      <p:cBhvr additive="base">
                                        <p:cTn id="92" dur="500" fill="hold"/>
                                        <p:tgtEl>
                                          <p:spTgt spid="64"/>
                                        </p:tgtEl>
                                        <p:attrNameLst>
                                          <p:attrName>ppt_y</p:attrName>
                                        </p:attrNameLst>
                                      </p:cBhvr>
                                      <p:tavLst>
                                        <p:tav tm="0">
                                          <p:val>
                                            <p:strVal val="#ppt_y"/>
                                          </p:val>
                                        </p:tav>
                                        <p:tav tm="100000">
                                          <p:val>
                                            <p:strVal val="#ppt_y"/>
                                          </p:val>
                                        </p:tav>
                                      </p:tavLst>
                                    </p:anim>
                                  </p:childTnLst>
                                </p:cTn>
                              </p:par>
                            </p:childTnLst>
                          </p:cTn>
                        </p:par>
                        <p:par>
                          <p:cTn id="93" fill="hold">
                            <p:stCondLst>
                              <p:cond delay="5000"/>
                            </p:stCondLst>
                            <p:childTnLst>
                              <p:par>
                                <p:cTn id="94" presetID="21"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heel(1)">
                                      <p:cBhvr>
                                        <p:cTn id="96" dur="10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p:cTn id="99" dur="500" fill="hold"/>
                                        <p:tgtEl>
                                          <p:spTgt spid="67"/>
                                        </p:tgtEl>
                                        <p:attrNameLst>
                                          <p:attrName>ppt_w</p:attrName>
                                        </p:attrNameLst>
                                      </p:cBhvr>
                                      <p:tavLst>
                                        <p:tav tm="0">
                                          <p:val>
                                            <p:fltVal val="0"/>
                                          </p:val>
                                        </p:tav>
                                        <p:tav tm="100000">
                                          <p:val>
                                            <p:strVal val="#ppt_w"/>
                                          </p:val>
                                        </p:tav>
                                      </p:tavLst>
                                    </p:anim>
                                    <p:anim calcmode="lin" valueType="num">
                                      <p:cBhvr>
                                        <p:cTn id="100" dur="500" fill="hold"/>
                                        <p:tgtEl>
                                          <p:spTgt spid="67"/>
                                        </p:tgtEl>
                                        <p:attrNameLst>
                                          <p:attrName>ppt_h</p:attrName>
                                        </p:attrNameLst>
                                      </p:cBhvr>
                                      <p:tavLst>
                                        <p:tav tm="0">
                                          <p:val>
                                            <p:fltVal val="0"/>
                                          </p:val>
                                        </p:tav>
                                        <p:tav tm="100000">
                                          <p:val>
                                            <p:strVal val="#ppt_h"/>
                                          </p:val>
                                        </p:tav>
                                      </p:tavLst>
                                    </p:anim>
                                    <p:animEffect transition="in" filter="fade">
                                      <p:cBhvr>
                                        <p:cTn id="101" dur="500"/>
                                        <p:tgtEl>
                                          <p:spTgt spid="6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fade">
                                      <p:cBhvr>
                                        <p:cTn id="104" dur="500"/>
                                        <p:tgtEl>
                                          <p:spTgt spid="66"/>
                                        </p:tgtEl>
                                      </p:cBhvr>
                                    </p:animEffect>
                                  </p:childTnLst>
                                </p:cTn>
                              </p:par>
                            </p:childTnLst>
                          </p:cTn>
                        </p:par>
                        <p:par>
                          <p:cTn id="105" fill="hold">
                            <p:stCondLst>
                              <p:cond delay="6000"/>
                            </p:stCondLst>
                            <p:childTnLst>
                              <p:par>
                                <p:cTn id="106" presetID="2" presetClass="entr" presetSubtype="8" fill="hold" grpId="0" nodeType="afterEffect">
                                  <p:stCondLst>
                                    <p:cond delay="0"/>
                                  </p:stCondLst>
                                  <p:childTnLst>
                                    <p:set>
                                      <p:cBhvr>
                                        <p:cTn id="107" dur="1" fill="hold">
                                          <p:stCondLst>
                                            <p:cond delay="0"/>
                                          </p:stCondLst>
                                        </p:cTn>
                                        <p:tgtEl>
                                          <p:spTgt spid="68"/>
                                        </p:tgtEl>
                                        <p:attrNameLst>
                                          <p:attrName>style.visibility</p:attrName>
                                        </p:attrNameLst>
                                      </p:cBhvr>
                                      <p:to>
                                        <p:strVal val="visible"/>
                                      </p:to>
                                    </p:set>
                                    <p:anim calcmode="lin" valueType="num">
                                      <p:cBhvr additive="base">
                                        <p:cTn id="108" dur="500" fill="hold"/>
                                        <p:tgtEl>
                                          <p:spTgt spid="68"/>
                                        </p:tgtEl>
                                        <p:attrNameLst>
                                          <p:attrName>ppt_x</p:attrName>
                                        </p:attrNameLst>
                                      </p:cBhvr>
                                      <p:tavLst>
                                        <p:tav tm="0">
                                          <p:val>
                                            <p:strVal val="0-#ppt_w/2"/>
                                          </p:val>
                                        </p:tav>
                                        <p:tav tm="100000">
                                          <p:val>
                                            <p:strVal val="#ppt_x"/>
                                          </p:val>
                                        </p:tav>
                                      </p:tavLst>
                                    </p:anim>
                                    <p:anim calcmode="lin" valueType="num">
                                      <p:cBhvr additive="base">
                                        <p:cTn id="109"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Graphic spid="40" grpId="0">
        <p:bldAsOne/>
      </p:bldGraphic>
      <p:bldGraphic spid="41" grpId="0">
        <p:bldAsOne/>
      </p:bldGraphic>
      <p:bldGraphic spid="42" grpId="0">
        <p:bldAsOne/>
      </p:bldGraphic>
      <p:bldP spid="43" grpId="0"/>
      <p:bldP spid="44" grpId="0"/>
      <p:bldP spid="45" grpId="0"/>
      <p:bldP spid="46" grpId="0"/>
      <p:bldP spid="47" grpId="0"/>
      <p:bldP spid="48" grpId="0"/>
      <p:bldP spid="49" grpId="0"/>
      <p:bldGraphic spid="50" grpId="0">
        <p:bldAsOne/>
      </p:bldGraphic>
      <p:bldGraphic spid="51" grpId="0">
        <p:bldAsOne/>
      </p:bldGraphic>
      <p:bldGraphic spid="52" grpId="0">
        <p:bldAsOne/>
      </p:bldGraphic>
      <p:bldP spid="53" grpId="0"/>
      <p:bldP spid="54" grpId="0"/>
      <p:bldP spid="55" grpId="0"/>
      <p:bldP spid="56" grpId="0"/>
      <p:bldP spid="57" grpId="0"/>
      <p:bldP spid="58" grpId="0"/>
      <p:bldP spid="64" grpId="0"/>
      <p:bldGraphic spid="65" grpId="0">
        <p:bldAsOne/>
      </p:bldGraphic>
      <p:bldP spid="66" grpId="0"/>
      <p:bldP spid="67" grpId="0"/>
      <p:bldP spid="6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456D6-AC36-1545-B5A7-DAC12222092A}"/>
              </a:ext>
            </a:extLst>
          </p:cNvPr>
          <p:cNvSpPr>
            <a:spLocks noGrp="1"/>
          </p:cNvSpPr>
          <p:nvPr>
            <p:ph type="title"/>
          </p:nvPr>
        </p:nvSpPr>
        <p:spPr/>
        <p:txBody>
          <a:bodyPr/>
          <a:lstStyle/>
          <a:p>
            <a:r>
              <a:rPr lang="es-ES" dirty="0"/>
              <a:t>Disfagia: Consecuencias y complicaciones</a:t>
            </a:r>
          </a:p>
        </p:txBody>
      </p:sp>
      <p:sp>
        <p:nvSpPr>
          <p:cNvPr id="3" name="Isosceles Triangle 4">
            <a:extLst>
              <a:ext uri="{FF2B5EF4-FFF2-40B4-BE49-F238E27FC236}">
                <a16:creationId xmlns:a16="http://schemas.microsoft.com/office/drawing/2014/main" id="{CD80D195-2252-F54E-957B-96304E34494C}"/>
              </a:ext>
            </a:extLst>
          </p:cNvPr>
          <p:cNvSpPr/>
          <p:nvPr/>
        </p:nvSpPr>
        <p:spPr>
          <a:xfrm rot="10800000">
            <a:off x="2752453" y="2529990"/>
            <a:ext cx="232620" cy="143551"/>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4" name="Isosceles Triangle 5">
            <a:extLst>
              <a:ext uri="{FF2B5EF4-FFF2-40B4-BE49-F238E27FC236}">
                <a16:creationId xmlns:a16="http://schemas.microsoft.com/office/drawing/2014/main" id="{C93854DA-1AFC-C543-860A-4954F98E275A}"/>
              </a:ext>
            </a:extLst>
          </p:cNvPr>
          <p:cNvSpPr/>
          <p:nvPr/>
        </p:nvSpPr>
        <p:spPr>
          <a:xfrm rot="10800000">
            <a:off x="272389" y="2529991"/>
            <a:ext cx="232620" cy="143551"/>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5" name="Freeform 18">
            <a:extLst>
              <a:ext uri="{FF2B5EF4-FFF2-40B4-BE49-F238E27FC236}">
                <a16:creationId xmlns:a16="http://schemas.microsoft.com/office/drawing/2014/main" id="{4CA6B4E1-0D6D-8A4D-9DE7-A0558BA52BCD}"/>
              </a:ext>
            </a:extLst>
          </p:cNvPr>
          <p:cNvSpPr>
            <a:spLocks/>
          </p:cNvSpPr>
          <p:nvPr/>
        </p:nvSpPr>
        <p:spPr bwMode="auto">
          <a:xfrm>
            <a:off x="379849" y="1220371"/>
            <a:ext cx="2488134" cy="3894151"/>
          </a:xfrm>
          <a:custGeom>
            <a:avLst/>
            <a:gdLst>
              <a:gd name="T0" fmla="*/ 364 w 364"/>
              <a:gd name="T1" fmla="*/ 483 h 568"/>
              <a:gd name="T2" fmla="*/ 182 w 364"/>
              <a:gd name="T3" fmla="*/ 568 h 568"/>
              <a:gd name="T4" fmla="*/ 0 w 364"/>
              <a:gd name="T5" fmla="*/ 483 h 568"/>
              <a:gd name="T6" fmla="*/ 0 w 364"/>
              <a:gd name="T7" fmla="*/ 16 h 568"/>
              <a:gd name="T8" fmla="*/ 22 w 364"/>
              <a:gd name="T9" fmla="*/ 0 h 568"/>
              <a:gd name="T10" fmla="*/ 342 w 364"/>
              <a:gd name="T11" fmla="*/ 0 h 568"/>
              <a:gd name="T12" fmla="*/ 364 w 364"/>
              <a:gd name="T13" fmla="*/ 16 h 568"/>
              <a:gd name="T14" fmla="*/ 364 w 364"/>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568">
                <a:moveTo>
                  <a:pt x="364" y="483"/>
                </a:moveTo>
                <a:cubicBezTo>
                  <a:pt x="364" y="492"/>
                  <a:pt x="182" y="568"/>
                  <a:pt x="182" y="568"/>
                </a:cubicBezTo>
                <a:cubicBezTo>
                  <a:pt x="182" y="568"/>
                  <a:pt x="0" y="492"/>
                  <a:pt x="0" y="483"/>
                </a:cubicBezTo>
                <a:cubicBezTo>
                  <a:pt x="0" y="16"/>
                  <a:pt x="0" y="16"/>
                  <a:pt x="0" y="16"/>
                </a:cubicBezTo>
                <a:cubicBezTo>
                  <a:pt x="0" y="7"/>
                  <a:pt x="10" y="0"/>
                  <a:pt x="22" y="0"/>
                </a:cubicBezTo>
                <a:cubicBezTo>
                  <a:pt x="342" y="0"/>
                  <a:pt x="342" y="0"/>
                  <a:pt x="342" y="0"/>
                </a:cubicBezTo>
                <a:cubicBezTo>
                  <a:pt x="354" y="0"/>
                  <a:pt x="364" y="7"/>
                  <a:pt x="364" y="16"/>
                </a:cubicBezTo>
                <a:lnTo>
                  <a:pt x="364" y="483"/>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9">
            <a:extLst>
              <a:ext uri="{FF2B5EF4-FFF2-40B4-BE49-F238E27FC236}">
                <a16:creationId xmlns:a16="http://schemas.microsoft.com/office/drawing/2014/main" id="{091BBD19-C7C0-544D-8427-91B8C68AB52F}"/>
              </a:ext>
            </a:extLst>
          </p:cNvPr>
          <p:cNvSpPr>
            <a:spLocks noChangeArrowheads="1"/>
          </p:cNvSpPr>
          <p:nvPr/>
        </p:nvSpPr>
        <p:spPr bwMode="auto">
          <a:xfrm>
            <a:off x="272389" y="1393535"/>
            <a:ext cx="2712684" cy="1128494"/>
          </a:xfrm>
          <a:prstGeom prst="rect">
            <a:avLst/>
          </a:pr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 name="Isosceles Triangle 8">
            <a:extLst>
              <a:ext uri="{FF2B5EF4-FFF2-40B4-BE49-F238E27FC236}">
                <a16:creationId xmlns:a16="http://schemas.microsoft.com/office/drawing/2014/main" id="{5CBD7D8E-1B7E-0D48-A7D0-E87147CE61F1}"/>
              </a:ext>
            </a:extLst>
          </p:cNvPr>
          <p:cNvSpPr/>
          <p:nvPr/>
        </p:nvSpPr>
        <p:spPr>
          <a:xfrm rot="10800000">
            <a:off x="5854966" y="2521591"/>
            <a:ext cx="232620" cy="143551"/>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8" name="Isosceles Triangle 9">
            <a:extLst>
              <a:ext uri="{FF2B5EF4-FFF2-40B4-BE49-F238E27FC236}">
                <a16:creationId xmlns:a16="http://schemas.microsoft.com/office/drawing/2014/main" id="{F39F68F3-75DA-A64F-B598-5C2DBB6F626E}"/>
              </a:ext>
            </a:extLst>
          </p:cNvPr>
          <p:cNvSpPr/>
          <p:nvPr/>
        </p:nvSpPr>
        <p:spPr>
          <a:xfrm rot="10800000">
            <a:off x="3374275" y="2521592"/>
            <a:ext cx="232620" cy="143551"/>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9" name="Freeform 20">
            <a:extLst>
              <a:ext uri="{FF2B5EF4-FFF2-40B4-BE49-F238E27FC236}">
                <a16:creationId xmlns:a16="http://schemas.microsoft.com/office/drawing/2014/main" id="{152FBDFD-9BAB-274F-88DD-48010E5C2B73}"/>
              </a:ext>
            </a:extLst>
          </p:cNvPr>
          <p:cNvSpPr>
            <a:spLocks/>
          </p:cNvSpPr>
          <p:nvPr/>
        </p:nvSpPr>
        <p:spPr bwMode="auto">
          <a:xfrm>
            <a:off x="3488651" y="1220371"/>
            <a:ext cx="2495495" cy="3894151"/>
          </a:xfrm>
          <a:custGeom>
            <a:avLst/>
            <a:gdLst>
              <a:gd name="T0" fmla="*/ 365 w 365"/>
              <a:gd name="T1" fmla="*/ 483 h 568"/>
              <a:gd name="T2" fmla="*/ 182 w 365"/>
              <a:gd name="T3" fmla="*/ 568 h 568"/>
              <a:gd name="T4" fmla="*/ 0 w 365"/>
              <a:gd name="T5" fmla="*/ 483 h 568"/>
              <a:gd name="T6" fmla="*/ 0 w 365"/>
              <a:gd name="T7" fmla="*/ 16 h 568"/>
              <a:gd name="T8" fmla="*/ 22 w 365"/>
              <a:gd name="T9" fmla="*/ 0 h 568"/>
              <a:gd name="T10" fmla="*/ 343 w 365"/>
              <a:gd name="T11" fmla="*/ 0 h 568"/>
              <a:gd name="T12" fmla="*/ 365 w 365"/>
              <a:gd name="T13" fmla="*/ 16 h 568"/>
              <a:gd name="T14" fmla="*/ 365 w 365"/>
              <a:gd name="T15" fmla="*/ 483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568">
                <a:moveTo>
                  <a:pt x="365" y="483"/>
                </a:moveTo>
                <a:cubicBezTo>
                  <a:pt x="365" y="492"/>
                  <a:pt x="182" y="568"/>
                  <a:pt x="182" y="568"/>
                </a:cubicBezTo>
                <a:cubicBezTo>
                  <a:pt x="182" y="568"/>
                  <a:pt x="0" y="492"/>
                  <a:pt x="0" y="483"/>
                </a:cubicBezTo>
                <a:cubicBezTo>
                  <a:pt x="0" y="16"/>
                  <a:pt x="0" y="16"/>
                  <a:pt x="0" y="16"/>
                </a:cubicBezTo>
                <a:cubicBezTo>
                  <a:pt x="0" y="7"/>
                  <a:pt x="10" y="0"/>
                  <a:pt x="22" y="0"/>
                </a:cubicBezTo>
                <a:cubicBezTo>
                  <a:pt x="343" y="0"/>
                  <a:pt x="343" y="0"/>
                  <a:pt x="343" y="0"/>
                </a:cubicBezTo>
                <a:cubicBezTo>
                  <a:pt x="355" y="0"/>
                  <a:pt x="365" y="7"/>
                  <a:pt x="365" y="16"/>
                </a:cubicBezTo>
                <a:lnTo>
                  <a:pt x="365" y="483"/>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0" name="Rectangle 21">
            <a:extLst>
              <a:ext uri="{FF2B5EF4-FFF2-40B4-BE49-F238E27FC236}">
                <a16:creationId xmlns:a16="http://schemas.microsoft.com/office/drawing/2014/main" id="{60878106-FF37-C741-B0FB-134F0E85769F}"/>
              </a:ext>
            </a:extLst>
          </p:cNvPr>
          <p:cNvSpPr>
            <a:spLocks noChangeArrowheads="1"/>
          </p:cNvSpPr>
          <p:nvPr/>
        </p:nvSpPr>
        <p:spPr bwMode="auto">
          <a:xfrm>
            <a:off x="3374902" y="1393535"/>
            <a:ext cx="2712684" cy="1128494"/>
          </a:xfrm>
          <a:prstGeom prst="rect">
            <a:avLst/>
          </a:prstGeom>
          <a:solidFill>
            <a:schemeClr val="accent2">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 name="TextBox 16">
            <a:extLst>
              <a:ext uri="{FF2B5EF4-FFF2-40B4-BE49-F238E27FC236}">
                <a16:creationId xmlns:a16="http://schemas.microsoft.com/office/drawing/2014/main" id="{0A0BEDF3-58E5-DE45-BCC6-CB559313421F}"/>
              </a:ext>
            </a:extLst>
          </p:cNvPr>
          <p:cNvSpPr txBox="1"/>
          <p:nvPr/>
        </p:nvSpPr>
        <p:spPr>
          <a:xfrm>
            <a:off x="231812" y="1927403"/>
            <a:ext cx="2784342" cy="461665"/>
          </a:xfrm>
          <a:prstGeom prst="rect">
            <a:avLst/>
          </a:prstGeom>
          <a:noFill/>
        </p:spPr>
        <p:txBody>
          <a:bodyPr wrap="square" rtlCol="0">
            <a:spAutoFit/>
          </a:bodyPr>
          <a:lstStyle/>
          <a:p>
            <a:pPr algn="ctr"/>
            <a:r>
              <a:rPr lang="id-ID" sz="2400" dirty="0" err="1">
                <a:solidFill>
                  <a:schemeClr val="bg1"/>
                </a:solidFill>
                <a:latin typeface="+mj-lt"/>
              </a:rPr>
              <a:t>en</a:t>
            </a:r>
            <a:r>
              <a:rPr lang="id-ID" sz="2400" dirty="0">
                <a:solidFill>
                  <a:schemeClr val="bg1"/>
                </a:solidFill>
                <a:latin typeface="+mj-lt"/>
              </a:rPr>
              <a:t> </a:t>
            </a:r>
            <a:r>
              <a:rPr lang="id-ID" sz="2400" dirty="0" err="1">
                <a:solidFill>
                  <a:schemeClr val="bg1"/>
                </a:solidFill>
                <a:latin typeface="+mj-lt"/>
              </a:rPr>
              <a:t>la</a:t>
            </a:r>
            <a:r>
              <a:rPr lang="id-ID" sz="2400" dirty="0">
                <a:solidFill>
                  <a:schemeClr val="bg1"/>
                </a:solidFill>
                <a:latin typeface="+mj-lt"/>
              </a:rPr>
              <a:t> </a:t>
            </a:r>
            <a:r>
              <a:rPr lang="id-ID" sz="2400" dirty="0" err="1">
                <a:solidFill>
                  <a:schemeClr val="bg1"/>
                </a:solidFill>
                <a:latin typeface="+mj-lt"/>
              </a:rPr>
              <a:t>seguridad</a:t>
            </a:r>
            <a:endParaRPr lang="id-ID" sz="2400" dirty="0">
              <a:solidFill>
                <a:schemeClr val="bg1"/>
              </a:solidFill>
              <a:latin typeface="+mj-lt"/>
            </a:endParaRPr>
          </a:p>
        </p:txBody>
      </p:sp>
      <p:sp>
        <p:nvSpPr>
          <p:cNvPr id="13" name="TextBox 18">
            <a:extLst>
              <a:ext uri="{FF2B5EF4-FFF2-40B4-BE49-F238E27FC236}">
                <a16:creationId xmlns:a16="http://schemas.microsoft.com/office/drawing/2014/main" id="{2504B94D-55CF-5041-AE7C-3BE6CE57DEA6}"/>
              </a:ext>
            </a:extLst>
          </p:cNvPr>
          <p:cNvSpPr txBox="1"/>
          <p:nvPr/>
        </p:nvSpPr>
        <p:spPr>
          <a:xfrm>
            <a:off x="320683" y="1469984"/>
            <a:ext cx="2571714" cy="461665"/>
          </a:xfrm>
          <a:prstGeom prst="rect">
            <a:avLst/>
          </a:prstGeom>
          <a:noFill/>
        </p:spPr>
        <p:txBody>
          <a:bodyPr wrap="square" rtlCol="0">
            <a:spAutoFit/>
          </a:bodyPr>
          <a:lstStyle/>
          <a:p>
            <a:pPr algn="ctr"/>
            <a:r>
              <a:rPr lang="id-ID" sz="2400" b="1" dirty="0">
                <a:solidFill>
                  <a:schemeClr val="bg1"/>
                </a:solidFill>
                <a:latin typeface="+mj-lt"/>
              </a:rPr>
              <a:t>DISMINUCIÓN</a:t>
            </a:r>
          </a:p>
        </p:txBody>
      </p:sp>
      <p:sp>
        <p:nvSpPr>
          <p:cNvPr id="20" name="TextBox 31">
            <a:extLst>
              <a:ext uri="{FF2B5EF4-FFF2-40B4-BE49-F238E27FC236}">
                <a16:creationId xmlns:a16="http://schemas.microsoft.com/office/drawing/2014/main" id="{6A639562-861C-3D44-B605-120753265609}"/>
              </a:ext>
            </a:extLst>
          </p:cNvPr>
          <p:cNvSpPr txBox="1"/>
          <p:nvPr/>
        </p:nvSpPr>
        <p:spPr>
          <a:xfrm>
            <a:off x="3516887" y="1927403"/>
            <a:ext cx="2465792" cy="461665"/>
          </a:xfrm>
          <a:prstGeom prst="rect">
            <a:avLst/>
          </a:prstGeom>
          <a:noFill/>
        </p:spPr>
        <p:txBody>
          <a:bodyPr wrap="square" rtlCol="0">
            <a:spAutoFit/>
          </a:bodyPr>
          <a:lstStyle/>
          <a:p>
            <a:pPr lvl="0" algn="ctr"/>
            <a:r>
              <a:rPr lang="id-ID" sz="2400" dirty="0" err="1">
                <a:solidFill>
                  <a:srgbClr val="FFFFFF"/>
                </a:solidFill>
                <a:latin typeface="Arial Black" panose="020B0A04020102020204"/>
              </a:rPr>
              <a:t>en</a:t>
            </a:r>
            <a:r>
              <a:rPr lang="id-ID" sz="2400" dirty="0">
                <a:solidFill>
                  <a:srgbClr val="FFFFFF"/>
                </a:solidFill>
                <a:latin typeface="Arial Black" panose="020B0A04020102020204"/>
              </a:rPr>
              <a:t> </a:t>
            </a:r>
            <a:r>
              <a:rPr lang="id-ID" sz="2400" dirty="0" err="1">
                <a:solidFill>
                  <a:srgbClr val="FFFFFF"/>
                </a:solidFill>
                <a:latin typeface="Arial Black" panose="020B0A04020102020204"/>
              </a:rPr>
              <a:t>la</a:t>
            </a:r>
            <a:r>
              <a:rPr lang="id-ID" sz="2400" dirty="0">
                <a:solidFill>
                  <a:srgbClr val="FFFFFF"/>
                </a:solidFill>
                <a:latin typeface="Arial Black" panose="020B0A04020102020204"/>
              </a:rPr>
              <a:t> </a:t>
            </a:r>
            <a:r>
              <a:rPr lang="id-ID" sz="2400" dirty="0" err="1">
                <a:solidFill>
                  <a:srgbClr val="FFFFFF"/>
                </a:solidFill>
                <a:latin typeface="Arial Black" panose="020B0A04020102020204"/>
              </a:rPr>
              <a:t>eficacia</a:t>
            </a:r>
            <a:endParaRPr lang="id-ID" sz="2400" dirty="0">
              <a:solidFill>
                <a:srgbClr val="FFFFFF"/>
              </a:solidFill>
              <a:latin typeface="Arial Black" panose="020B0A04020102020204"/>
            </a:endParaRPr>
          </a:p>
        </p:txBody>
      </p:sp>
      <p:sp>
        <p:nvSpPr>
          <p:cNvPr id="29" name="TextBox 44">
            <a:extLst>
              <a:ext uri="{FF2B5EF4-FFF2-40B4-BE49-F238E27FC236}">
                <a16:creationId xmlns:a16="http://schemas.microsoft.com/office/drawing/2014/main" id="{1A05F139-9AA6-944D-A886-77B5604842D0}"/>
              </a:ext>
            </a:extLst>
          </p:cNvPr>
          <p:cNvSpPr txBox="1"/>
          <p:nvPr/>
        </p:nvSpPr>
        <p:spPr>
          <a:xfrm>
            <a:off x="852346" y="2723743"/>
            <a:ext cx="1543140" cy="400110"/>
          </a:xfrm>
          <a:prstGeom prst="rect">
            <a:avLst/>
          </a:prstGeom>
          <a:noFill/>
        </p:spPr>
        <p:txBody>
          <a:bodyPr wrap="square" rtlCol="0">
            <a:spAutoFit/>
          </a:bodyPr>
          <a:lstStyle/>
          <a:p>
            <a:pPr algn="ctr">
              <a:spcAft>
                <a:spcPts val="1200"/>
              </a:spcAft>
            </a:pPr>
            <a:r>
              <a:rPr lang="es-ES" sz="2000" dirty="0">
                <a:ea typeface="ＭＳ Ｐゴシック" pitchFamily="34" charset="-128"/>
              </a:rPr>
              <a:t>Aspiración</a:t>
            </a:r>
          </a:p>
        </p:txBody>
      </p:sp>
      <p:sp>
        <p:nvSpPr>
          <p:cNvPr id="30" name="TextBox 45">
            <a:extLst>
              <a:ext uri="{FF2B5EF4-FFF2-40B4-BE49-F238E27FC236}">
                <a16:creationId xmlns:a16="http://schemas.microsoft.com/office/drawing/2014/main" id="{3AEC8A9F-1AF8-2044-BF79-DE7E5D7E13D3}"/>
              </a:ext>
            </a:extLst>
          </p:cNvPr>
          <p:cNvSpPr txBox="1"/>
          <p:nvPr/>
        </p:nvSpPr>
        <p:spPr>
          <a:xfrm>
            <a:off x="777781" y="3319264"/>
            <a:ext cx="1692270" cy="400110"/>
          </a:xfrm>
          <a:prstGeom prst="rect">
            <a:avLst/>
          </a:prstGeom>
          <a:noFill/>
        </p:spPr>
        <p:txBody>
          <a:bodyPr wrap="square" rtlCol="0">
            <a:spAutoFit/>
          </a:bodyPr>
          <a:lstStyle/>
          <a:p>
            <a:pPr algn="ctr">
              <a:spcAft>
                <a:spcPts val="1200"/>
              </a:spcAft>
            </a:pPr>
            <a:r>
              <a:rPr lang="es-ES" sz="2000" dirty="0">
                <a:ea typeface="ＭＳ Ｐゴシック" pitchFamily="34" charset="-128"/>
              </a:rPr>
              <a:t>Penetración</a:t>
            </a:r>
          </a:p>
        </p:txBody>
      </p:sp>
      <p:sp>
        <p:nvSpPr>
          <p:cNvPr id="31" name="TextBox 46">
            <a:extLst>
              <a:ext uri="{FF2B5EF4-FFF2-40B4-BE49-F238E27FC236}">
                <a16:creationId xmlns:a16="http://schemas.microsoft.com/office/drawing/2014/main" id="{5B6A780C-58C5-5045-BCC9-2ED58EF6CE0F}"/>
              </a:ext>
            </a:extLst>
          </p:cNvPr>
          <p:cNvSpPr txBox="1"/>
          <p:nvPr/>
        </p:nvSpPr>
        <p:spPr>
          <a:xfrm>
            <a:off x="747041" y="3897253"/>
            <a:ext cx="1753751" cy="707886"/>
          </a:xfrm>
          <a:prstGeom prst="rect">
            <a:avLst/>
          </a:prstGeom>
          <a:noFill/>
        </p:spPr>
        <p:txBody>
          <a:bodyPr wrap="square" rtlCol="0">
            <a:spAutoFit/>
          </a:bodyPr>
          <a:lstStyle/>
          <a:p>
            <a:pPr algn="ctr">
              <a:spcAft>
                <a:spcPts val="1200"/>
              </a:spcAft>
            </a:pPr>
            <a:r>
              <a:rPr lang="es-ES" sz="2000" dirty="0">
                <a:ea typeface="ＭＳ Ｐゴシック" pitchFamily="34" charset="-128"/>
              </a:rPr>
              <a:t>Neumonía </a:t>
            </a:r>
            <a:r>
              <a:rPr lang="es-ES" sz="2000" dirty="0" err="1">
                <a:ea typeface="ＭＳ Ｐゴシック" pitchFamily="34" charset="-128"/>
              </a:rPr>
              <a:t>aspirativa</a:t>
            </a:r>
            <a:endParaRPr lang="es-ES" sz="2000" dirty="0">
              <a:ea typeface="ＭＳ Ｐゴシック" pitchFamily="34" charset="-128"/>
            </a:endParaRPr>
          </a:p>
        </p:txBody>
      </p:sp>
      <p:sp>
        <p:nvSpPr>
          <p:cNvPr id="33" name="TextBox 48">
            <a:extLst>
              <a:ext uri="{FF2B5EF4-FFF2-40B4-BE49-F238E27FC236}">
                <a16:creationId xmlns:a16="http://schemas.microsoft.com/office/drawing/2014/main" id="{25A08F22-41BD-3442-9530-4B085A4EE54B}"/>
              </a:ext>
            </a:extLst>
          </p:cNvPr>
          <p:cNvSpPr txBox="1"/>
          <p:nvPr/>
        </p:nvSpPr>
        <p:spPr>
          <a:xfrm>
            <a:off x="3838695" y="2840241"/>
            <a:ext cx="1795406" cy="400110"/>
          </a:xfrm>
          <a:prstGeom prst="rect">
            <a:avLst/>
          </a:prstGeom>
          <a:noFill/>
        </p:spPr>
        <p:txBody>
          <a:bodyPr wrap="square" rtlCol="0">
            <a:spAutoFit/>
          </a:bodyPr>
          <a:lstStyle/>
          <a:p>
            <a:pPr algn="ctr">
              <a:spcAft>
                <a:spcPts val="1200"/>
              </a:spcAft>
            </a:pPr>
            <a:r>
              <a:rPr lang="es-ES" sz="2000" dirty="0">
                <a:solidFill>
                  <a:srgbClr val="FFFFFF"/>
                </a:solidFill>
                <a:ea typeface="ＭＳ Ｐゴシック" pitchFamily="34" charset="-128"/>
              </a:rPr>
              <a:t>Desnutrición</a:t>
            </a:r>
          </a:p>
        </p:txBody>
      </p:sp>
      <p:sp>
        <p:nvSpPr>
          <p:cNvPr id="34" name="TextBox 49">
            <a:extLst>
              <a:ext uri="{FF2B5EF4-FFF2-40B4-BE49-F238E27FC236}">
                <a16:creationId xmlns:a16="http://schemas.microsoft.com/office/drawing/2014/main" id="{8CA7E43F-853C-8B43-AA9D-61A268D02BF4}"/>
              </a:ext>
            </a:extLst>
          </p:cNvPr>
          <p:cNvSpPr txBox="1"/>
          <p:nvPr/>
        </p:nvSpPr>
        <p:spPr>
          <a:xfrm>
            <a:off x="3689566" y="3780929"/>
            <a:ext cx="2093665" cy="400110"/>
          </a:xfrm>
          <a:prstGeom prst="rect">
            <a:avLst/>
          </a:prstGeom>
          <a:noFill/>
        </p:spPr>
        <p:txBody>
          <a:bodyPr wrap="square" rtlCol="0">
            <a:spAutoFit/>
          </a:bodyPr>
          <a:lstStyle/>
          <a:p>
            <a:pPr algn="ctr">
              <a:spcAft>
                <a:spcPts val="1200"/>
              </a:spcAft>
            </a:pPr>
            <a:r>
              <a:rPr lang="es-ES" sz="2000" dirty="0">
                <a:solidFill>
                  <a:srgbClr val="FFFFFF"/>
                </a:solidFill>
                <a:ea typeface="ＭＳ Ｐゴシック" pitchFamily="34" charset="-128"/>
              </a:rPr>
              <a:t>Deshidratación</a:t>
            </a:r>
          </a:p>
        </p:txBody>
      </p:sp>
      <p:cxnSp>
        <p:nvCxnSpPr>
          <p:cNvPr id="37" name="Straight Connector 56">
            <a:extLst>
              <a:ext uri="{FF2B5EF4-FFF2-40B4-BE49-F238E27FC236}">
                <a16:creationId xmlns:a16="http://schemas.microsoft.com/office/drawing/2014/main" id="{041FE8AA-8063-F54A-B14F-05672AFCF7AE}"/>
              </a:ext>
            </a:extLst>
          </p:cNvPr>
          <p:cNvCxnSpPr>
            <a:cxnSpLocks/>
          </p:cNvCxnSpPr>
          <p:nvPr/>
        </p:nvCxnSpPr>
        <p:spPr>
          <a:xfrm>
            <a:off x="699302" y="3196540"/>
            <a:ext cx="1849228"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57">
            <a:extLst>
              <a:ext uri="{FF2B5EF4-FFF2-40B4-BE49-F238E27FC236}">
                <a16:creationId xmlns:a16="http://schemas.microsoft.com/office/drawing/2014/main" id="{33CADE0F-222E-6842-8BC3-116AEF10BDA8}"/>
              </a:ext>
            </a:extLst>
          </p:cNvPr>
          <p:cNvCxnSpPr>
            <a:cxnSpLocks/>
          </p:cNvCxnSpPr>
          <p:nvPr/>
        </p:nvCxnSpPr>
        <p:spPr>
          <a:xfrm>
            <a:off x="3811784" y="3489826"/>
            <a:ext cx="1849228"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59">
            <a:extLst>
              <a:ext uri="{FF2B5EF4-FFF2-40B4-BE49-F238E27FC236}">
                <a16:creationId xmlns:a16="http://schemas.microsoft.com/office/drawing/2014/main" id="{A0188C9D-CD97-2945-99BD-B6C0475EF8A8}"/>
              </a:ext>
            </a:extLst>
          </p:cNvPr>
          <p:cNvCxnSpPr>
            <a:cxnSpLocks/>
          </p:cNvCxnSpPr>
          <p:nvPr/>
        </p:nvCxnSpPr>
        <p:spPr>
          <a:xfrm>
            <a:off x="699302" y="3779766"/>
            <a:ext cx="1849228"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18">
            <a:extLst>
              <a:ext uri="{FF2B5EF4-FFF2-40B4-BE49-F238E27FC236}">
                <a16:creationId xmlns:a16="http://schemas.microsoft.com/office/drawing/2014/main" id="{F6FA2A7A-48D8-7E46-8CC9-B1739FA44DF5}"/>
              </a:ext>
            </a:extLst>
          </p:cNvPr>
          <p:cNvSpPr txBox="1"/>
          <p:nvPr/>
        </p:nvSpPr>
        <p:spPr>
          <a:xfrm>
            <a:off x="3422622" y="1469984"/>
            <a:ext cx="2571714" cy="461665"/>
          </a:xfrm>
          <a:prstGeom prst="rect">
            <a:avLst/>
          </a:prstGeom>
          <a:noFill/>
        </p:spPr>
        <p:txBody>
          <a:bodyPr wrap="square" rtlCol="0">
            <a:spAutoFit/>
          </a:bodyPr>
          <a:lstStyle/>
          <a:p>
            <a:pPr algn="ctr"/>
            <a:r>
              <a:rPr lang="id-ID" sz="2400" b="1" dirty="0">
                <a:solidFill>
                  <a:schemeClr val="bg1"/>
                </a:solidFill>
                <a:latin typeface="+mj-lt"/>
              </a:rPr>
              <a:t>DISMINUCIÓN</a:t>
            </a:r>
          </a:p>
        </p:txBody>
      </p:sp>
      <p:sp>
        <p:nvSpPr>
          <p:cNvPr id="53" name="Elipse 52">
            <a:extLst>
              <a:ext uri="{FF2B5EF4-FFF2-40B4-BE49-F238E27FC236}">
                <a16:creationId xmlns:a16="http://schemas.microsoft.com/office/drawing/2014/main" id="{A9EDFF06-C44D-D142-9AAD-BF705F1F81BA}"/>
              </a:ext>
            </a:extLst>
          </p:cNvPr>
          <p:cNvSpPr/>
          <p:nvPr/>
        </p:nvSpPr>
        <p:spPr>
          <a:xfrm>
            <a:off x="6372718" y="1220371"/>
            <a:ext cx="3479180" cy="3484800"/>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ES" sz="4000" b="1" dirty="0">
                <a:solidFill>
                  <a:schemeClr val="tx1"/>
                </a:solidFill>
              </a:rPr>
              <a:t>51% </a:t>
            </a:r>
          </a:p>
          <a:p>
            <a:r>
              <a:rPr lang="es-ES" sz="2000" dirty="0">
                <a:solidFill>
                  <a:schemeClr val="tx1"/>
                </a:solidFill>
              </a:rPr>
              <a:t>aspiraciones</a:t>
            </a:r>
            <a:endParaRPr lang="es-ES" dirty="0">
              <a:solidFill>
                <a:schemeClr val="tx1"/>
              </a:solidFill>
            </a:endParaRPr>
          </a:p>
        </p:txBody>
      </p:sp>
      <p:sp>
        <p:nvSpPr>
          <p:cNvPr id="54" name="Elipse 53">
            <a:extLst>
              <a:ext uri="{FF2B5EF4-FFF2-40B4-BE49-F238E27FC236}">
                <a16:creationId xmlns:a16="http://schemas.microsoft.com/office/drawing/2014/main" id="{7351A459-5461-C743-82F8-D36FFA7B7E32}"/>
              </a:ext>
            </a:extLst>
          </p:cNvPr>
          <p:cNvSpPr/>
          <p:nvPr/>
        </p:nvSpPr>
        <p:spPr>
          <a:xfrm>
            <a:off x="8431599" y="1220371"/>
            <a:ext cx="3479180" cy="34848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es-ES" sz="4000" b="1" dirty="0">
                <a:solidFill>
                  <a:schemeClr val="tx1"/>
                </a:solidFill>
              </a:rPr>
              <a:t>48% </a:t>
            </a:r>
          </a:p>
          <a:p>
            <a:pPr algn="r"/>
            <a:r>
              <a:rPr lang="es-ES" sz="2000" dirty="0">
                <a:solidFill>
                  <a:schemeClr val="tx1"/>
                </a:solidFill>
              </a:rPr>
              <a:t>desnutrición</a:t>
            </a:r>
          </a:p>
        </p:txBody>
      </p:sp>
      <p:sp>
        <p:nvSpPr>
          <p:cNvPr id="55" name="Rectángulo 54">
            <a:extLst>
              <a:ext uri="{FF2B5EF4-FFF2-40B4-BE49-F238E27FC236}">
                <a16:creationId xmlns:a16="http://schemas.microsoft.com/office/drawing/2014/main" id="{89C260DC-F3A7-1048-B335-A6981D6F4BCD}"/>
              </a:ext>
            </a:extLst>
          </p:cNvPr>
          <p:cNvSpPr/>
          <p:nvPr/>
        </p:nvSpPr>
        <p:spPr>
          <a:xfrm>
            <a:off x="8409297" y="2442507"/>
            <a:ext cx="1472184" cy="1015663"/>
          </a:xfrm>
          <a:prstGeom prst="rect">
            <a:avLst/>
          </a:prstGeom>
        </p:spPr>
        <p:txBody>
          <a:bodyPr wrap="square">
            <a:spAutoFit/>
          </a:bodyPr>
          <a:lstStyle/>
          <a:p>
            <a:pPr algn="ctr"/>
            <a:r>
              <a:rPr lang="es-ES" sz="4000" b="1" dirty="0">
                <a:solidFill>
                  <a:schemeClr val="bg1"/>
                </a:solidFill>
              </a:rPr>
              <a:t>20% </a:t>
            </a:r>
          </a:p>
          <a:p>
            <a:pPr algn="ctr"/>
            <a:r>
              <a:rPr lang="es-ES" sz="2000" dirty="0">
                <a:solidFill>
                  <a:schemeClr val="bg1"/>
                </a:solidFill>
              </a:rPr>
              <a:t>fatalidades</a:t>
            </a:r>
          </a:p>
        </p:txBody>
      </p:sp>
      <p:sp>
        <p:nvSpPr>
          <p:cNvPr id="56" name="CuadroTexto 55">
            <a:extLst>
              <a:ext uri="{FF2B5EF4-FFF2-40B4-BE49-F238E27FC236}">
                <a16:creationId xmlns:a16="http://schemas.microsoft.com/office/drawing/2014/main" id="{E952B0B3-3A8B-7548-AA30-DC0A441EFD3F}"/>
              </a:ext>
            </a:extLst>
          </p:cNvPr>
          <p:cNvSpPr txBox="1"/>
          <p:nvPr/>
        </p:nvSpPr>
        <p:spPr>
          <a:xfrm>
            <a:off x="2094615" y="6022171"/>
            <a:ext cx="7538483" cy="461665"/>
          </a:xfrm>
          <a:prstGeom prst="rect">
            <a:avLst/>
          </a:prstGeom>
          <a:noFill/>
        </p:spPr>
        <p:txBody>
          <a:bodyPr wrap="square" rtlCol="0">
            <a:spAutoFit/>
          </a:bodyPr>
          <a:lstStyle/>
          <a:p>
            <a:r>
              <a:rPr lang="en-US" sz="800" dirty="0"/>
              <a:t>RCSLT.  RCSLT resource manual for </a:t>
            </a:r>
            <a:r>
              <a:rPr lang="en-US" sz="800" dirty="0" err="1"/>
              <a:t>comminssioning</a:t>
            </a:r>
            <a:r>
              <a:rPr lang="en-US" sz="800" dirty="0"/>
              <a:t> and planning services for SLCN: Dysphagia. 2014. Accessed via http://</a:t>
            </a:r>
            <a:r>
              <a:rPr lang="en-US" sz="800" dirty="0" err="1"/>
              <a:t>www.rcslt.org</a:t>
            </a:r>
            <a:r>
              <a:rPr lang="en-US" sz="800" dirty="0"/>
              <a:t>/</a:t>
            </a:r>
            <a:r>
              <a:rPr lang="en-US" sz="800" dirty="0" err="1"/>
              <a:t>speech_and_language_therapy</a:t>
            </a:r>
            <a:r>
              <a:rPr lang="en-US" sz="800" dirty="0"/>
              <a:t>/commissioning/dysphagia_manual_072014)</a:t>
            </a:r>
          </a:p>
          <a:p>
            <a:r>
              <a:rPr lang="en-US" sz="800" dirty="0" err="1"/>
              <a:t>Westmark</a:t>
            </a:r>
            <a:r>
              <a:rPr lang="en-US" sz="800" dirty="0"/>
              <a:t> S, et al. The cost of dysphagia in geriatric patients. </a:t>
            </a:r>
            <a:r>
              <a:rPr lang="en-US" sz="800" dirty="0" err="1"/>
              <a:t>Clinicoecon</a:t>
            </a:r>
            <a:r>
              <a:rPr lang="en-US" sz="800" dirty="0"/>
              <a:t> Outcomes Res. 2018 Jun 6;10:321-326..</a:t>
            </a:r>
          </a:p>
        </p:txBody>
      </p:sp>
      <p:sp>
        <p:nvSpPr>
          <p:cNvPr id="58" name="Rectángulo redondeado 57">
            <a:extLst>
              <a:ext uri="{FF2B5EF4-FFF2-40B4-BE49-F238E27FC236}">
                <a16:creationId xmlns:a16="http://schemas.microsoft.com/office/drawing/2014/main" id="{E5808254-56DD-0C45-AD71-78BE995197B9}"/>
              </a:ext>
            </a:extLst>
          </p:cNvPr>
          <p:cNvSpPr/>
          <p:nvPr/>
        </p:nvSpPr>
        <p:spPr>
          <a:xfrm>
            <a:off x="432701" y="5211093"/>
            <a:ext cx="11326598" cy="75297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00000"/>
            </a:pPr>
            <a:r>
              <a:rPr lang="es-ES_tradnl" sz="1600" dirty="0">
                <a:solidFill>
                  <a:schemeClr val="tx1"/>
                </a:solidFill>
              </a:rPr>
              <a:t>Deteriora la calidad de vida, aumentan la estancia hospitalaria y los recursos sanitarios empleados. </a:t>
            </a:r>
          </a:p>
          <a:p>
            <a:pPr lvl="0" algn="ctr">
              <a:buSzPct val="100000"/>
            </a:pPr>
            <a:r>
              <a:rPr lang="es-ES_tradnl" sz="1600" dirty="0">
                <a:solidFill>
                  <a:schemeClr val="tx1"/>
                </a:solidFill>
              </a:rPr>
              <a:t>Los </a:t>
            </a:r>
            <a:r>
              <a:rPr lang="es-ES_tradnl" sz="1600" b="1" u="sng" dirty="0">
                <a:solidFill>
                  <a:schemeClr val="tx1"/>
                </a:solidFill>
              </a:rPr>
              <a:t>pacientes geriátricos con disfagia</a:t>
            </a:r>
            <a:r>
              <a:rPr lang="es-ES_tradnl" sz="1600" b="1" dirty="0">
                <a:solidFill>
                  <a:schemeClr val="tx1"/>
                </a:solidFill>
              </a:rPr>
              <a:t> </a:t>
            </a:r>
            <a:r>
              <a:rPr lang="es-ES_tradnl" sz="1600" dirty="0">
                <a:solidFill>
                  <a:schemeClr val="tx1"/>
                </a:solidFill>
              </a:rPr>
              <a:t>son </a:t>
            </a:r>
            <a:r>
              <a:rPr lang="es-ES_tradnl" sz="1600" b="1" u="sng" dirty="0">
                <a:solidFill>
                  <a:schemeClr val="tx1"/>
                </a:solidFill>
              </a:rPr>
              <a:t>significativamente más costosos</a:t>
            </a:r>
            <a:r>
              <a:rPr lang="es-ES_tradnl" sz="1600" dirty="0">
                <a:solidFill>
                  <a:schemeClr val="tx1"/>
                </a:solidFill>
              </a:rPr>
              <a:t>, tanto en hospital como comunidad.</a:t>
            </a:r>
          </a:p>
        </p:txBody>
      </p:sp>
      <p:sp>
        <p:nvSpPr>
          <p:cNvPr id="62" name="Freeform 273">
            <a:extLst>
              <a:ext uri="{FF2B5EF4-FFF2-40B4-BE49-F238E27FC236}">
                <a16:creationId xmlns:a16="http://schemas.microsoft.com/office/drawing/2014/main" id="{7ED6A138-8E84-4741-9CB2-4962161CB369}"/>
              </a:ext>
            </a:extLst>
          </p:cNvPr>
          <p:cNvSpPr>
            <a:spLocks noEditPoints="1"/>
          </p:cNvSpPr>
          <p:nvPr/>
        </p:nvSpPr>
        <p:spPr bwMode="auto">
          <a:xfrm>
            <a:off x="11120528" y="440430"/>
            <a:ext cx="498496" cy="435103"/>
          </a:xfrm>
          <a:custGeom>
            <a:avLst/>
            <a:gdLst>
              <a:gd name="T0" fmla="*/ 0 w 73"/>
              <a:gd name="T1" fmla="*/ 45 h 61"/>
              <a:gd name="T2" fmla="*/ 6 w 73"/>
              <a:gd name="T3" fmla="*/ 39 h 61"/>
              <a:gd name="T4" fmla="*/ 8 w 73"/>
              <a:gd name="T5" fmla="*/ 39 h 61"/>
              <a:gd name="T6" fmla="*/ 21 w 73"/>
              <a:gd name="T7" fmla="*/ 26 h 61"/>
              <a:gd name="T8" fmla="*/ 21 w 73"/>
              <a:gd name="T9" fmla="*/ 25 h 61"/>
              <a:gd name="T10" fmla="*/ 27 w 73"/>
              <a:gd name="T11" fmla="*/ 19 h 61"/>
              <a:gd name="T12" fmla="*/ 33 w 73"/>
              <a:gd name="T13" fmla="*/ 25 h 61"/>
              <a:gd name="T14" fmla="*/ 32 w 73"/>
              <a:gd name="T15" fmla="*/ 27 h 61"/>
              <a:gd name="T16" fmla="*/ 36 w 73"/>
              <a:gd name="T17" fmla="*/ 31 h 61"/>
              <a:gd name="T18" fmla="*/ 38 w 73"/>
              <a:gd name="T19" fmla="*/ 30 h 61"/>
              <a:gd name="T20" fmla="*/ 41 w 73"/>
              <a:gd name="T21" fmla="*/ 31 h 61"/>
              <a:gd name="T22" fmla="*/ 55 w 73"/>
              <a:gd name="T23" fmla="*/ 17 h 61"/>
              <a:gd name="T24" fmla="*/ 54 w 73"/>
              <a:gd name="T25" fmla="*/ 15 h 61"/>
              <a:gd name="T26" fmla="*/ 60 w 73"/>
              <a:gd name="T27" fmla="*/ 9 h 61"/>
              <a:gd name="T28" fmla="*/ 66 w 73"/>
              <a:gd name="T29" fmla="*/ 15 h 61"/>
              <a:gd name="T30" fmla="*/ 60 w 73"/>
              <a:gd name="T31" fmla="*/ 21 h 61"/>
              <a:gd name="T32" fmla="*/ 57 w 73"/>
              <a:gd name="T33" fmla="*/ 20 h 61"/>
              <a:gd name="T34" fmla="*/ 44 w 73"/>
              <a:gd name="T35" fmla="*/ 34 h 61"/>
              <a:gd name="T36" fmla="*/ 44 w 73"/>
              <a:gd name="T37" fmla="*/ 36 h 61"/>
              <a:gd name="T38" fmla="*/ 38 w 73"/>
              <a:gd name="T39" fmla="*/ 42 h 61"/>
              <a:gd name="T40" fmla="*/ 32 w 73"/>
              <a:gd name="T41" fmla="*/ 36 h 61"/>
              <a:gd name="T42" fmla="*/ 33 w 73"/>
              <a:gd name="T43" fmla="*/ 34 h 61"/>
              <a:gd name="T44" fmla="*/ 29 w 73"/>
              <a:gd name="T45" fmla="*/ 30 h 61"/>
              <a:gd name="T46" fmla="*/ 27 w 73"/>
              <a:gd name="T47" fmla="*/ 30 h 61"/>
              <a:gd name="T48" fmla="*/ 24 w 73"/>
              <a:gd name="T49" fmla="*/ 30 h 61"/>
              <a:gd name="T50" fmla="*/ 11 w 73"/>
              <a:gd name="T51" fmla="*/ 42 h 61"/>
              <a:gd name="T52" fmla="*/ 12 w 73"/>
              <a:gd name="T53" fmla="*/ 45 h 61"/>
              <a:gd name="T54" fmla="*/ 6 w 73"/>
              <a:gd name="T55" fmla="*/ 51 h 61"/>
              <a:gd name="T56" fmla="*/ 0 w 73"/>
              <a:gd name="T57" fmla="*/ 45 h 61"/>
              <a:gd name="T58" fmla="*/ 71 w 73"/>
              <a:gd name="T59" fmla="*/ 0 h 61"/>
              <a:gd name="T60" fmla="*/ 69 w 73"/>
              <a:gd name="T61" fmla="*/ 2 h 61"/>
              <a:gd name="T62" fmla="*/ 69 w 73"/>
              <a:gd name="T63" fmla="*/ 57 h 61"/>
              <a:gd name="T64" fmla="*/ 2 w 73"/>
              <a:gd name="T65" fmla="*/ 57 h 61"/>
              <a:gd name="T66" fmla="*/ 0 w 73"/>
              <a:gd name="T67" fmla="*/ 59 h 61"/>
              <a:gd name="T68" fmla="*/ 2 w 73"/>
              <a:gd name="T69" fmla="*/ 61 h 61"/>
              <a:gd name="T70" fmla="*/ 71 w 73"/>
              <a:gd name="T71" fmla="*/ 61 h 61"/>
              <a:gd name="T72" fmla="*/ 73 w 73"/>
              <a:gd name="T73" fmla="*/ 59 h 61"/>
              <a:gd name="T74" fmla="*/ 73 w 73"/>
              <a:gd name="T75" fmla="*/ 2 h 61"/>
              <a:gd name="T76" fmla="*/ 71 w 73"/>
              <a:gd name="T7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61">
                <a:moveTo>
                  <a:pt x="0" y="45"/>
                </a:moveTo>
                <a:cubicBezTo>
                  <a:pt x="0" y="41"/>
                  <a:pt x="2" y="39"/>
                  <a:pt x="6" y="39"/>
                </a:cubicBezTo>
                <a:cubicBezTo>
                  <a:pt x="6" y="39"/>
                  <a:pt x="7" y="39"/>
                  <a:pt x="8" y="39"/>
                </a:cubicBezTo>
                <a:cubicBezTo>
                  <a:pt x="21" y="26"/>
                  <a:pt x="21" y="26"/>
                  <a:pt x="21" y="26"/>
                </a:cubicBezTo>
                <a:cubicBezTo>
                  <a:pt x="21" y="26"/>
                  <a:pt x="21" y="25"/>
                  <a:pt x="21" y="25"/>
                </a:cubicBezTo>
                <a:cubicBezTo>
                  <a:pt x="21" y="21"/>
                  <a:pt x="24" y="19"/>
                  <a:pt x="27" y="19"/>
                </a:cubicBezTo>
                <a:cubicBezTo>
                  <a:pt x="30" y="19"/>
                  <a:pt x="33" y="21"/>
                  <a:pt x="33" y="25"/>
                </a:cubicBezTo>
                <a:cubicBezTo>
                  <a:pt x="33" y="25"/>
                  <a:pt x="33" y="26"/>
                  <a:pt x="32" y="27"/>
                </a:cubicBezTo>
                <a:cubicBezTo>
                  <a:pt x="36" y="31"/>
                  <a:pt x="36" y="31"/>
                  <a:pt x="36" y="31"/>
                </a:cubicBezTo>
                <a:cubicBezTo>
                  <a:pt x="37" y="30"/>
                  <a:pt x="37" y="30"/>
                  <a:pt x="38" y="30"/>
                </a:cubicBezTo>
                <a:cubicBezTo>
                  <a:pt x="39" y="30"/>
                  <a:pt x="40" y="30"/>
                  <a:pt x="41" y="31"/>
                </a:cubicBezTo>
                <a:cubicBezTo>
                  <a:pt x="55" y="17"/>
                  <a:pt x="55" y="17"/>
                  <a:pt x="55" y="17"/>
                </a:cubicBezTo>
                <a:cubicBezTo>
                  <a:pt x="54" y="17"/>
                  <a:pt x="54" y="16"/>
                  <a:pt x="54" y="15"/>
                </a:cubicBezTo>
                <a:cubicBezTo>
                  <a:pt x="54" y="11"/>
                  <a:pt x="57" y="9"/>
                  <a:pt x="60" y="9"/>
                </a:cubicBezTo>
                <a:cubicBezTo>
                  <a:pt x="63" y="9"/>
                  <a:pt x="66" y="11"/>
                  <a:pt x="66" y="15"/>
                </a:cubicBezTo>
                <a:cubicBezTo>
                  <a:pt x="66" y="18"/>
                  <a:pt x="63" y="21"/>
                  <a:pt x="60" y="21"/>
                </a:cubicBezTo>
                <a:cubicBezTo>
                  <a:pt x="59" y="21"/>
                  <a:pt x="58" y="21"/>
                  <a:pt x="57" y="20"/>
                </a:cubicBezTo>
                <a:cubicBezTo>
                  <a:pt x="44" y="34"/>
                  <a:pt x="44" y="34"/>
                  <a:pt x="44" y="34"/>
                </a:cubicBezTo>
                <a:cubicBezTo>
                  <a:pt x="44" y="34"/>
                  <a:pt x="44" y="35"/>
                  <a:pt x="44" y="36"/>
                </a:cubicBezTo>
                <a:cubicBezTo>
                  <a:pt x="44" y="39"/>
                  <a:pt x="42" y="42"/>
                  <a:pt x="38" y="42"/>
                </a:cubicBezTo>
                <a:cubicBezTo>
                  <a:pt x="35" y="42"/>
                  <a:pt x="32" y="39"/>
                  <a:pt x="32" y="36"/>
                </a:cubicBezTo>
                <a:cubicBezTo>
                  <a:pt x="32" y="35"/>
                  <a:pt x="33" y="34"/>
                  <a:pt x="33" y="34"/>
                </a:cubicBezTo>
                <a:cubicBezTo>
                  <a:pt x="29" y="30"/>
                  <a:pt x="29" y="30"/>
                  <a:pt x="29" y="30"/>
                </a:cubicBezTo>
                <a:cubicBezTo>
                  <a:pt x="29" y="30"/>
                  <a:pt x="28" y="30"/>
                  <a:pt x="27" y="30"/>
                </a:cubicBezTo>
                <a:cubicBezTo>
                  <a:pt x="26" y="30"/>
                  <a:pt x="25" y="30"/>
                  <a:pt x="24" y="30"/>
                </a:cubicBezTo>
                <a:cubicBezTo>
                  <a:pt x="11" y="42"/>
                  <a:pt x="11" y="42"/>
                  <a:pt x="11" y="42"/>
                </a:cubicBezTo>
                <a:cubicBezTo>
                  <a:pt x="11" y="43"/>
                  <a:pt x="12" y="44"/>
                  <a:pt x="12" y="45"/>
                </a:cubicBezTo>
                <a:cubicBezTo>
                  <a:pt x="12" y="48"/>
                  <a:pt x="9" y="51"/>
                  <a:pt x="6" y="51"/>
                </a:cubicBezTo>
                <a:cubicBezTo>
                  <a:pt x="2" y="51"/>
                  <a:pt x="0" y="48"/>
                  <a:pt x="0" y="45"/>
                </a:cubicBezTo>
                <a:close/>
                <a:moveTo>
                  <a:pt x="71" y="0"/>
                </a:moveTo>
                <a:cubicBezTo>
                  <a:pt x="69" y="0"/>
                  <a:pt x="69" y="1"/>
                  <a:pt x="69" y="2"/>
                </a:cubicBezTo>
                <a:cubicBezTo>
                  <a:pt x="69" y="57"/>
                  <a:pt x="69" y="57"/>
                  <a:pt x="69" y="57"/>
                </a:cubicBezTo>
                <a:cubicBezTo>
                  <a:pt x="2" y="57"/>
                  <a:pt x="2" y="57"/>
                  <a:pt x="2" y="57"/>
                </a:cubicBezTo>
                <a:cubicBezTo>
                  <a:pt x="1" y="57"/>
                  <a:pt x="0" y="58"/>
                  <a:pt x="0" y="59"/>
                </a:cubicBezTo>
                <a:cubicBezTo>
                  <a:pt x="0" y="61"/>
                  <a:pt x="1" y="61"/>
                  <a:pt x="2" y="61"/>
                </a:cubicBezTo>
                <a:cubicBezTo>
                  <a:pt x="71" y="61"/>
                  <a:pt x="71" y="61"/>
                  <a:pt x="71" y="61"/>
                </a:cubicBezTo>
                <a:cubicBezTo>
                  <a:pt x="72" y="61"/>
                  <a:pt x="73" y="61"/>
                  <a:pt x="73" y="59"/>
                </a:cubicBezTo>
                <a:cubicBezTo>
                  <a:pt x="73" y="2"/>
                  <a:pt x="73" y="2"/>
                  <a:pt x="73" y="2"/>
                </a:cubicBezTo>
                <a:cubicBezTo>
                  <a:pt x="73" y="1"/>
                  <a:pt x="72" y="0"/>
                  <a:pt x="7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8049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4500"/>
                            </p:stCondLst>
                            <p:childTnLst>
                              <p:par>
                                <p:cTn id="62" presetID="16" presetClass="entr" presetSubtype="37"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arn(outVertical)">
                                      <p:cBhvr>
                                        <p:cTn id="64" dur="500"/>
                                        <p:tgtEl>
                                          <p:spTgt spid="37"/>
                                        </p:tgtEl>
                                      </p:cBhvr>
                                    </p:animEffect>
                                  </p:childTnLst>
                                </p:cTn>
                              </p:par>
                              <p:par>
                                <p:cTn id="65" presetID="16" presetClass="entr" presetSubtype="37"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outVertical)">
                                      <p:cBhvr>
                                        <p:cTn id="67" dur="500"/>
                                        <p:tgtEl>
                                          <p:spTgt spid="38"/>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par>
                          <p:cTn id="75" fill="hold">
                            <p:stCondLst>
                              <p:cond delay="5500"/>
                            </p:stCondLst>
                            <p:childTnLst>
                              <p:par>
                                <p:cTn id="76" presetID="16" presetClass="entr" presetSubtype="37"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outVertical)">
                                      <p:cBhvr>
                                        <p:cTn id="78" dur="500"/>
                                        <p:tgtEl>
                                          <p:spTgt spid="39"/>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par>
                          <p:cTn id="83" fill="hold">
                            <p:stCondLst>
                              <p:cond delay="6500"/>
                            </p:stCondLst>
                            <p:childTnLst>
                              <p:par>
                                <p:cTn id="84" presetID="2" presetClass="entr" presetSubtype="8" fill="hold" grpId="1"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0-#ppt_w/2"/>
                                          </p:val>
                                        </p:tav>
                                        <p:tav tm="100000">
                                          <p:val>
                                            <p:strVal val="#ppt_x"/>
                                          </p:val>
                                        </p:tav>
                                      </p:tavLst>
                                    </p:anim>
                                    <p:anim calcmode="lin" valueType="num">
                                      <p:cBhvr additive="base">
                                        <p:cTn id="87" dur="500" fill="hold"/>
                                        <p:tgtEl>
                                          <p:spTgt spid="53"/>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8" presetClass="emph" presetSubtype="0" fill="hold" grpId="0" nodeType="afterEffect">
                                  <p:stCondLst>
                                    <p:cond delay="0"/>
                                  </p:stCondLst>
                                  <p:childTnLst>
                                    <p:animRot by="21600000">
                                      <p:cBhvr>
                                        <p:cTn id="90" dur="2000" fill="hold"/>
                                        <p:tgtEl>
                                          <p:spTgt spid="53"/>
                                        </p:tgtEl>
                                        <p:attrNameLst>
                                          <p:attrName>r</p:attrName>
                                        </p:attrNameLst>
                                      </p:cBhvr>
                                    </p:animRot>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1000" fill="hold"/>
                                        <p:tgtEl>
                                          <p:spTgt spid="54"/>
                                        </p:tgtEl>
                                        <p:attrNameLst>
                                          <p:attrName>ppt_x</p:attrName>
                                        </p:attrNameLst>
                                      </p:cBhvr>
                                      <p:tavLst>
                                        <p:tav tm="0">
                                          <p:val>
                                            <p:strVal val="1+#ppt_w/2"/>
                                          </p:val>
                                        </p:tav>
                                        <p:tav tm="100000">
                                          <p:val>
                                            <p:strVal val="#ppt_x"/>
                                          </p:val>
                                        </p:tav>
                                      </p:tavLst>
                                    </p:anim>
                                    <p:anim calcmode="lin" valueType="num">
                                      <p:cBhvr additive="base">
                                        <p:cTn id="95" dur="1000" fill="hold"/>
                                        <p:tgtEl>
                                          <p:spTgt spid="54"/>
                                        </p:tgtEl>
                                        <p:attrNameLst>
                                          <p:attrName>ppt_y</p:attrName>
                                        </p:attrNameLst>
                                      </p:cBhvr>
                                      <p:tavLst>
                                        <p:tav tm="0">
                                          <p:val>
                                            <p:strVal val="#ppt_y"/>
                                          </p:val>
                                        </p:tav>
                                        <p:tav tm="100000">
                                          <p:val>
                                            <p:strVal val="#ppt_y"/>
                                          </p:val>
                                        </p:tav>
                                      </p:tavLst>
                                    </p:anim>
                                  </p:childTnLst>
                                </p:cTn>
                              </p:par>
                            </p:childTnLst>
                          </p:cTn>
                        </p:par>
                        <p:par>
                          <p:cTn id="96" fill="hold">
                            <p:stCondLst>
                              <p:cond delay="10000"/>
                            </p:stCondLst>
                            <p:childTnLst>
                              <p:par>
                                <p:cTn id="97" presetID="8" presetClass="emph" presetSubtype="0" fill="hold" grpId="1" nodeType="afterEffect">
                                  <p:stCondLst>
                                    <p:cond delay="0"/>
                                  </p:stCondLst>
                                  <p:childTnLst>
                                    <p:animRot by="-21600000">
                                      <p:cBhvr>
                                        <p:cTn id="98" dur="2000" fill="hold"/>
                                        <p:tgtEl>
                                          <p:spTgt spid="54"/>
                                        </p:tgtEl>
                                        <p:attrNameLst>
                                          <p:attrName>r</p:attrName>
                                        </p:attrNameLst>
                                      </p:cBhvr>
                                    </p:animRot>
                                  </p:childTnLst>
                                </p:cTn>
                              </p:par>
                            </p:childTnLst>
                          </p:cTn>
                        </p:par>
                        <p:par>
                          <p:cTn id="99" fill="hold">
                            <p:stCondLst>
                              <p:cond delay="12000"/>
                            </p:stCondLst>
                            <p:childTnLst>
                              <p:par>
                                <p:cTn id="100" presetID="1" presetClass="entr" presetSubtype="0" fill="hold" grpId="0" nodeType="afterEffect">
                                  <p:stCondLst>
                                    <p:cond delay="0"/>
                                  </p:stCondLst>
                                  <p:childTnLst>
                                    <p:set>
                                      <p:cBhvr>
                                        <p:cTn id="101" dur="1" fill="hold">
                                          <p:stCondLst>
                                            <p:cond delay="0"/>
                                          </p:stCondLst>
                                        </p:cTn>
                                        <p:tgtEl>
                                          <p:spTgt spid="55"/>
                                        </p:tgtEl>
                                        <p:attrNameLst>
                                          <p:attrName>style.visibility</p:attrName>
                                        </p:attrNameLst>
                                      </p:cBhvr>
                                      <p:to>
                                        <p:strVal val="visible"/>
                                      </p:to>
                                    </p:set>
                                  </p:childTnLst>
                                </p:cTn>
                              </p:par>
                            </p:childTnLst>
                          </p:cTn>
                        </p:par>
                        <p:par>
                          <p:cTn id="102" fill="hold">
                            <p:stCondLst>
                              <p:cond delay="1200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58"/>
                                        </p:tgtEl>
                                        <p:attrNameLst>
                                          <p:attrName>style.visibility</p:attrName>
                                        </p:attrNameLst>
                                      </p:cBhvr>
                                      <p:to>
                                        <p:strVal val="visible"/>
                                      </p:to>
                                    </p:set>
                                    <p:anim by="(-#ppt_w*2)" calcmode="lin" valueType="num">
                                      <p:cBhvr rctx="PPT">
                                        <p:cTn id="105" dur="250" autoRev="1" fill="hold">
                                          <p:stCondLst>
                                            <p:cond delay="0"/>
                                          </p:stCondLst>
                                        </p:cTn>
                                        <p:tgtEl>
                                          <p:spTgt spid="58"/>
                                        </p:tgtEl>
                                        <p:attrNameLst>
                                          <p:attrName>ppt_w</p:attrName>
                                        </p:attrNameLst>
                                      </p:cBhvr>
                                    </p:anim>
                                    <p:anim by="(#ppt_w*0.50)" calcmode="lin" valueType="num">
                                      <p:cBhvr>
                                        <p:cTn id="106" dur="250" decel="50000" autoRev="1" fill="hold">
                                          <p:stCondLst>
                                            <p:cond delay="0"/>
                                          </p:stCondLst>
                                        </p:cTn>
                                        <p:tgtEl>
                                          <p:spTgt spid="58"/>
                                        </p:tgtEl>
                                        <p:attrNameLst>
                                          <p:attrName>ppt_x</p:attrName>
                                        </p:attrNameLst>
                                      </p:cBhvr>
                                    </p:anim>
                                    <p:anim from="(-#ppt_h/2)" to="(#ppt_y)" calcmode="lin" valueType="num">
                                      <p:cBhvr>
                                        <p:cTn id="107" dur="500" fill="hold">
                                          <p:stCondLst>
                                            <p:cond delay="0"/>
                                          </p:stCondLst>
                                        </p:cTn>
                                        <p:tgtEl>
                                          <p:spTgt spid="58"/>
                                        </p:tgtEl>
                                        <p:attrNameLst>
                                          <p:attrName>ppt_y</p:attrName>
                                        </p:attrNameLst>
                                      </p:cBhvr>
                                    </p:anim>
                                    <p:animRot by="21600000">
                                      <p:cBhvr>
                                        <p:cTn id="108" dur="500" fill="hold">
                                          <p:stCondLst>
                                            <p:cond delay="0"/>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3" grpId="0"/>
      <p:bldP spid="20" grpId="0"/>
      <p:bldP spid="29" grpId="0"/>
      <p:bldP spid="30" grpId="0"/>
      <p:bldP spid="31" grpId="0"/>
      <p:bldP spid="33" grpId="0"/>
      <p:bldP spid="34" grpId="0"/>
      <p:bldP spid="45" grpId="0"/>
      <p:bldP spid="53" grpId="0" animBg="1"/>
      <p:bldP spid="53" grpId="1" animBg="1"/>
      <p:bldP spid="54" grpId="0" animBg="1"/>
      <p:bldP spid="54" grpId="1" animBg="1"/>
      <p:bldP spid="55" grpId="0"/>
      <p:bldP spid="58" grpId="0"/>
      <p:bldP spid="6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2"/>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dirty="0"/>
              <a:t>CASO CLÍNICO 2</a:t>
            </a:r>
          </a:p>
        </p:txBody>
      </p:sp>
      <p:sp>
        <p:nvSpPr>
          <p:cNvPr id="401" name="Google Shape;401;p52"/>
          <p:cNvSpPr txBox="1">
            <a:spLocks noGrp="1"/>
          </p:cNvSpPr>
          <p:nvPr>
            <p:ph type="body" idx="1"/>
          </p:nvPr>
        </p:nvSpPr>
        <p:spPr>
          <a:xfrm>
            <a:off x="1981200" y="1600200"/>
            <a:ext cx="8229600" cy="4526100"/>
          </a:xfrm>
          <a:prstGeom prst="rect">
            <a:avLst/>
          </a:prstGeom>
          <a:noFill/>
          <a:ln>
            <a:noFill/>
          </a:ln>
        </p:spPr>
        <p:txBody>
          <a:bodyPr spcFirstLastPara="1" wrap="square" lIns="91425" tIns="45700" rIns="91425" bIns="45700" anchor="t" anchorCtr="0">
            <a:noAutofit/>
          </a:bodyPr>
          <a:lstStyle/>
          <a:p>
            <a:pPr marL="0" indent="0">
              <a:buNone/>
            </a:pPr>
            <a:r>
              <a:rPr lang="es-ES" sz="2800" dirty="0"/>
              <a:t>Exploración física: </a:t>
            </a:r>
            <a:endParaRPr sz="2800" dirty="0"/>
          </a:p>
          <a:p>
            <a:pPr>
              <a:buChar char="●"/>
            </a:pPr>
            <a:r>
              <a:rPr lang="es-ES" sz="2800" dirty="0"/>
              <a:t>Peso 50 </a:t>
            </a:r>
            <a:r>
              <a:rPr lang="es-ES" sz="2800" dirty="0" err="1"/>
              <a:t>kgs</a:t>
            </a:r>
            <a:r>
              <a:rPr lang="es-ES" sz="2800" dirty="0"/>
              <a:t>, TALLA 170 cms; IMC 17,3 </a:t>
            </a:r>
            <a:r>
              <a:rPr lang="es-ES" sz="2800" dirty="0" err="1"/>
              <a:t>kgs</a:t>
            </a:r>
            <a:r>
              <a:rPr lang="es-ES" sz="2800" dirty="0"/>
              <a:t>/m²</a:t>
            </a:r>
            <a:endParaRPr sz="2800" dirty="0"/>
          </a:p>
          <a:p>
            <a:pPr>
              <a:spcBef>
                <a:spcPts val="0"/>
              </a:spcBef>
              <a:buChar char="●"/>
            </a:pPr>
            <a:r>
              <a:rPr lang="es-ES" sz="2800" dirty="0"/>
              <a:t>TA 142/84 mmHg: </a:t>
            </a:r>
          </a:p>
          <a:p>
            <a:pPr>
              <a:spcBef>
                <a:spcPts val="0"/>
              </a:spcBef>
              <a:buChar char="●"/>
            </a:pPr>
            <a:r>
              <a:rPr lang="es-ES" sz="2800" dirty="0"/>
              <a:t>AC . Arrítmico a 70 </a:t>
            </a:r>
            <a:r>
              <a:rPr lang="es-ES" sz="2800" dirty="0" err="1"/>
              <a:t>lpm</a:t>
            </a:r>
            <a:endParaRPr lang="es-ES" sz="2800" dirty="0"/>
          </a:p>
          <a:p>
            <a:pPr>
              <a:spcBef>
                <a:spcPts val="0"/>
              </a:spcBef>
              <a:buChar char="●"/>
            </a:pPr>
            <a:r>
              <a:rPr lang="es-ES" sz="2800" dirty="0"/>
              <a:t>Peso habitual 53 kg hace 1 mes</a:t>
            </a:r>
            <a:endParaRPr sz="2800" dirty="0"/>
          </a:p>
          <a:p>
            <a:pPr>
              <a:spcBef>
                <a:spcPts val="0"/>
              </a:spcBef>
              <a:buChar char="●"/>
            </a:pPr>
            <a:endParaRPr lang="es-ES" dirty="0"/>
          </a:p>
          <a:p>
            <a:pPr>
              <a:spcBef>
                <a:spcPts val="0"/>
              </a:spcBef>
              <a:buChar char="●"/>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4"/>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dirty="0"/>
              <a:t>CASO CLINICO 2</a:t>
            </a:r>
          </a:p>
        </p:txBody>
      </p:sp>
      <p:sp>
        <p:nvSpPr>
          <p:cNvPr id="415" name="Google Shape;415;p54"/>
          <p:cNvSpPr txBox="1">
            <a:spLocks noGrp="1"/>
          </p:cNvSpPr>
          <p:nvPr>
            <p:ph type="body" idx="1"/>
          </p:nvPr>
        </p:nvSpPr>
        <p:spPr>
          <a:xfrm>
            <a:off x="1981200" y="1600200"/>
            <a:ext cx="8229600" cy="4526100"/>
          </a:xfrm>
          <a:prstGeom prst="rect">
            <a:avLst/>
          </a:prstGeom>
          <a:noFill/>
          <a:ln>
            <a:noFill/>
          </a:ln>
        </p:spPr>
        <p:txBody>
          <a:bodyPr spcFirstLastPara="1" wrap="square" lIns="91425" tIns="45700" rIns="91425" bIns="45700" anchor="t" anchorCtr="0">
            <a:noAutofit/>
          </a:bodyPr>
          <a:lstStyle/>
          <a:p>
            <a:pPr marL="0" indent="0">
              <a:buNone/>
            </a:pPr>
            <a:r>
              <a:rPr lang="es-ES" dirty="0"/>
              <a:t>¿ Qué miramos?</a:t>
            </a:r>
            <a:endParaRPr dirty="0"/>
          </a:p>
          <a:p>
            <a:pPr marL="0" indent="0">
              <a:buNone/>
            </a:pPr>
            <a:r>
              <a:rPr lang="es-ES" dirty="0"/>
              <a:t>IMC : 17,3 ( &lt; 18,5 KG/M²: </a:t>
            </a:r>
            <a:r>
              <a:rPr lang="es-ES" dirty="0">
                <a:solidFill>
                  <a:srgbClr val="FF0000"/>
                </a:solidFill>
              </a:rPr>
              <a:t>DESNUTRICIÓN</a:t>
            </a:r>
            <a:r>
              <a:rPr lang="es-ES" dirty="0"/>
              <a:t>)</a:t>
            </a:r>
            <a:endParaRPr dirty="0"/>
          </a:p>
          <a:p>
            <a:pPr marL="0" indent="0">
              <a:buNone/>
            </a:pPr>
            <a:r>
              <a:rPr lang="es-ES" dirty="0"/>
              <a:t>Porcentaje de pérdida :</a:t>
            </a:r>
            <a:endParaRPr dirty="0"/>
          </a:p>
          <a:p>
            <a:pPr marL="0" indent="0">
              <a:buNone/>
            </a:pPr>
            <a:r>
              <a:rPr lang="es-ES" dirty="0"/>
              <a:t>	1 MES ANTES : 53 KG</a:t>
            </a:r>
            <a:endParaRPr dirty="0"/>
          </a:p>
          <a:p>
            <a:pPr marL="0" indent="0">
              <a:buNone/>
            </a:pPr>
            <a:r>
              <a:rPr lang="es-ES" dirty="0"/>
              <a:t>53-50=3/53= 0,05X100= 5%</a:t>
            </a:r>
            <a:endParaRPr dirty="0"/>
          </a:p>
          <a:p>
            <a:pPr marL="0" indent="0">
              <a:buNone/>
            </a:pPr>
            <a:r>
              <a:rPr lang="es-ES" dirty="0">
                <a:solidFill>
                  <a:srgbClr val="FF0000"/>
                </a:solidFill>
              </a:rPr>
              <a:t>PÉRDIDA SIGNIFICATIVA</a:t>
            </a:r>
            <a:endParaRPr dirty="0">
              <a:solidFill>
                <a:srgbClr val="FF0000"/>
              </a:solidFill>
            </a:endParaRPr>
          </a:p>
          <a:p>
            <a:pPr marL="0" indent="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1000"/>
                                        <p:tgtEl>
                                          <p:spTgt spid="4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xEl>
                                              <p:pRg st="1" end="1"/>
                                            </p:txEl>
                                          </p:spTgt>
                                        </p:tgtEl>
                                        <p:attrNameLst>
                                          <p:attrName>style.visibility</p:attrName>
                                        </p:attrNameLst>
                                      </p:cBhvr>
                                      <p:to>
                                        <p:strVal val="visible"/>
                                      </p:to>
                                    </p:set>
                                    <p:animEffect transition="in" filter="fade">
                                      <p:cBhvr>
                                        <p:cTn id="12" dur="1000"/>
                                        <p:tgtEl>
                                          <p:spTgt spid="4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5">
                                            <p:txEl>
                                              <p:pRg st="2" end="2"/>
                                            </p:txEl>
                                          </p:spTgt>
                                        </p:tgtEl>
                                        <p:attrNameLst>
                                          <p:attrName>style.visibility</p:attrName>
                                        </p:attrNameLst>
                                      </p:cBhvr>
                                      <p:to>
                                        <p:strVal val="visible"/>
                                      </p:to>
                                    </p:set>
                                    <p:animEffect transition="in" filter="fade">
                                      <p:cBhvr>
                                        <p:cTn id="17" dur="1000"/>
                                        <p:tgtEl>
                                          <p:spTgt spid="4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xEl>
                                              <p:pRg st="3" end="3"/>
                                            </p:txEl>
                                          </p:spTgt>
                                        </p:tgtEl>
                                        <p:attrNameLst>
                                          <p:attrName>style.visibility</p:attrName>
                                        </p:attrNameLst>
                                      </p:cBhvr>
                                      <p:to>
                                        <p:strVal val="visible"/>
                                      </p:to>
                                    </p:set>
                                    <p:animEffect transition="in" filter="fade">
                                      <p:cBhvr>
                                        <p:cTn id="22" dur="1000"/>
                                        <p:tgtEl>
                                          <p:spTgt spid="4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5">
                                            <p:txEl>
                                              <p:pRg st="4" end="4"/>
                                            </p:txEl>
                                          </p:spTgt>
                                        </p:tgtEl>
                                        <p:attrNameLst>
                                          <p:attrName>style.visibility</p:attrName>
                                        </p:attrNameLst>
                                      </p:cBhvr>
                                      <p:to>
                                        <p:strVal val="visible"/>
                                      </p:to>
                                    </p:set>
                                    <p:animEffect transition="in" filter="fade">
                                      <p:cBhvr>
                                        <p:cTn id="27" dur="1000"/>
                                        <p:tgtEl>
                                          <p:spTgt spid="4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5">
                                            <p:txEl>
                                              <p:pRg st="5" end="5"/>
                                            </p:txEl>
                                          </p:spTgt>
                                        </p:tgtEl>
                                        <p:attrNameLst>
                                          <p:attrName>style.visibility</p:attrName>
                                        </p:attrNameLst>
                                      </p:cBhvr>
                                      <p:to>
                                        <p:strVal val="visible"/>
                                      </p:to>
                                    </p:set>
                                    <p:animEffect transition="in" filter="fade">
                                      <p:cBhvr>
                                        <p:cTn id="32" dur="1000"/>
                                        <p:tgtEl>
                                          <p:spTgt spid="4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5"/>
                                        </p:tgtEl>
                                        <p:attrNameLst>
                                          <p:attrName>style.visibility</p:attrName>
                                        </p:attrNameLst>
                                      </p:cBhvr>
                                      <p:to>
                                        <p:strVal val="visible"/>
                                      </p:to>
                                    </p:set>
                                    <p:animEffect transition="in" filter="fade">
                                      <p:cBhvr>
                                        <p:cTn id="37"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p37"/>
          <p:cNvPicPr preferRelativeResize="0"/>
          <p:nvPr/>
        </p:nvPicPr>
        <p:blipFill rotWithShape="1">
          <a:blip r:embed="rId4">
            <a:alphaModFix/>
          </a:blip>
          <a:srcRect/>
          <a:stretch/>
        </p:blipFill>
        <p:spPr>
          <a:xfrm>
            <a:off x="1981200" y="164902"/>
            <a:ext cx="8229600" cy="6437125"/>
          </a:xfrm>
          <a:prstGeom prst="rect">
            <a:avLst/>
          </a:prstGeom>
          <a:noFill/>
          <a:ln>
            <a:noFill/>
          </a:ln>
        </p:spPr>
      </p:pic>
      <p:sp>
        <p:nvSpPr>
          <p:cNvPr id="3" name="CuadroTexto 2">
            <a:extLst>
              <a:ext uri="{FF2B5EF4-FFF2-40B4-BE49-F238E27FC236}">
                <a16:creationId xmlns:a16="http://schemas.microsoft.com/office/drawing/2014/main" id="{19E7AB37-EEF0-445B-940A-2ED2FFFA5B58}"/>
              </a:ext>
            </a:extLst>
          </p:cNvPr>
          <p:cNvSpPr txBox="1"/>
          <p:nvPr/>
        </p:nvSpPr>
        <p:spPr>
          <a:xfrm>
            <a:off x="2082800" y="2175933"/>
            <a:ext cx="2396067" cy="369332"/>
          </a:xfrm>
          <a:prstGeom prst="rect">
            <a:avLst/>
          </a:prstGeom>
          <a:noFill/>
          <a:ln w="38100">
            <a:solidFill>
              <a:srgbClr val="C00000"/>
            </a:solidFill>
          </a:ln>
        </p:spPr>
        <p:txBody>
          <a:bodyPr wrap="square" rtlCol="0">
            <a:spAutoFit/>
          </a:bodyPr>
          <a:lstStyle/>
          <a:p>
            <a:endParaRPr lang="es-ES" dirty="0"/>
          </a:p>
        </p:txBody>
      </p:sp>
    </p:spTree>
    <p:custDataLst>
      <p:tags r:id="rId1"/>
    </p:custDataLst>
    <p:extLst>
      <p:ext uri="{BB962C8B-B14F-4D97-AF65-F5344CB8AC3E}">
        <p14:creationId xmlns:p14="http://schemas.microsoft.com/office/powerpoint/2010/main" val="1009385030"/>
      </p:ext>
    </p:extLst>
  </p:cSld>
  <p:clrMapOvr>
    <a:masterClrMapping/>
  </p:clrMapOvr>
  <mc:AlternateContent xmlns:mc="http://schemas.openxmlformats.org/markup-compatibility/2006" xmlns:p14="http://schemas.microsoft.com/office/powerpoint/2010/main">
    <mc:Choice Requires="p14">
      <p:transition spd="slow" p14:dur="2000" advClick="0" advTm="8994"/>
    </mc:Choice>
    <mc:Fallback xmlns="">
      <p:transition spd="slow" advClick="0" advTm="8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p37"/>
          <p:cNvPicPr preferRelativeResize="0"/>
          <p:nvPr/>
        </p:nvPicPr>
        <p:blipFill rotWithShape="1">
          <a:blip r:embed="rId4">
            <a:alphaModFix/>
          </a:blip>
          <a:srcRect/>
          <a:stretch/>
        </p:blipFill>
        <p:spPr>
          <a:xfrm>
            <a:off x="1981200" y="164902"/>
            <a:ext cx="8229600" cy="6437125"/>
          </a:xfrm>
          <a:prstGeom prst="rect">
            <a:avLst/>
          </a:prstGeom>
          <a:noFill/>
          <a:ln>
            <a:noFill/>
          </a:ln>
        </p:spPr>
      </p:pic>
      <p:sp>
        <p:nvSpPr>
          <p:cNvPr id="3" name="CuadroTexto 2">
            <a:extLst>
              <a:ext uri="{FF2B5EF4-FFF2-40B4-BE49-F238E27FC236}">
                <a16:creationId xmlns:a16="http://schemas.microsoft.com/office/drawing/2014/main" id="{19E7AB37-EEF0-445B-940A-2ED2FFFA5B58}"/>
              </a:ext>
            </a:extLst>
          </p:cNvPr>
          <p:cNvSpPr txBox="1"/>
          <p:nvPr/>
        </p:nvSpPr>
        <p:spPr>
          <a:xfrm>
            <a:off x="2082800" y="2175933"/>
            <a:ext cx="2396067" cy="369332"/>
          </a:xfrm>
          <a:prstGeom prst="rect">
            <a:avLst/>
          </a:prstGeom>
          <a:noFill/>
          <a:ln w="38100">
            <a:solidFill>
              <a:srgbClr val="C00000"/>
            </a:solidFill>
          </a:ln>
        </p:spPr>
        <p:txBody>
          <a:bodyPr wrap="square" rtlCol="0">
            <a:spAutoFit/>
          </a:bodyPr>
          <a:lstStyle/>
          <a:p>
            <a:endParaRPr lang="es-ES" dirty="0"/>
          </a:p>
        </p:txBody>
      </p:sp>
      <p:sp>
        <p:nvSpPr>
          <p:cNvPr id="4" name="Rectángulo 3">
            <a:extLst>
              <a:ext uri="{FF2B5EF4-FFF2-40B4-BE49-F238E27FC236}">
                <a16:creationId xmlns:a16="http://schemas.microsoft.com/office/drawing/2014/main" id="{4A98BFC5-368A-41C0-8502-AD4582C73BEA}"/>
              </a:ext>
            </a:extLst>
          </p:cNvPr>
          <p:cNvSpPr/>
          <p:nvPr/>
        </p:nvSpPr>
        <p:spPr>
          <a:xfrm>
            <a:off x="4887884" y="2175933"/>
            <a:ext cx="2061556" cy="1183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extLst>
      <p:ext uri="{BB962C8B-B14F-4D97-AF65-F5344CB8AC3E}">
        <p14:creationId xmlns:p14="http://schemas.microsoft.com/office/powerpoint/2010/main" val="2773490354"/>
      </p:ext>
    </p:extLst>
  </p:cSld>
  <p:clrMapOvr>
    <a:masterClrMapping/>
  </p:clrMapOvr>
  <mc:AlternateContent xmlns:mc="http://schemas.openxmlformats.org/markup-compatibility/2006" xmlns:p14="http://schemas.microsoft.com/office/powerpoint/2010/main">
    <mc:Choice Requires="p14">
      <p:transition spd="slow" p14:dur="2000" advClick="0" advTm="12193"/>
    </mc:Choice>
    <mc:Fallback xmlns="">
      <p:transition spd="slow" advClick="0" advTm="12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25">
            <a:extLst>
              <a:ext uri="{FF2B5EF4-FFF2-40B4-BE49-F238E27FC236}">
                <a16:creationId xmlns:a16="http://schemas.microsoft.com/office/drawing/2014/main" id="{4C95EFD9-77A9-4F2C-AF4A-855C68C37489}"/>
              </a:ext>
            </a:extLst>
          </p:cNvPr>
          <p:cNvPicPr/>
          <p:nvPr/>
        </p:nvPicPr>
        <p:blipFill>
          <a:blip r:embed="rId2"/>
          <a:stretch>
            <a:fillRect/>
          </a:stretch>
        </p:blipFill>
        <p:spPr>
          <a:xfrm>
            <a:off x="0" y="1"/>
            <a:ext cx="12191999" cy="6789738"/>
          </a:xfrm>
          <a:prstGeom prst="rect">
            <a:avLst/>
          </a:prstGeom>
          <a:noFill/>
          <a:ln>
            <a:noFill/>
          </a:ln>
        </p:spPr>
      </p:pic>
    </p:spTree>
    <p:extLst>
      <p:ext uri="{BB962C8B-B14F-4D97-AF65-F5344CB8AC3E}">
        <p14:creationId xmlns:p14="http://schemas.microsoft.com/office/powerpoint/2010/main" val="4161031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p37"/>
          <p:cNvPicPr preferRelativeResize="0"/>
          <p:nvPr/>
        </p:nvPicPr>
        <p:blipFill rotWithShape="1">
          <a:blip r:embed="rId3">
            <a:alphaModFix/>
          </a:blip>
          <a:srcRect/>
          <a:stretch/>
        </p:blipFill>
        <p:spPr>
          <a:xfrm>
            <a:off x="1981200" y="210437"/>
            <a:ext cx="8229600" cy="6437125"/>
          </a:xfrm>
          <a:prstGeom prst="rect">
            <a:avLst/>
          </a:prstGeom>
          <a:noFill/>
          <a:ln>
            <a:noFill/>
          </a:ln>
        </p:spPr>
      </p:pic>
      <p:sp>
        <p:nvSpPr>
          <p:cNvPr id="2" name="CuadroTexto 1">
            <a:extLst>
              <a:ext uri="{FF2B5EF4-FFF2-40B4-BE49-F238E27FC236}">
                <a16:creationId xmlns:a16="http://schemas.microsoft.com/office/drawing/2014/main" id="{7A959A65-B6FD-41A1-A789-887E2A9C6DB8}"/>
              </a:ext>
            </a:extLst>
          </p:cNvPr>
          <p:cNvSpPr txBox="1"/>
          <p:nvPr/>
        </p:nvSpPr>
        <p:spPr>
          <a:xfrm>
            <a:off x="7557571" y="4076241"/>
            <a:ext cx="2721166" cy="2005070"/>
          </a:xfrm>
          <a:prstGeom prst="rect">
            <a:avLst/>
          </a:prstGeom>
          <a:noFill/>
          <a:ln w="57150">
            <a:solidFill>
              <a:srgbClr val="C00000"/>
            </a:solidFill>
          </a:ln>
        </p:spPr>
        <p:txBody>
          <a:bodyPr wrap="square" rtlCol="0">
            <a:spAutoFit/>
          </a:bodyPr>
          <a:lstStyle/>
          <a:p>
            <a:endParaRPr lang="es-ES" dirty="0"/>
          </a:p>
        </p:txBody>
      </p:sp>
    </p:spTree>
    <p:extLst>
      <p:ext uri="{BB962C8B-B14F-4D97-AF65-F5344CB8AC3E}">
        <p14:creationId xmlns:p14="http://schemas.microsoft.com/office/powerpoint/2010/main" val="3910579997"/>
      </p:ext>
    </p:extLst>
  </p:cSld>
  <p:clrMapOvr>
    <a:masterClrMapping/>
  </p:clrMapOvr>
  <mc:AlternateContent xmlns:mc="http://schemas.openxmlformats.org/markup-compatibility/2006" xmlns:p14="http://schemas.microsoft.com/office/powerpoint/2010/main">
    <mc:Choice Requires="p14">
      <p:transition spd="slow" p14:dur="2000" advTm="13175"/>
    </mc:Choice>
    <mc:Fallback xmlns="">
      <p:transition spd="slow" advTm="13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2</a:t>
            </a:r>
          </a:p>
        </p:txBody>
      </p:sp>
      <p:sp>
        <p:nvSpPr>
          <p:cNvPr id="3" name="2 Marcador de contenido"/>
          <p:cNvSpPr>
            <a:spLocks noGrp="1"/>
          </p:cNvSpPr>
          <p:nvPr>
            <p:ph idx="1"/>
          </p:nvPr>
        </p:nvSpPr>
        <p:spPr/>
        <p:txBody>
          <a:bodyPr/>
          <a:lstStyle/>
          <a:p>
            <a:r>
              <a:rPr lang="es-ES" dirty="0"/>
              <a:t>DIAGNÓSTICO: MALNUTRICÓN PROTEÍCO CALÓRICA SECUNDARIA A DISFAGIA OROFARINGEA</a:t>
            </a:r>
          </a:p>
          <a:p>
            <a:endParaRPr lang="es-E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2</a:t>
            </a:r>
          </a:p>
        </p:txBody>
      </p:sp>
      <p:sp>
        <p:nvSpPr>
          <p:cNvPr id="3" name="2 Marcador de contenido"/>
          <p:cNvSpPr>
            <a:spLocks noGrp="1"/>
          </p:cNvSpPr>
          <p:nvPr>
            <p:ph idx="1"/>
          </p:nvPr>
        </p:nvSpPr>
        <p:spPr/>
        <p:txBody>
          <a:bodyPr/>
          <a:lstStyle/>
          <a:p>
            <a:r>
              <a:rPr lang="es-ES" dirty="0"/>
              <a:t>INTERVENCIÓN</a:t>
            </a:r>
          </a:p>
          <a:p>
            <a:pPr lvl="1"/>
            <a:r>
              <a:rPr lang="es-ES" dirty="0"/>
              <a:t>CONTROL POSTURAL</a:t>
            </a:r>
          </a:p>
          <a:p>
            <a:pPr lvl="1"/>
            <a:r>
              <a:rPr lang="es-ES" dirty="0"/>
              <a:t>DIETA TEXTURA PURÉ CON ESPESANTE</a:t>
            </a:r>
          </a:p>
          <a:p>
            <a:r>
              <a:rPr lang="es-ES" dirty="0"/>
              <a:t>REQUERIMIENTOS NUTRICIONALES</a:t>
            </a:r>
          </a:p>
          <a:p>
            <a:pPr lvl="1"/>
            <a:r>
              <a:rPr lang="es-ES" dirty="0"/>
              <a:t>GET= GEB X FA X FE.</a:t>
            </a:r>
          </a:p>
          <a:p>
            <a:pPr lvl="1"/>
            <a:r>
              <a:rPr lang="es-ES" dirty="0"/>
              <a:t>GET= 1067,9X1,2X1,1= 1408,44 KCAL/ DÍA.</a:t>
            </a:r>
          </a:p>
          <a:p>
            <a:r>
              <a:rPr lang="es-ES" dirty="0"/>
              <a:t>REQUERIMIENTOS PROTEÍCOS</a:t>
            </a:r>
          </a:p>
          <a:p>
            <a:pPr lvl="1"/>
            <a:r>
              <a:rPr lang="es-ES" dirty="0"/>
              <a:t>1- 1,2 G/ KG/DÍA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CLÍNICO 2</a:t>
            </a:r>
          </a:p>
        </p:txBody>
      </p:sp>
      <p:sp>
        <p:nvSpPr>
          <p:cNvPr id="3" name="2 Marcador de contenido"/>
          <p:cNvSpPr>
            <a:spLocks noGrp="1"/>
          </p:cNvSpPr>
          <p:nvPr>
            <p:ph idx="1"/>
          </p:nvPr>
        </p:nvSpPr>
        <p:spPr/>
        <p:txBody>
          <a:bodyPr/>
          <a:lstStyle/>
          <a:p>
            <a:r>
              <a:rPr lang="es-ES" dirty="0"/>
              <a:t>SE AÑADIÓ A LA DIETA ESTABLECIDA SUPLEMENTOS ORALES CON ESPESANTE AÑADIDO TEXTURA MIEL 1/ 12 HORAS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456D6-AC36-1545-B5A7-DAC12222092A}"/>
              </a:ext>
            </a:extLst>
          </p:cNvPr>
          <p:cNvSpPr>
            <a:spLocks noGrp="1"/>
          </p:cNvSpPr>
          <p:nvPr>
            <p:ph type="title"/>
          </p:nvPr>
        </p:nvSpPr>
        <p:spPr>
          <a:xfrm>
            <a:off x="3161200" y="357529"/>
            <a:ext cx="4618635" cy="740661"/>
          </a:xfrm>
        </p:spPr>
        <p:txBody>
          <a:bodyPr>
            <a:normAutofit fontScale="90000"/>
          </a:bodyPr>
          <a:lstStyle/>
          <a:p>
            <a:r>
              <a:rPr lang="es-ES" dirty="0"/>
              <a:t>Características Nutricionales</a:t>
            </a:r>
          </a:p>
        </p:txBody>
      </p:sp>
      <p:pic>
        <p:nvPicPr>
          <p:cNvPr id="33" name="Imagen 32">
            <a:extLst>
              <a:ext uri="{FF2B5EF4-FFF2-40B4-BE49-F238E27FC236}">
                <a16:creationId xmlns:a16="http://schemas.microsoft.com/office/drawing/2014/main" id="{B0810CB2-83E7-1241-911F-C5F7455EF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456" y="316281"/>
            <a:ext cx="1052707" cy="829405"/>
          </a:xfrm>
          <a:prstGeom prst="rect">
            <a:avLst/>
          </a:prstGeom>
        </p:spPr>
      </p:pic>
      <p:pic>
        <p:nvPicPr>
          <p:cNvPr id="4" name="Imagen 3">
            <a:extLst>
              <a:ext uri="{FF2B5EF4-FFF2-40B4-BE49-F238E27FC236}">
                <a16:creationId xmlns:a16="http://schemas.microsoft.com/office/drawing/2014/main" id="{FF4CC168-9546-964F-911E-9D1C909DA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3939" y="1852963"/>
            <a:ext cx="2160188" cy="2880251"/>
          </a:xfrm>
          <a:prstGeom prst="rect">
            <a:avLst/>
          </a:prstGeom>
        </p:spPr>
      </p:pic>
      <p:pic>
        <p:nvPicPr>
          <p:cNvPr id="6" name="Imagen 5">
            <a:extLst>
              <a:ext uri="{FF2B5EF4-FFF2-40B4-BE49-F238E27FC236}">
                <a16:creationId xmlns:a16="http://schemas.microsoft.com/office/drawing/2014/main" id="{4C57D7F8-A52C-5149-AD59-C9DA831A6B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40737" y="1558509"/>
            <a:ext cx="1106438" cy="361286"/>
          </a:xfrm>
          <a:prstGeom prst="rect">
            <a:avLst/>
          </a:prstGeom>
        </p:spPr>
      </p:pic>
      <p:pic>
        <p:nvPicPr>
          <p:cNvPr id="8" name="Imagen 7">
            <a:extLst>
              <a:ext uri="{FF2B5EF4-FFF2-40B4-BE49-F238E27FC236}">
                <a16:creationId xmlns:a16="http://schemas.microsoft.com/office/drawing/2014/main" id="{66CDD9FB-BE1C-2847-A3E3-B212A0C869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36597" y="2236620"/>
            <a:ext cx="273794" cy="189830"/>
          </a:xfrm>
          <a:prstGeom prst="rect">
            <a:avLst/>
          </a:prstGeom>
        </p:spPr>
      </p:pic>
      <p:pic>
        <p:nvPicPr>
          <p:cNvPr id="10" name="Imagen 9">
            <a:extLst>
              <a:ext uri="{FF2B5EF4-FFF2-40B4-BE49-F238E27FC236}">
                <a16:creationId xmlns:a16="http://schemas.microsoft.com/office/drawing/2014/main" id="{0FAC298B-5972-674A-B68E-C9C36BCF83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79957" y="2631649"/>
            <a:ext cx="721588" cy="504411"/>
          </a:xfrm>
          <a:prstGeom prst="rect">
            <a:avLst/>
          </a:prstGeom>
        </p:spPr>
      </p:pic>
      <p:pic>
        <p:nvPicPr>
          <p:cNvPr id="12" name="Imagen 11">
            <a:extLst>
              <a:ext uri="{FF2B5EF4-FFF2-40B4-BE49-F238E27FC236}">
                <a16:creationId xmlns:a16="http://schemas.microsoft.com/office/drawing/2014/main" id="{2111C4FB-2735-5144-8BD4-84FCC10DA1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20169" y="3543182"/>
            <a:ext cx="306650" cy="189831"/>
          </a:xfrm>
          <a:prstGeom prst="rect">
            <a:avLst/>
          </a:prstGeom>
        </p:spPr>
      </p:pic>
      <p:pic>
        <p:nvPicPr>
          <p:cNvPr id="41" name="Imagen 40">
            <a:extLst>
              <a:ext uri="{FF2B5EF4-FFF2-40B4-BE49-F238E27FC236}">
                <a16:creationId xmlns:a16="http://schemas.microsoft.com/office/drawing/2014/main" id="{92388FB5-2EE5-4A49-AF3E-CC9C61EA4E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79956" y="3966190"/>
            <a:ext cx="581474" cy="504411"/>
          </a:xfrm>
          <a:prstGeom prst="rect">
            <a:avLst/>
          </a:prstGeom>
        </p:spPr>
      </p:pic>
      <p:pic>
        <p:nvPicPr>
          <p:cNvPr id="43" name="Imagen 42">
            <a:extLst>
              <a:ext uri="{FF2B5EF4-FFF2-40B4-BE49-F238E27FC236}">
                <a16:creationId xmlns:a16="http://schemas.microsoft.com/office/drawing/2014/main" id="{9A5CD9D6-3349-F845-AEC9-21A02553BC5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89443" y="2243920"/>
            <a:ext cx="246415" cy="182530"/>
          </a:xfrm>
          <a:prstGeom prst="rect">
            <a:avLst/>
          </a:prstGeom>
        </p:spPr>
      </p:pic>
      <p:pic>
        <p:nvPicPr>
          <p:cNvPr id="45" name="Imagen 44">
            <a:extLst>
              <a:ext uri="{FF2B5EF4-FFF2-40B4-BE49-F238E27FC236}">
                <a16:creationId xmlns:a16="http://schemas.microsoft.com/office/drawing/2014/main" id="{FB36C0E3-B6DF-0D41-A7FB-25BDA2EDAD5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36872" y="2695942"/>
            <a:ext cx="812661" cy="439024"/>
          </a:xfrm>
          <a:prstGeom prst="rect">
            <a:avLst/>
          </a:prstGeom>
        </p:spPr>
      </p:pic>
      <p:sp>
        <p:nvSpPr>
          <p:cNvPr id="46" name="Flecha derecha 45">
            <a:extLst>
              <a:ext uri="{FF2B5EF4-FFF2-40B4-BE49-F238E27FC236}">
                <a16:creationId xmlns:a16="http://schemas.microsoft.com/office/drawing/2014/main" id="{1E7962EA-1CDE-824F-89BC-83AE9FF3A424}"/>
              </a:ext>
            </a:extLst>
          </p:cNvPr>
          <p:cNvSpPr/>
          <p:nvPr/>
        </p:nvSpPr>
        <p:spPr>
          <a:xfrm>
            <a:off x="4026183" y="1159209"/>
            <a:ext cx="4196914" cy="798875"/>
          </a:xfrm>
          <a:prstGeom prst="rightArrow">
            <a:avLst>
              <a:gd name="adj1" fmla="val 83298"/>
              <a:gd name="adj2" fmla="val 42432"/>
            </a:avLst>
          </a:prstGeom>
          <a:gradFill flip="none" rotWithShape="1">
            <a:gsLst>
              <a:gs pos="0">
                <a:schemeClr val="tx2">
                  <a:tint val="66000"/>
                  <a:satMod val="160000"/>
                  <a:alpha val="83000"/>
                </a:schemeClr>
              </a:gs>
              <a:gs pos="50000">
                <a:schemeClr val="tx2">
                  <a:tint val="44500"/>
                  <a:satMod val="160000"/>
                  <a:alpha val="80000"/>
                </a:schemeClr>
              </a:gs>
              <a:gs pos="100000">
                <a:schemeClr val="tx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AA3CA5ED-4B3C-7C4E-91E5-8FEAFEF5F982}"/>
              </a:ext>
            </a:extLst>
          </p:cNvPr>
          <p:cNvSpPr/>
          <p:nvPr/>
        </p:nvSpPr>
        <p:spPr>
          <a:xfrm>
            <a:off x="4058716" y="1248504"/>
            <a:ext cx="4164383" cy="754053"/>
          </a:xfrm>
          <a:prstGeom prst="rect">
            <a:avLst/>
          </a:prstGeom>
        </p:spPr>
        <p:txBody>
          <a:bodyPr wrap="square">
            <a:spAutoFit/>
          </a:bodyPr>
          <a:lstStyle/>
          <a:p>
            <a:pPr>
              <a:spcAft>
                <a:spcPts val="600"/>
              </a:spcAft>
            </a:pPr>
            <a:r>
              <a:rPr lang="es-ES" sz="1400" b="1" dirty="0"/>
              <a:t>Hidratos de Carbono</a:t>
            </a:r>
            <a:r>
              <a:rPr lang="es-ES" sz="1400" dirty="0"/>
              <a:t>: 31,3 g por botella</a:t>
            </a:r>
          </a:p>
          <a:p>
            <a:r>
              <a:rPr lang="es-ES" sz="1200" b="1" dirty="0" err="1"/>
              <a:t>Maltodextrina</a:t>
            </a:r>
            <a:r>
              <a:rPr lang="es-ES" sz="1200" b="1" dirty="0"/>
              <a:t> 78% </a:t>
            </a:r>
            <a:r>
              <a:rPr lang="es-ES" sz="1200" dirty="0"/>
              <a:t>(24,3 g/botella) y azúcar (sacarosa) 21,5% (6,7 g/botella).</a:t>
            </a:r>
            <a:endParaRPr lang="es-ES" sz="1400" dirty="0"/>
          </a:p>
        </p:txBody>
      </p:sp>
      <p:sp>
        <p:nvSpPr>
          <p:cNvPr id="49" name="Flecha derecha 48">
            <a:extLst>
              <a:ext uri="{FF2B5EF4-FFF2-40B4-BE49-F238E27FC236}">
                <a16:creationId xmlns:a16="http://schemas.microsoft.com/office/drawing/2014/main" id="{8E8C941D-CA92-4C46-8A3F-B55F871654F8}"/>
              </a:ext>
            </a:extLst>
          </p:cNvPr>
          <p:cNvSpPr/>
          <p:nvPr/>
        </p:nvSpPr>
        <p:spPr>
          <a:xfrm>
            <a:off x="4026183" y="2009322"/>
            <a:ext cx="4196914" cy="707032"/>
          </a:xfrm>
          <a:prstGeom prst="rightArrow">
            <a:avLst>
              <a:gd name="adj1" fmla="val 83298"/>
              <a:gd name="adj2" fmla="val 46604"/>
            </a:avLst>
          </a:prstGeom>
          <a:gradFill flip="none" rotWithShape="1">
            <a:gsLst>
              <a:gs pos="0">
                <a:schemeClr val="tx2">
                  <a:tint val="66000"/>
                  <a:satMod val="160000"/>
                  <a:alpha val="83000"/>
                </a:schemeClr>
              </a:gs>
              <a:gs pos="50000">
                <a:schemeClr val="tx2">
                  <a:tint val="44500"/>
                  <a:satMod val="160000"/>
                  <a:alpha val="80000"/>
                </a:schemeClr>
              </a:gs>
              <a:gs pos="100000">
                <a:schemeClr val="tx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4BF7B00A-F865-074A-98CE-DB2810229CA7}"/>
              </a:ext>
            </a:extLst>
          </p:cNvPr>
          <p:cNvSpPr/>
          <p:nvPr/>
        </p:nvSpPr>
        <p:spPr>
          <a:xfrm>
            <a:off x="4058716" y="2091128"/>
            <a:ext cx="3507785" cy="569387"/>
          </a:xfrm>
          <a:prstGeom prst="rect">
            <a:avLst/>
          </a:prstGeom>
        </p:spPr>
        <p:txBody>
          <a:bodyPr wrap="square">
            <a:spAutoFit/>
          </a:bodyPr>
          <a:lstStyle/>
          <a:p>
            <a:pPr>
              <a:spcAft>
                <a:spcPts val="600"/>
              </a:spcAft>
            </a:pPr>
            <a:r>
              <a:rPr lang="es-ES" sz="1400" b="1" dirty="0"/>
              <a:t>Proteína</a:t>
            </a:r>
            <a:r>
              <a:rPr lang="es-ES" sz="1400" dirty="0"/>
              <a:t>: 11,1 g por botella</a:t>
            </a:r>
          </a:p>
          <a:p>
            <a:r>
              <a:rPr lang="es-ES" sz="1200" b="1" dirty="0"/>
              <a:t>Caseína 90% Sérica 10%</a:t>
            </a:r>
          </a:p>
        </p:txBody>
      </p:sp>
      <p:sp>
        <p:nvSpPr>
          <p:cNvPr id="53" name="Flecha derecha 52">
            <a:extLst>
              <a:ext uri="{FF2B5EF4-FFF2-40B4-BE49-F238E27FC236}">
                <a16:creationId xmlns:a16="http://schemas.microsoft.com/office/drawing/2014/main" id="{2F258200-D0D2-B943-8D93-A7855F9CFEF6}"/>
              </a:ext>
            </a:extLst>
          </p:cNvPr>
          <p:cNvSpPr/>
          <p:nvPr/>
        </p:nvSpPr>
        <p:spPr>
          <a:xfrm>
            <a:off x="3899214" y="2749721"/>
            <a:ext cx="4332245" cy="955900"/>
          </a:xfrm>
          <a:prstGeom prst="rightArrow">
            <a:avLst>
              <a:gd name="adj1" fmla="val 83298"/>
              <a:gd name="adj2" fmla="val 31933"/>
            </a:avLst>
          </a:prstGeom>
          <a:gradFill flip="none" rotWithShape="1">
            <a:gsLst>
              <a:gs pos="0">
                <a:schemeClr val="tx2">
                  <a:tint val="66000"/>
                  <a:satMod val="160000"/>
                  <a:alpha val="83000"/>
                </a:schemeClr>
              </a:gs>
              <a:gs pos="50000">
                <a:schemeClr val="tx2">
                  <a:tint val="44500"/>
                  <a:satMod val="160000"/>
                  <a:alpha val="80000"/>
                </a:schemeClr>
              </a:gs>
              <a:gs pos="100000">
                <a:schemeClr val="tx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076E18B4-A0D1-4841-9FEB-9FF31365D82C}"/>
              </a:ext>
            </a:extLst>
          </p:cNvPr>
          <p:cNvSpPr/>
          <p:nvPr/>
        </p:nvSpPr>
        <p:spPr>
          <a:xfrm>
            <a:off x="4058715" y="2839018"/>
            <a:ext cx="3595670" cy="938719"/>
          </a:xfrm>
          <a:prstGeom prst="rect">
            <a:avLst/>
          </a:prstGeom>
        </p:spPr>
        <p:txBody>
          <a:bodyPr wrap="square">
            <a:spAutoFit/>
          </a:bodyPr>
          <a:lstStyle/>
          <a:p>
            <a:pPr>
              <a:spcAft>
                <a:spcPts val="600"/>
              </a:spcAft>
            </a:pPr>
            <a:r>
              <a:rPr lang="es-ES" sz="1400" b="1" dirty="0"/>
              <a:t>Grasas</a:t>
            </a:r>
            <a:r>
              <a:rPr lang="es-ES" sz="1400" dirty="0"/>
              <a:t>: 9,5 g por botella, 32,3% VCT. </a:t>
            </a:r>
            <a:r>
              <a:rPr lang="es-ES" sz="1200" dirty="0"/>
              <a:t>La principal fuente de grasa en </a:t>
            </a:r>
            <a:r>
              <a:rPr lang="es-ES" sz="1200" dirty="0" err="1"/>
              <a:t>Nutilis</a:t>
            </a:r>
            <a:r>
              <a:rPr lang="es-ES" sz="1200" dirty="0"/>
              <a:t> Complete 2.1 es grasa </a:t>
            </a:r>
            <a:r>
              <a:rPr lang="es-ES" sz="1200" dirty="0" err="1"/>
              <a:t>monoinsaturada</a:t>
            </a:r>
            <a:r>
              <a:rPr lang="es-ES" sz="1200" dirty="0"/>
              <a:t> (20%VCT)</a:t>
            </a:r>
          </a:p>
          <a:p>
            <a:r>
              <a:rPr lang="es-ES" sz="1200" dirty="0"/>
              <a:t>Ácido linoleico y ácido alfa-</a:t>
            </a:r>
            <a:r>
              <a:rPr lang="es-ES" sz="1200" dirty="0" err="1"/>
              <a:t>linolénico</a:t>
            </a:r>
            <a:r>
              <a:rPr lang="es-ES" sz="1200" dirty="0"/>
              <a:t> en 4,45. </a:t>
            </a:r>
          </a:p>
        </p:txBody>
      </p:sp>
      <p:sp>
        <p:nvSpPr>
          <p:cNvPr id="55" name="Flecha derecha 54">
            <a:extLst>
              <a:ext uri="{FF2B5EF4-FFF2-40B4-BE49-F238E27FC236}">
                <a16:creationId xmlns:a16="http://schemas.microsoft.com/office/drawing/2014/main" id="{CA8AECA2-A5CC-614D-B881-11CB8A8DEE62}"/>
              </a:ext>
            </a:extLst>
          </p:cNvPr>
          <p:cNvSpPr/>
          <p:nvPr/>
        </p:nvSpPr>
        <p:spPr>
          <a:xfrm>
            <a:off x="3899214" y="3716854"/>
            <a:ext cx="4332245" cy="914483"/>
          </a:xfrm>
          <a:prstGeom prst="rightArrow">
            <a:avLst>
              <a:gd name="adj1" fmla="val 83298"/>
              <a:gd name="adj2" fmla="val 31322"/>
            </a:avLst>
          </a:prstGeom>
          <a:gradFill flip="none" rotWithShape="1">
            <a:gsLst>
              <a:gs pos="0">
                <a:schemeClr val="tx2">
                  <a:tint val="66000"/>
                  <a:satMod val="160000"/>
                  <a:alpha val="83000"/>
                </a:schemeClr>
              </a:gs>
              <a:gs pos="50000">
                <a:schemeClr val="tx2">
                  <a:tint val="44500"/>
                  <a:satMod val="160000"/>
                  <a:alpha val="80000"/>
                </a:schemeClr>
              </a:gs>
              <a:gs pos="100000">
                <a:schemeClr val="tx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Rectángulo 55">
            <a:extLst>
              <a:ext uri="{FF2B5EF4-FFF2-40B4-BE49-F238E27FC236}">
                <a16:creationId xmlns:a16="http://schemas.microsoft.com/office/drawing/2014/main" id="{CEA643EF-4BB1-BB4B-AE87-1D37D8C0C4BD}"/>
              </a:ext>
            </a:extLst>
          </p:cNvPr>
          <p:cNvSpPr/>
          <p:nvPr/>
        </p:nvSpPr>
        <p:spPr>
          <a:xfrm>
            <a:off x="4058716" y="3754055"/>
            <a:ext cx="3778145" cy="923330"/>
          </a:xfrm>
          <a:prstGeom prst="rect">
            <a:avLst/>
          </a:prstGeom>
        </p:spPr>
        <p:txBody>
          <a:bodyPr wrap="square">
            <a:spAutoFit/>
          </a:bodyPr>
          <a:lstStyle/>
          <a:p>
            <a:pPr>
              <a:spcAft>
                <a:spcPts val="600"/>
              </a:spcAft>
            </a:pPr>
            <a:r>
              <a:rPr lang="es-ES" sz="1400" b="1" dirty="0"/>
              <a:t>Fibra</a:t>
            </a:r>
            <a:r>
              <a:rPr lang="es-ES" sz="1400" dirty="0"/>
              <a:t>: 4,1 g por botella </a:t>
            </a:r>
            <a:r>
              <a:rPr lang="es-ES" sz="1200" dirty="0"/>
              <a:t>(79% soluble y 21% insoluble)</a:t>
            </a:r>
          </a:p>
          <a:p>
            <a:r>
              <a:rPr lang="es-ES" sz="1200" b="1" dirty="0"/>
              <a:t>MF6 </a:t>
            </a:r>
            <a:r>
              <a:rPr lang="es-ES" sz="1100" dirty="0"/>
              <a:t>(inulina, goma arábiga, </a:t>
            </a:r>
            <a:r>
              <a:rPr lang="es-ES" sz="1100" dirty="0" err="1"/>
              <a:t>oligofructosa</a:t>
            </a:r>
            <a:r>
              <a:rPr lang="es-ES" sz="1100" dirty="0"/>
              <a:t>, polisacáridos de soja, celulosa y almidón resistente)</a:t>
            </a:r>
            <a:endParaRPr lang="es-ES" sz="1200" b="1" dirty="0"/>
          </a:p>
        </p:txBody>
      </p:sp>
      <p:pic>
        <p:nvPicPr>
          <p:cNvPr id="58" name="Imagen 57">
            <a:extLst>
              <a:ext uri="{FF2B5EF4-FFF2-40B4-BE49-F238E27FC236}">
                <a16:creationId xmlns:a16="http://schemas.microsoft.com/office/drawing/2014/main" id="{04A00C1F-1F0B-DE43-A657-33FC3E272C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61181" y="4055455"/>
            <a:ext cx="623949" cy="831932"/>
          </a:xfrm>
          <a:prstGeom prst="rect">
            <a:avLst/>
          </a:prstGeom>
        </p:spPr>
      </p:pic>
      <p:sp>
        <p:nvSpPr>
          <p:cNvPr id="59" name="Flecha derecha 58">
            <a:extLst>
              <a:ext uri="{FF2B5EF4-FFF2-40B4-BE49-F238E27FC236}">
                <a16:creationId xmlns:a16="http://schemas.microsoft.com/office/drawing/2014/main" id="{B53BFDB6-48B7-F541-9B6B-2070C3AB4FC5}"/>
              </a:ext>
            </a:extLst>
          </p:cNvPr>
          <p:cNvSpPr/>
          <p:nvPr/>
        </p:nvSpPr>
        <p:spPr>
          <a:xfrm>
            <a:off x="4026183" y="4668537"/>
            <a:ext cx="4196914" cy="502146"/>
          </a:xfrm>
          <a:prstGeom prst="rightArrow">
            <a:avLst>
              <a:gd name="adj1" fmla="val 83298"/>
              <a:gd name="adj2" fmla="val 50049"/>
            </a:avLst>
          </a:prstGeom>
          <a:gradFill flip="none" rotWithShape="1">
            <a:gsLst>
              <a:gs pos="0">
                <a:schemeClr val="tx2">
                  <a:tint val="66000"/>
                  <a:satMod val="160000"/>
                  <a:alpha val="83000"/>
                </a:schemeClr>
              </a:gs>
              <a:gs pos="50000">
                <a:schemeClr val="tx2">
                  <a:tint val="44500"/>
                  <a:satMod val="160000"/>
                  <a:alpha val="80000"/>
                </a:schemeClr>
              </a:gs>
              <a:gs pos="100000">
                <a:schemeClr val="tx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ángulo 59">
            <a:extLst>
              <a:ext uri="{FF2B5EF4-FFF2-40B4-BE49-F238E27FC236}">
                <a16:creationId xmlns:a16="http://schemas.microsoft.com/office/drawing/2014/main" id="{08D5D45C-67AC-D343-A293-A04819DBE105}"/>
              </a:ext>
            </a:extLst>
          </p:cNvPr>
          <p:cNvSpPr/>
          <p:nvPr/>
        </p:nvSpPr>
        <p:spPr>
          <a:xfrm>
            <a:off x="4058716" y="4739192"/>
            <a:ext cx="3507785" cy="307777"/>
          </a:xfrm>
          <a:prstGeom prst="rect">
            <a:avLst/>
          </a:prstGeom>
        </p:spPr>
        <p:txBody>
          <a:bodyPr wrap="square">
            <a:spAutoFit/>
          </a:bodyPr>
          <a:lstStyle/>
          <a:p>
            <a:pPr>
              <a:spcAft>
                <a:spcPts val="600"/>
              </a:spcAft>
            </a:pPr>
            <a:r>
              <a:rPr lang="es-ES" sz="1400" b="1" dirty="0" err="1"/>
              <a:t>Osmolaridad</a:t>
            </a:r>
            <a:r>
              <a:rPr lang="es-ES" sz="1400" dirty="0"/>
              <a:t>: 510 </a:t>
            </a:r>
            <a:r>
              <a:rPr lang="es-ES" sz="1400" dirty="0" err="1"/>
              <a:t>mOsmol</a:t>
            </a:r>
            <a:r>
              <a:rPr lang="es-ES" sz="1400" dirty="0"/>
              <a:t>/l</a:t>
            </a:r>
            <a:endParaRPr lang="es-ES" sz="1200" b="1" dirty="0"/>
          </a:p>
        </p:txBody>
      </p:sp>
      <p:sp>
        <p:nvSpPr>
          <p:cNvPr id="61" name="Flecha derecha 60">
            <a:extLst>
              <a:ext uri="{FF2B5EF4-FFF2-40B4-BE49-F238E27FC236}">
                <a16:creationId xmlns:a16="http://schemas.microsoft.com/office/drawing/2014/main" id="{F0010865-140E-424E-9130-B3D5FD37460F}"/>
              </a:ext>
            </a:extLst>
          </p:cNvPr>
          <p:cNvSpPr/>
          <p:nvPr/>
        </p:nvSpPr>
        <p:spPr>
          <a:xfrm>
            <a:off x="4026183" y="5279179"/>
            <a:ext cx="4196914" cy="701595"/>
          </a:xfrm>
          <a:prstGeom prst="rightArrow">
            <a:avLst>
              <a:gd name="adj1" fmla="val 83298"/>
              <a:gd name="adj2" fmla="val 37593"/>
            </a:avLst>
          </a:prstGeom>
          <a:gradFill flip="none" rotWithShape="1">
            <a:gsLst>
              <a:gs pos="0">
                <a:schemeClr val="tx2">
                  <a:tint val="66000"/>
                  <a:satMod val="160000"/>
                  <a:alpha val="83000"/>
                </a:schemeClr>
              </a:gs>
              <a:gs pos="50000">
                <a:schemeClr val="tx2">
                  <a:tint val="44500"/>
                  <a:satMod val="160000"/>
                  <a:alpha val="80000"/>
                </a:schemeClr>
              </a:gs>
              <a:gs pos="100000">
                <a:schemeClr val="tx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Rectángulo 61">
            <a:extLst>
              <a:ext uri="{FF2B5EF4-FFF2-40B4-BE49-F238E27FC236}">
                <a16:creationId xmlns:a16="http://schemas.microsoft.com/office/drawing/2014/main" id="{1FB1776E-1D70-844E-83AE-81CA476E58B4}"/>
              </a:ext>
            </a:extLst>
          </p:cNvPr>
          <p:cNvSpPr/>
          <p:nvPr/>
        </p:nvSpPr>
        <p:spPr>
          <a:xfrm>
            <a:off x="4058716" y="5327529"/>
            <a:ext cx="4047293" cy="846386"/>
          </a:xfrm>
          <a:prstGeom prst="rect">
            <a:avLst/>
          </a:prstGeom>
        </p:spPr>
        <p:txBody>
          <a:bodyPr wrap="square">
            <a:spAutoFit/>
          </a:bodyPr>
          <a:lstStyle/>
          <a:p>
            <a:pPr>
              <a:spcAft>
                <a:spcPts val="600"/>
              </a:spcAft>
            </a:pPr>
            <a:r>
              <a:rPr lang="es-ES" sz="1400" b="1" dirty="0"/>
              <a:t>Viscosidad</a:t>
            </a:r>
            <a:r>
              <a:rPr lang="es-ES" sz="1400" dirty="0"/>
              <a:t>: </a:t>
            </a:r>
            <a:r>
              <a:rPr lang="es-ES" sz="1600" dirty="0">
                <a:latin typeface="+mj-lt"/>
              </a:rPr>
              <a:t>miel</a:t>
            </a:r>
            <a:r>
              <a:rPr lang="es-ES" sz="1400" dirty="0"/>
              <a:t>-moderadamente espeso (BDA)</a:t>
            </a:r>
          </a:p>
          <a:p>
            <a:pPr>
              <a:spcAft>
                <a:spcPts val="600"/>
              </a:spcAft>
            </a:pPr>
            <a:r>
              <a:rPr lang="es-ES" sz="1400" b="1" dirty="0" err="1"/>
              <a:t>Stage</a:t>
            </a:r>
            <a:r>
              <a:rPr lang="es-ES" sz="1400" b="1" dirty="0"/>
              <a:t> 3</a:t>
            </a:r>
            <a:r>
              <a:rPr lang="es-ES" sz="1400" dirty="0"/>
              <a:t> (IDDSI)</a:t>
            </a:r>
            <a:endParaRPr lang="es-ES" sz="1200" b="1" dirty="0"/>
          </a:p>
        </p:txBody>
      </p:sp>
      <p:pic>
        <p:nvPicPr>
          <p:cNvPr id="64" name="Imagen 63">
            <a:extLst>
              <a:ext uri="{FF2B5EF4-FFF2-40B4-BE49-F238E27FC236}">
                <a16:creationId xmlns:a16="http://schemas.microsoft.com/office/drawing/2014/main" id="{8806B8DA-B050-8A4D-B0F9-F08C60880F24}"/>
              </a:ext>
            </a:extLst>
          </p:cNvPr>
          <p:cNvPicPr>
            <a:picLocks noChangeAspect="1"/>
          </p:cNvPicPr>
          <p:nvPr/>
        </p:nvPicPr>
        <p:blipFill>
          <a:blip r:embed="rId13" r:link="rId14" cstate="screen">
            <a:extLst>
              <a:ext uri="{28A0092B-C50C-407E-A947-70E740481C1C}">
                <a14:useLocalDpi xmlns:a14="http://schemas.microsoft.com/office/drawing/2010/main"/>
              </a:ext>
            </a:extLst>
          </a:blip>
          <a:stretch>
            <a:fillRect/>
          </a:stretch>
        </p:blipFill>
        <p:spPr>
          <a:xfrm>
            <a:off x="7367589" y="5338794"/>
            <a:ext cx="567929" cy="578105"/>
          </a:xfrm>
          <a:prstGeom prst="rect">
            <a:avLst/>
          </a:prstGeom>
        </p:spPr>
      </p:pic>
      <p:pic>
        <p:nvPicPr>
          <p:cNvPr id="65" name="Imagen 64">
            <a:extLst>
              <a:ext uri="{FF2B5EF4-FFF2-40B4-BE49-F238E27FC236}">
                <a16:creationId xmlns:a16="http://schemas.microsoft.com/office/drawing/2014/main" id="{65A699BD-16D0-5D43-9F62-920367477F9A}"/>
              </a:ext>
            </a:extLst>
          </p:cNvPr>
          <p:cNvPicPr>
            <a:picLocks noChangeAspect="1"/>
          </p:cNvPicPr>
          <p:nvPr/>
        </p:nvPicPr>
        <p:blipFill>
          <a:blip r:embed="rId15" r:link="rId14" cstate="screen">
            <a:extLst>
              <a:ext uri="{28A0092B-C50C-407E-A947-70E740481C1C}">
                <a14:useLocalDpi xmlns:a14="http://schemas.microsoft.com/office/drawing/2010/main"/>
              </a:ext>
            </a:extLst>
          </a:blip>
          <a:stretch>
            <a:fillRect/>
          </a:stretch>
        </p:blipFill>
        <p:spPr>
          <a:xfrm>
            <a:off x="8263990" y="1970130"/>
            <a:ext cx="1226920" cy="3525762"/>
          </a:xfrm>
          <a:prstGeom prst="rect">
            <a:avLst/>
          </a:prstGeom>
        </p:spPr>
      </p:pic>
      <p:pic>
        <p:nvPicPr>
          <p:cNvPr id="66" name="Imagen 65">
            <a:extLst>
              <a:ext uri="{FF2B5EF4-FFF2-40B4-BE49-F238E27FC236}">
                <a16:creationId xmlns:a16="http://schemas.microsoft.com/office/drawing/2014/main" id="{DEC5A91F-4C57-3C46-B257-E9D339B600D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439898" y="1970132"/>
            <a:ext cx="1228103" cy="3525758"/>
          </a:xfrm>
          <a:prstGeom prst="rect">
            <a:avLst/>
          </a:prstGeom>
        </p:spPr>
      </p:pic>
      <p:sp>
        <p:nvSpPr>
          <p:cNvPr id="68" name="Título 1">
            <a:extLst>
              <a:ext uri="{FF2B5EF4-FFF2-40B4-BE49-F238E27FC236}">
                <a16:creationId xmlns:a16="http://schemas.microsoft.com/office/drawing/2014/main" id="{0D86270A-7FDF-FA42-BF8A-BBB43FA5E5CF}"/>
              </a:ext>
            </a:extLst>
          </p:cNvPr>
          <p:cNvSpPr txBox="1">
            <a:spLocks/>
          </p:cNvSpPr>
          <p:nvPr/>
        </p:nvSpPr>
        <p:spPr>
          <a:xfrm>
            <a:off x="8715446" y="878173"/>
            <a:ext cx="1448902" cy="740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s-ES" sz="1600" dirty="0"/>
              <a:t>Disponible en:</a:t>
            </a:r>
          </a:p>
        </p:txBody>
      </p:sp>
      <p:sp>
        <p:nvSpPr>
          <p:cNvPr id="69" name="Llamada de flecha hacia abajo 68">
            <a:extLst>
              <a:ext uri="{FF2B5EF4-FFF2-40B4-BE49-F238E27FC236}">
                <a16:creationId xmlns:a16="http://schemas.microsoft.com/office/drawing/2014/main" id="{FEC2FB0D-A1E4-354D-9691-EB74FFB60B4C}"/>
              </a:ext>
            </a:extLst>
          </p:cNvPr>
          <p:cNvSpPr/>
          <p:nvPr/>
        </p:nvSpPr>
        <p:spPr>
          <a:xfrm>
            <a:off x="8433515" y="1533197"/>
            <a:ext cx="879215" cy="557931"/>
          </a:xfrm>
          <a:prstGeom prst="downArrowCallout">
            <a:avLst/>
          </a:prstGeom>
          <a:solidFill>
            <a:srgbClr val="FFE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rPr>
              <a:t>Sabor Vainilla</a:t>
            </a:r>
          </a:p>
        </p:txBody>
      </p:sp>
      <p:sp>
        <p:nvSpPr>
          <p:cNvPr id="70" name="Llamada de flecha hacia abajo 69">
            <a:extLst>
              <a:ext uri="{FF2B5EF4-FFF2-40B4-BE49-F238E27FC236}">
                <a16:creationId xmlns:a16="http://schemas.microsoft.com/office/drawing/2014/main" id="{71A67A64-91CE-AF47-80F4-0C3BA0D387FB}"/>
              </a:ext>
            </a:extLst>
          </p:cNvPr>
          <p:cNvSpPr/>
          <p:nvPr/>
        </p:nvSpPr>
        <p:spPr>
          <a:xfrm>
            <a:off x="9594661" y="1533197"/>
            <a:ext cx="879215" cy="557931"/>
          </a:xfrm>
          <a:prstGeom prst="downArrow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rPr>
              <a:t>Sabor Fresa</a:t>
            </a:r>
          </a:p>
        </p:txBody>
      </p:sp>
      <p:sp>
        <p:nvSpPr>
          <p:cNvPr id="71" name="Rectángulo 70">
            <a:extLst>
              <a:ext uri="{FF2B5EF4-FFF2-40B4-BE49-F238E27FC236}">
                <a16:creationId xmlns:a16="http://schemas.microsoft.com/office/drawing/2014/main" id="{53E1973C-ECF8-D54B-A04C-6491798818D6}"/>
              </a:ext>
            </a:extLst>
          </p:cNvPr>
          <p:cNvSpPr/>
          <p:nvPr/>
        </p:nvSpPr>
        <p:spPr>
          <a:xfrm>
            <a:off x="8350267" y="5357391"/>
            <a:ext cx="2203435" cy="677108"/>
          </a:xfrm>
          <a:prstGeom prst="rect">
            <a:avLst/>
          </a:prstGeom>
        </p:spPr>
        <p:txBody>
          <a:bodyPr wrap="square">
            <a:spAutoFit/>
          </a:bodyPr>
          <a:lstStyle/>
          <a:p>
            <a:pPr algn="ctr">
              <a:spcAft>
                <a:spcPts val="600"/>
              </a:spcAft>
            </a:pPr>
            <a:r>
              <a:rPr lang="es-ES" sz="1100" dirty="0"/>
              <a:t>Disponible presentación </a:t>
            </a:r>
            <a:r>
              <a:rPr lang="es-ES" sz="1100" b="1" dirty="0" err="1"/>
              <a:t>Multisabor</a:t>
            </a:r>
            <a:endParaRPr lang="es-ES" sz="1100" b="1" dirty="0"/>
          </a:p>
          <a:p>
            <a:pPr algn="ctr">
              <a:spcAft>
                <a:spcPts val="600"/>
              </a:spcAft>
            </a:pPr>
            <a:r>
              <a:rPr lang="es-ES" sz="1100" dirty="0"/>
              <a:t>(20 vainilla / 12 fresa)</a:t>
            </a:r>
          </a:p>
        </p:txBody>
      </p:sp>
      <p:pic>
        <p:nvPicPr>
          <p:cNvPr id="32" name="Imagen 31">
            <a:extLst>
              <a:ext uri="{FF2B5EF4-FFF2-40B4-BE49-F238E27FC236}">
                <a16:creationId xmlns:a16="http://schemas.microsoft.com/office/drawing/2014/main" id="{6C36A147-EF8E-4BFC-8E29-D0653A320F38}"/>
              </a:ext>
            </a:extLst>
          </p:cNvPr>
          <p:cNvPicPr>
            <a:picLocks noChangeAspect="1"/>
          </p:cNvPicPr>
          <p:nvPr/>
        </p:nvPicPr>
        <p:blipFill>
          <a:blip r:embed="rId17" cstate="print"/>
          <a:stretch>
            <a:fillRect/>
          </a:stretch>
        </p:blipFill>
        <p:spPr>
          <a:xfrm>
            <a:off x="10067926" y="0"/>
            <a:ext cx="600075" cy="819150"/>
          </a:xfrm>
          <a:prstGeom prst="rect">
            <a:avLst/>
          </a:prstGeom>
        </p:spPr>
      </p:pic>
    </p:spTree>
    <p:extLst>
      <p:ext uri="{BB962C8B-B14F-4D97-AF65-F5344CB8AC3E}">
        <p14:creationId xmlns:p14="http://schemas.microsoft.com/office/powerpoint/2010/main" val="3894793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3000"/>
                            </p:stCondLst>
                            <p:childTnLst>
                              <p:par>
                                <p:cTn id="18" presetID="1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par>
                                <p:cTn id="40" presetID="22" presetClass="entr" presetSubtype="1"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500"/>
                                        <p:tgtEl>
                                          <p:spTgt spid="45"/>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fltVal val="0"/>
                                          </p:val>
                                        </p:tav>
                                        <p:tav tm="100000">
                                          <p:val>
                                            <p:strVal val="#ppt_h"/>
                                          </p:val>
                                        </p:tav>
                                      </p:tavLst>
                                    </p:anim>
                                    <p:animEffect transition="in" filter="fade">
                                      <p:cBhvr>
                                        <p:cTn id="62" dur="500"/>
                                        <p:tgtEl>
                                          <p:spTgt spid="50"/>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500" fill="hold"/>
                                        <p:tgtEl>
                                          <p:spTgt spid="54"/>
                                        </p:tgtEl>
                                        <p:attrNameLst>
                                          <p:attrName>ppt_w</p:attrName>
                                        </p:attrNameLst>
                                      </p:cBhvr>
                                      <p:tavLst>
                                        <p:tav tm="0">
                                          <p:val>
                                            <p:fltVal val="0"/>
                                          </p:val>
                                        </p:tav>
                                        <p:tav tm="100000">
                                          <p:val>
                                            <p:strVal val="#ppt_w"/>
                                          </p:val>
                                        </p:tav>
                                      </p:tavLst>
                                    </p:anim>
                                    <p:anim calcmode="lin" valueType="num">
                                      <p:cBhvr>
                                        <p:cTn id="71" dur="500" fill="hold"/>
                                        <p:tgtEl>
                                          <p:spTgt spid="54"/>
                                        </p:tgtEl>
                                        <p:attrNameLst>
                                          <p:attrName>ppt_h</p:attrName>
                                        </p:attrNameLst>
                                      </p:cBhvr>
                                      <p:tavLst>
                                        <p:tav tm="0">
                                          <p:val>
                                            <p:fltVal val="0"/>
                                          </p:val>
                                        </p:tav>
                                        <p:tav tm="100000">
                                          <p:val>
                                            <p:strVal val="#ppt_h"/>
                                          </p:val>
                                        </p:tav>
                                      </p:tavLst>
                                    </p:anim>
                                    <p:animEffect transition="in" filter="fade">
                                      <p:cBhvr>
                                        <p:cTn id="72" dur="500"/>
                                        <p:tgtEl>
                                          <p:spTgt spid="54"/>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9000"/>
                            </p:stCondLst>
                            <p:childTnLst>
                              <p:par>
                                <p:cTn id="84" presetID="53" presetClass="entr" presetSubtype="16"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95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500"/>
                                        <p:tgtEl>
                                          <p:spTgt spid="59"/>
                                        </p:tgtEl>
                                      </p:cBhvr>
                                    </p:animEffect>
                                  </p:childTnLst>
                                </p:cTn>
                              </p:par>
                            </p:childTnLst>
                          </p:cTn>
                        </p:par>
                        <p:par>
                          <p:cTn id="93" fill="hold">
                            <p:stCondLst>
                              <p:cond delay="10000"/>
                            </p:stCondLst>
                            <p:childTnLst>
                              <p:par>
                                <p:cTn id="94" presetID="53" presetClass="entr" presetSubtype="16"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10500"/>
                            </p:stCondLst>
                            <p:childTnLst>
                              <p:par>
                                <p:cTn id="100" presetID="22" presetClass="entr" presetSubtype="8" fill="hold" grpId="0" nodeType="after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wipe(left)">
                                      <p:cBhvr>
                                        <p:cTn id="102" dur="500"/>
                                        <p:tgtEl>
                                          <p:spTgt spid="61"/>
                                        </p:tgtEl>
                                      </p:cBhvr>
                                    </p:animEffect>
                                  </p:childTnLst>
                                </p:cTn>
                              </p:par>
                            </p:childTnLst>
                          </p:cTn>
                        </p:par>
                        <p:par>
                          <p:cTn id="103" fill="hold">
                            <p:stCondLst>
                              <p:cond delay="11000"/>
                            </p:stCondLst>
                            <p:childTnLst>
                              <p:par>
                                <p:cTn id="104" presetID="53" presetClass="entr" presetSubtype="16" fill="hold" grpId="0" nodeType="after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p:cTn id="106" dur="500" fill="hold"/>
                                        <p:tgtEl>
                                          <p:spTgt spid="62"/>
                                        </p:tgtEl>
                                        <p:attrNameLst>
                                          <p:attrName>ppt_w</p:attrName>
                                        </p:attrNameLst>
                                      </p:cBhvr>
                                      <p:tavLst>
                                        <p:tav tm="0">
                                          <p:val>
                                            <p:fltVal val="0"/>
                                          </p:val>
                                        </p:tav>
                                        <p:tav tm="100000">
                                          <p:val>
                                            <p:strVal val="#ppt_w"/>
                                          </p:val>
                                        </p:tav>
                                      </p:tavLst>
                                    </p:anim>
                                    <p:anim calcmode="lin" valueType="num">
                                      <p:cBhvr>
                                        <p:cTn id="107" dur="500" fill="hold"/>
                                        <p:tgtEl>
                                          <p:spTgt spid="62"/>
                                        </p:tgtEl>
                                        <p:attrNameLst>
                                          <p:attrName>ppt_h</p:attrName>
                                        </p:attrNameLst>
                                      </p:cBhvr>
                                      <p:tavLst>
                                        <p:tav tm="0">
                                          <p:val>
                                            <p:fltVal val="0"/>
                                          </p:val>
                                        </p:tav>
                                        <p:tav tm="100000">
                                          <p:val>
                                            <p:strVal val="#ppt_h"/>
                                          </p:val>
                                        </p:tav>
                                      </p:tavLst>
                                    </p:anim>
                                    <p:animEffect transition="in" filter="fade">
                                      <p:cBhvr>
                                        <p:cTn id="108" dur="500"/>
                                        <p:tgtEl>
                                          <p:spTgt spid="62"/>
                                        </p:tgtEl>
                                      </p:cBhvr>
                                    </p:animEffect>
                                  </p:childTnLst>
                                </p:cTn>
                              </p:par>
                            </p:childTnLst>
                          </p:cTn>
                        </p:par>
                        <p:par>
                          <p:cTn id="109" fill="hold">
                            <p:stCondLst>
                              <p:cond delay="11500"/>
                            </p:stCondLst>
                            <p:childTnLst>
                              <p:par>
                                <p:cTn id="110" presetID="53" presetClass="entr" presetSubtype="16" fill="hold" nodeType="afterEffect">
                                  <p:stCondLst>
                                    <p:cond delay="0"/>
                                  </p:stCondLst>
                                  <p:childTnLst>
                                    <p:set>
                                      <p:cBhvr>
                                        <p:cTn id="111" dur="1" fill="hold">
                                          <p:stCondLst>
                                            <p:cond delay="0"/>
                                          </p:stCondLst>
                                        </p:cTn>
                                        <p:tgtEl>
                                          <p:spTgt spid="64"/>
                                        </p:tgtEl>
                                        <p:attrNameLst>
                                          <p:attrName>style.visibility</p:attrName>
                                        </p:attrNameLst>
                                      </p:cBhvr>
                                      <p:to>
                                        <p:strVal val="visible"/>
                                      </p:to>
                                    </p:set>
                                    <p:anim calcmode="lin" valueType="num">
                                      <p:cBhvr>
                                        <p:cTn id="112" dur="500" fill="hold"/>
                                        <p:tgtEl>
                                          <p:spTgt spid="64"/>
                                        </p:tgtEl>
                                        <p:attrNameLst>
                                          <p:attrName>ppt_w</p:attrName>
                                        </p:attrNameLst>
                                      </p:cBhvr>
                                      <p:tavLst>
                                        <p:tav tm="0">
                                          <p:val>
                                            <p:fltVal val="0"/>
                                          </p:val>
                                        </p:tav>
                                        <p:tav tm="100000">
                                          <p:val>
                                            <p:strVal val="#ppt_w"/>
                                          </p:val>
                                        </p:tav>
                                      </p:tavLst>
                                    </p:anim>
                                    <p:anim calcmode="lin" valueType="num">
                                      <p:cBhvr>
                                        <p:cTn id="113" dur="500" fill="hold"/>
                                        <p:tgtEl>
                                          <p:spTgt spid="64"/>
                                        </p:tgtEl>
                                        <p:attrNameLst>
                                          <p:attrName>ppt_h</p:attrName>
                                        </p:attrNameLst>
                                      </p:cBhvr>
                                      <p:tavLst>
                                        <p:tav tm="0">
                                          <p:val>
                                            <p:fltVal val="0"/>
                                          </p:val>
                                        </p:tav>
                                        <p:tav tm="100000">
                                          <p:val>
                                            <p:strVal val="#ppt_h"/>
                                          </p:val>
                                        </p:tav>
                                      </p:tavLst>
                                    </p:anim>
                                    <p:animEffect transition="in" filter="fade">
                                      <p:cBhvr>
                                        <p:cTn id="114" dur="500"/>
                                        <p:tgtEl>
                                          <p:spTgt spid="64"/>
                                        </p:tgtEl>
                                      </p:cBhvr>
                                    </p:animEffect>
                                  </p:childTnLst>
                                </p:cTn>
                              </p:par>
                            </p:childTnLst>
                          </p:cTn>
                        </p:par>
                        <p:par>
                          <p:cTn id="115" fill="hold">
                            <p:stCondLst>
                              <p:cond delay="12000"/>
                            </p:stCondLst>
                            <p:childTnLst>
                              <p:par>
                                <p:cTn id="116" presetID="2" presetClass="entr" presetSubtype="8" fill="hold" grpId="0" nodeType="afterEffect">
                                  <p:stCondLst>
                                    <p:cond delay="0"/>
                                  </p:stCondLst>
                                  <p:childTnLst>
                                    <p:set>
                                      <p:cBhvr>
                                        <p:cTn id="117" dur="1" fill="hold">
                                          <p:stCondLst>
                                            <p:cond delay="0"/>
                                          </p:stCondLst>
                                        </p:cTn>
                                        <p:tgtEl>
                                          <p:spTgt spid="68"/>
                                        </p:tgtEl>
                                        <p:attrNameLst>
                                          <p:attrName>style.visibility</p:attrName>
                                        </p:attrNameLst>
                                      </p:cBhvr>
                                      <p:to>
                                        <p:strVal val="visible"/>
                                      </p:to>
                                    </p:set>
                                    <p:anim calcmode="lin" valueType="num">
                                      <p:cBhvr additive="base">
                                        <p:cTn id="118" dur="500" fill="hold"/>
                                        <p:tgtEl>
                                          <p:spTgt spid="68"/>
                                        </p:tgtEl>
                                        <p:attrNameLst>
                                          <p:attrName>ppt_x</p:attrName>
                                        </p:attrNameLst>
                                      </p:cBhvr>
                                      <p:tavLst>
                                        <p:tav tm="0">
                                          <p:val>
                                            <p:strVal val="0-#ppt_w/2"/>
                                          </p:val>
                                        </p:tav>
                                        <p:tav tm="100000">
                                          <p:val>
                                            <p:strVal val="#ppt_x"/>
                                          </p:val>
                                        </p:tav>
                                      </p:tavLst>
                                    </p:anim>
                                    <p:anim calcmode="lin" valueType="num">
                                      <p:cBhvr additive="base">
                                        <p:cTn id="119" dur="500" fill="hold"/>
                                        <p:tgtEl>
                                          <p:spTgt spid="68"/>
                                        </p:tgtEl>
                                        <p:attrNameLst>
                                          <p:attrName>ppt_y</p:attrName>
                                        </p:attrNameLst>
                                      </p:cBhvr>
                                      <p:tavLst>
                                        <p:tav tm="0">
                                          <p:val>
                                            <p:strVal val="#ppt_y"/>
                                          </p:val>
                                        </p:tav>
                                        <p:tav tm="100000">
                                          <p:val>
                                            <p:strVal val="#ppt_y"/>
                                          </p:val>
                                        </p:tav>
                                      </p:tavLst>
                                    </p:anim>
                                  </p:childTnLst>
                                </p:cTn>
                              </p:par>
                            </p:childTnLst>
                          </p:cTn>
                        </p:par>
                        <p:par>
                          <p:cTn id="120" fill="hold">
                            <p:stCondLst>
                              <p:cond delay="12500"/>
                            </p:stCondLst>
                            <p:childTnLst>
                              <p:par>
                                <p:cTn id="121" presetID="12" presetClass="entr" presetSubtype="1" fill="hold" grpId="0" nodeType="afterEffect">
                                  <p:stCondLst>
                                    <p:cond delay="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500"/>
                                        <p:tgtEl>
                                          <p:spTgt spid="69"/>
                                        </p:tgtEl>
                                        <p:attrNameLst>
                                          <p:attrName>ppt_y</p:attrName>
                                        </p:attrNameLst>
                                      </p:cBhvr>
                                      <p:tavLst>
                                        <p:tav tm="0">
                                          <p:val>
                                            <p:strVal val="#ppt_y-#ppt_h*1.125000"/>
                                          </p:val>
                                        </p:tav>
                                        <p:tav tm="100000">
                                          <p:val>
                                            <p:strVal val="#ppt_y"/>
                                          </p:val>
                                        </p:tav>
                                      </p:tavLst>
                                    </p:anim>
                                    <p:animEffect transition="in" filter="wipe(down)">
                                      <p:cBhvr>
                                        <p:cTn id="124" dur="500"/>
                                        <p:tgtEl>
                                          <p:spTgt spid="69"/>
                                        </p:tgtEl>
                                      </p:cBhvr>
                                    </p:animEffect>
                                  </p:childTnLst>
                                </p:cTn>
                              </p:par>
                            </p:childTnLst>
                          </p:cTn>
                        </p:par>
                        <p:par>
                          <p:cTn id="125" fill="hold">
                            <p:stCondLst>
                              <p:cond delay="13000"/>
                            </p:stCondLst>
                            <p:childTnLst>
                              <p:par>
                                <p:cTn id="126" presetID="12" presetClass="entr" presetSubtype="1" fill="hold" nodeType="afterEffect">
                                  <p:stCondLst>
                                    <p:cond delay="0"/>
                                  </p:stCondLst>
                                  <p:childTnLst>
                                    <p:set>
                                      <p:cBhvr>
                                        <p:cTn id="127" dur="1" fill="hold">
                                          <p:stCondLst>
                                            <p:cond delay="0"/>
                                          </p:stCondLst>
                                        </p:cTn>
                                        <p:tgtEl>
                                          <p:spTgt spid="65"/>
                                        </p:tgtEl>
                                        <p:attrNameLst>
                                          <p:attrName>style.visibility</p:attrName>
                                        </p:attrNameLst>
                                      </p:cBhvr>
                                      <p:to>
                                        <p:strVal val="visible"/>
                                      </p:to>
                                    </p:set>
                                    <p:anim calcmode="lin" valueType="num">
                                      <p:cBhvr additive="base">
                                        <p:cTn id="128" dur="500"/>
                                        <p:tgtEl>
                                          <p:spTgt spid="65"/>
                                        </p:tgtEl>
                                        <p:attrNameLst>
                                          <p:attrName>ppt_y</p:attrName>
                                        </p:attrNameLst>
                                      </p:cBhvr>
                                      <p:tavLst>
                                        <p:tav tm="0">
                                          <p:val>
                                            <p:strVal val="#ppt_y-#ppt_h*1.125000"/>
                                          </p:val>
                                        </p:tav>
                                        <p:tav tm="100000">
                                          <p:val>
                                            <p:strVal val="#ppt_y"/>
                                          </p:val>
                                        </p:tav>
                                      </p:tavLst>
                                    </p:anim>
                                    <p:animEffect transition="in" filter="wipe(down)">
                                      <p:cBhvr>
                                        <p:cTn id="129" dur="500"/>
                                        <p:tgtEl>
                                          <p:spTgt spid="65"/>
                                        </p:tgtEl>
                                      </p:cBhvr>
                                    </p:animEffect>
                                  </p:childTnLst>
                                </p:cTn>
                              </p:par>
                            </p:childTnLst>
                          </p:cTn>
                        </p:par>
                        <p:par>
                          <p:cTn id="130" fill="hold">
                            <p:stCondLst>
                              <p:cond delay="13500"/>
                            </p:stCondLst>
                            <p:childTnLst>
                              <p:par>
                                <p:cTn id="131" presetID="12" presetClass="entr" presetSubtype="1" fill="hold" grpId="0" nodeType="afterEffect">
                                  <p:stCondLst>
                                    <p:cond delay="0"/>
                                  </p:stCondLst>
                                  <p:childTnLst>
                                    <p:set>
                                      <p:cBhvr>
                                        <p:cTn id="132" dur="1" fill="hold">
                                          <p:stCondLst>
                                            <p:cond delay="0"/>
                                          </p:stCondLst>
                                        </p:cTn>
                                        <p:tgtEl>
                                          <p:spTgt spid="70"/>
                                        </p:tgtEl>
                                        <p:attrNameLst>
                                          <p:attrName>style.visibility</p:attrName>
                                        </p:attrNameLst>
                                      </p:cBhvr>
                                      <p:to>
                                        <p:strVal val="visible"/>
                                      </p:to>
                                    </p:set>
                                    <p:anim calcmode="lin" valueType="num">
                                      <p:cBhvr additive="base">
                                        <p:cTn id="133" dur="500"/>
                                        <p:tgtEl>
                                          <p:spTgt spid="70"/>
                                        </p:tgtEl>
                                        <p:attrNameLst>
                                          <p:attrName>ppt_y</p:attrName>
                                        </p:attrNameLst>
                                      </p:cBhvr>
                                      <p:tavLst>
                                        <p:tav tm="0">
                                          <p:val>
                                            <p:strVal val="#ppt_y-#ppt_h*1.125000"/>
                                          </p:val>
                                        </p:tav>
                                        <p:tav tm="100000">
                                          <p:val>
                                            <p:strVal val="#ppt_y"/>
                                          </p:val>
                                        </p:tav>
                                      </p:tavLst>
                                    </p:anim>
                                    <p:animEffect transition="in" filter="wipe(down)">
                                      <p:cBhvr>
                                        <p:cTn id="134" dur="500"/>
                                        <p:tgtEl>
                                          <p:spTgt spid="70"/>
                                        </p:tgtEl>
                                      </p:cBhvr>
                                    </p:animEffect>
                                  </p:childTnLst>
                                </p:cTn>
                              </p:par>
                            </p:childTnLst>
                          </p:cTn>
                        </p:par>
                        <p:par>
                          <p:cTn id="135" fill="hold">
                            <p:stCondLst>
                              <p:cond delay="14000"/>
                            </p:stCondLst>
                            <p:childTnLst>
                              <p:par>
                                <p:cTn id="136" presetID="12" presetClass="entr" presetSubtype="1" fill="hold" nodeType="afterEffect">
                                  <p:stCondLst>
                                    <p:cond delay="0"/>
                                  </p:stCondLst>
                                  <p:childTnLst>
                                    <p:set>
                                      <p:cBhvr>
                                        <p:cTn id="137" dur="1" fill="hold">
                                          <p:stCondLst>
                                            <p:cond delay="0"/>
                                          </p:stCondLst>
                                        </p:cTn>
                                        <p:tgtEl>
                                          <p:spTgt spid="66"/>
                                        </p:tgtEl>
                                        <p:attrNameLst>
                                          <p:attrName>style.visibility</p:attrName>
                                        </p:attrNameLst>
                                      </p:cBhvr>
                                      <p:to>
                                        <p:strVal val="visible"/>
                                      </p:to>
                                    </p:set>
                                    <p:anim calcmode="lin" valueType="num">
                                      <p:cBhvr additive="base">
                                        <p:cTn id="138" dur="500"/>
                                        <p:tgtEl>
                                          <p:spTgt spid="66"/>
                                        </p:tgtEl>
                                        <p:attrNameLst>
                                          <p:attrName>ppt_y</p:attrName>
                                        </p:attrNameLst>
                                      </p:cBhvr>
                                      <p:tavLst>
                                        <p:tav tm="0">
                                          <p:val>
                                            <p:strVal val="#ppt_y-#ppt_h*1.125000"/>
                                          </p:val>
                                        </p:tav>
                                        <p:tav tm="100000">
                                          <p:val>
                                            <p:strVal val="#ppt_y"/>
                                          </p:val>
                                        </p:tav>
                                      </p:tavLst>
                                    </p:anim>
                                    <p:animEffect transition="in" filter="wipe(down)">
                                      <p:cBhvr>
                                        <p:cTn id="139" dur="500"/>
                                        <p:tgtEl>
                                          <p:spTgt spid="66"/>
                                        </p:tgtEl>
                                      </p:cBhvr>
                                    </p:animEffect>
                                  </p:childTnLst>
                                </p:cTn>
                              </p:par>
                            </p:childTnLst>
                          </p:cTn>
                        </p:par>
                        <p:par>
                          <p:cTn id="140" fill="hold">
                            <p:stCondLst>
                              <p:cond delay="14500"/>
                            </p:stCondLst>
                            <p:childTnLst>
                              <p:par>
                                <p:cTn id="141" presetID="53" presetClass="entr" presetSubtype="16" fill="hold" grpId="0" nodeType="afterEffect">
                                  <p:stCondLst>
                                    <p:cond delay="0"/>
                                  </p:stCondLst>
                                  <p:childTnLst>
                                    <p:set>
                                      <p:cBhvr>
                                        <p:cTn id="142" dur="1" fill="hold">
                                          <p:stCondLst>
                                            <p:cond delay="0"/>
                                          </p:stCondLst>
                                        </p:cTn>
                                        <p:tgtEl>
                                          <p:spTgt spid="71"/>
                                        </p:tgtEl>
                                        <p:attrNameLst>
                                          <p:attrName>style.visibility</p:attrName>
                                        </p:attrNameLst>
                                      </p:cBhvr>
                                      <p:to>
                                        <p:strVal val="visible"/>
                                      </p:to>
                                    </p:set>
                                    <p:anim calcmode="lin" valueType="num">
                                      <p:cBhvr>
                                        <p:cTn id="143" dur="500" fill="hold"/>
                                        <p:tgtEl>
                                          <p:spTgt spid="71"/>
                                        </p:tgtEl>
                                        <p:attrNameLst>
                                          <p:attrName>ppt_w</p:attrName>
                                        </p:attrNameLst>
                                      </p:cBhvr>
                                      <p:tavLst>
                                        <p:tav tm="0">
                                          <p:val>
                                            <p:fltVal val="0"/>
                                          </p:val>
                                        </p:tav>
                                        <p:tav tm="100000">
                                          <p:val>
                                            <p:strVal val="#ppt_w"/>
                                          </p:val>
                                        </p:tav>
                                      </p:tavLst>
                                    </p:anim>
                                    <p:anim calcmode="lin" valueType="num">
                                      <p:cBhvr>
                                        <p:cTn id="144" dur="500" fill="hold"/>
                                        <p:tgtEl>
                                          <p:spTgt spid="71"/>
                                        </p:tgtEl>
                                        <p:attrNameLst>
                                          <p:attrName>ppt_h</p:attrName>
                                        </p:attrNameLst>
                                      </p:cBhvr>
                                      <p:tavLst>
                                        <p:tav tm="0">
                                          <p:val>
                                            <p:fltVal val="0"/>
                                          </p:val>
                                        </p:tav>
                                        <p:tav tm="100000">
                                          <p:val>
                                            <p:strVal val="#ppt_h"/>
                                          </p:val>
                                        </p:tav>
                                      </p:tavLst>
                                    </p:anim>
                                    <p:animEffect transition="in" filter="fade">
                                      <p:cBhvr>
                                        <p:cTn id="1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8" grpId="0"/>
      <p:bldP spid="49" grpId="0" animBg="1"/>
      <p:bldP spid="50" grpId="0"/>
      <p:bldP spid="53" grpId="0" animBg="1"/>
      <p:bldP spid="54" grpId="0"/>
      <p:bldP spid="55" grpId="0" animBg="1"/>
      <p:bldP spid="56" grpId="0"/>
      <p:bldP spid="59" grpId="0" animBg="1"/>
      <p:bldP spid="60" grpId="0"/>
      <p:bldP spid="61" grpId="0" animBg="1"/>
      <p:bldP spid="62" grpId="0"/>
      <p:bldP spid="68" grpId="0"/>
      <p:bldP spid="69" grpId="0" animBg="1"/>
      <p:bldP spid="70" grpId="0" animBg="1"/>
      <p:bldP spid="7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3">
            <a:extLst>
              <a:ext uri="{FF2B5EF4-FFF2-40B4-BE49-F238E27FC236}">
                <a16:creationId xmlns:a16="http://schemas.microsoft.com/office/drawing/2014/main" id="{01D732A9-9B75-754F-ACEC-CF19CA8EC0DF}"/>
              </a:ext>
            </a:extLst>
          </p:cNvPr>
          <p:cNvGrpSpPr>
            <a:grpSpLocks noChangeAspect="1"/>
          </p:cNvGrpSpPr>
          <p:nvPr/>
        </p:nvGrpSpPr>
        <p:grpSpPr>
          <a:xfrm rot="2700000">
            <a:off x="9666808" y="378048"/>
            <a:ext cx="756000" cy="569922"/>
            <a:chOff x="3204864" y="1683512"/>
            <a:chExt cx="1001189" cy="1006348"/>
          </a:xfrm>
        </p:grpSpPr>
        <p:sp>
          <p:nvSpPr>
            <p:cNvPr id="37" name="Rectangle 5">
              <a:extLst>
                <a:ext uri="{FF2B5EF4-FFF2-40B4-BE49-F238E27FC236}">
                  <a16:creationId xmlns:a16="http://schemas.microsoft.com/office/drawing/2014/main" id="{046EA8DC-1518-BB46-A864-31C932903F96}"/>
                </a:ext>
              </a:extLst>
            </p:cNvPr>
            <p:cNvSpPr>
              <a:spLocks noChangeArrowheads="1"/>
            </p:cNvSpPr>
            <p:nvPr/>
          </p:nvSpPr>
          <p:spPr bwMode="auto">
            <a:xfrm>
              <a:off x="3204866" y="1683514"/>
              <a:ext cx="1001187" cy="10063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
              <a:extLst>
                <a:ext uri="{FF2B5EF4-FFF2-40B4-BE49-F238E27FC236}">
                  <a16:creationId xmlns:a16="http://schemas.microsoft.com/office/drawing/2014/main" id="{0EABF95F-2CD3-2E4E-B957-49037AFE4FDC}"/>
                </a:ext>
              </a:extLst>
            </p:cNvPr>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5">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9" name="Freeform 271">
            <a:extLst>
              <a:ext uri="{FF2B5EF4-FFF2-40B4-BE49-F238E27FC236}">
                <a16:creationId xmlns:a16="http://schemas.microsoft.com/office/drawing/2014/main" id="{7DDE0AEA-DDF7-2042-A5B3-EA0BF74C2979}"/>
              </a:ext>
            </a:extLst>
          </p:cNvPr>
          <p:cNvSpPr>
            <a:spLocks noEditPoints="1"/>
          </p:cNvSpPr>
          <p:nvPr/>
        </p:nvSpPr>
        <p:spPr bwMode="auto">
          <a:xfrm>
            <a:off x="9852031" y="455677"/>
            <a:ext cx="353261" cy="471012"/>
          </a:xfrm>
          <a:custGeom>
            <a:avLst/>
            <a:gdLst>
              <a:gd name="T0" fmla="*/ 16 w 74"/>
              <a:gd name="T1" fmla="*/ 52 h 71"/>
              <a:gd name="T2" fmla="*/ 22 w 74"/>
              <a:gd name="T3" fmla="*/ 58 h 71"/>
              <a:gd name="T4" fmla="*/ 28 w 74"/>
              <a:gd name="T5" fmla="*/ 52 h 71"/>
              <a:gd name="T6" fmla="*/ 17 w 74"/>
              <a:gd name="T7" fmla="*/ 47 h 71"/>
              <a:gd name="T8" fmla="*/ 19 w 74"/>
              <a:gd name="T9" fmla="*/ 55 h 71"/>
              <a:gd name="T10" fmla="*/ 19 w 74"/>
              <a:gd name="T11" fmla="*/ 49 h 71"/>
              <a:gd name="T12" fmla="*/ 25 w 74"/>
              <a:gd name="T13" fmla="*/ 49 h 71"/>
              <a:gd name="T14" fmla="*/ 25 w 74"/>
              <a:gd name="T15" fmla="*/ 55 h 71"/>
              <a:gd name="T16" fmla="*/ 70 w 74"/>
              <a:gd name="T17" fmla="*/ 0 h 71"/>
              <a:gd name="T18" fmla="*/ 62 w 74"/>
              <a:gd name="T19" fmla="*/ 1 h 71"/>
              <a:gd name="T20" fmla="*/ 36 w 74"/>
              <a:gd name="T21" fmla="*/ 23 h 71"/>
              <a:gd name="T22" fmla="*/ 9 w 74"/>
              <a:gd name="T23" fmla="*/ 28 h 71"/>
              <a:gd name="T24" fmla="*/ 27 w 74"/>
              <a:gd name="T25" fmla="*/ 71 h 71"/>
              <a:gd name="T26" fmla="*/ 51 w 74"/>
              <a:gd name="T27" fmla="*/ 37 h 71"/>
              <a:gd name="T28" fmla="*/ 58 w 74"/>
              <a:gd name="T29" fmla="*/ 29 h 71"/>
              <a:gd name="T30" fmla="*/ 56 w 74"/>
              <a:gd name="T31" fmla="*/ 26 h 71"/>
              <a:gd name="T32" fmla="*/ 60 w 74"/>
              <a:gd name="T33" fmla="*/ 26 h 71"/>
              <a:gd name="T34" fmla="*/ 66 w 74"/>
              <a:gd name="T35" fmla="*/ 22 h 71"/>
              <a:gd name="T36" fmla="*/ 64 w 74"/>
              <a:gd name="T37" fmla="*/ 19 h 71"/>
              <a:gd name="T38" fmla="*/ 66 w 74"/>
              <a:gd name="T39" fmla="*/ 20 h 71"/>
              <a:gd name="T40" fmla="*/ 70 w 74"/>
              <a:gd name="T41" fmla="*/ 18 h 71"/>
              <a:gd name="T42" fmla="*/ 74 w 74"/>
              <a:gd name="T43" fmla="*/ 4 h 71"/>
              <a:gd name="T44" fmla="*/ 70 w 74"/>
              <a:gd name="T45" fmla="*/ 12 h 71"/>
              <a:gd name="T46" fmla="*/ 67 w 74"/>
              <a:gd name="T47" fmla="*/ 17 h 71"/>
              <a:gd name="T48" fmla="*/ 63 w 74"/>
              <a:gd name="T49" fmla="*/ 15 h 71"/>
              <a:gd name="T50" fmla="*/ 60 w 74"/>
              <a:gd name="T51" fmla="*/ 19 h 71"/>
              <a:gd name="T52" fmla="*/ 62 w 74"/>
              <a:gd name="T53" fmla="*/ 21 h 71"/>
              <a:gd name="T54" fmla="*/ 59 w 74"/>
              <a:gd name="T55" fmla="*/ 21 h 71"/>
              <a:gd name="T56" fmla="*/ 53 w 74"/>
              <a:gd name="T57" fmla="*/ 25 h 71"/>
              <a:gd name="T58" fmla="*/ 55 w 74"/>
              <a:gd name="T59" fmla="*/ 29 h 71"/>
              <a:gd name="T60" fmla="*/ 48 w 74"/>
              <a:gd name="T61" fmla="*/ 37 h 71"/>
              <a:gd name="T62" fmla="*/ 27 w 74"/>
              <a:gd name="T63" fmla="*/ 68 h 71"/>
              <a:gd name="T64" fmla="*/ 12 w 74"/>
              <a:gd name="T65" fmla="*/ 30 h 71"/>
              <a:gd name="T66" fmla="*/ 36 w 74"/>
              <a:gd name="T67" fmla="*/ 26 h 71"/>
              <a:gd name="T68" fmla="*/ 58 w 74"/>
              <a:gd name="T69" fmla="*/ 5 h 71"/>
              <a:gd name="T70" fmla="*/ 69 w 74"/>
              <a:gd name="T71" fmla="*/ 3 h 71"/>
              <a:gd name="T72" fmla="*/ 43 w 74"/>
              <a:gd name="T73" fmla="*/ 29 h 71"/>
              <a:gd name="T74" fmla="*/ 40 w 74"/>
              <a:gd name="T75" fmla="*/ 26 h 71"/>
              <a:gd name="T76" fmla="*/ 46 w 74"/>
              <a:gd name="T77" fmla="*/ 34 h 71"/>
              <a:gd name="T78" fmla="*/ 47 w 74"/>
              <a:gd name="T79" fmla="*/ 34 h 71"/>
              <a:gd name="T80" fmla="*/ 45 w 74"/>
              <a:gd name="T81" fmla="*/ 30 h 71"/>
              <a:gd name="T82" fmla="*/ 71 w 74"/>
              <a:gd name="T83" fmla="*/ 4 h 71"/>
              <a:gd name="T84" fmla="*/ 14 w 74"/>
              <a:gd name="T85" fmla="*/ 59 h 71"/>
              <a:gd name="T86" fmla="*/ 14 w 74"/>
              <a:gd name="T87" fmla="*/ 61 h 71"/>
              <a:gd name="T88" fmla="*/ 9 w 74"/>
              <a:gd name="T89" fmla="*/ 55 h 71"/>
              <a:gd name="T90" fmla="*/ 11 w 74"/>
              <a:gd name="T91" fmla="*/ 54 h 71"/>
              <a:gd name="T92" fmla="*/ 9 w 74"/>
              <a:gd name="T93" fmla="*/ 51 h 71"/>
              <a:gd name="T94" fmla="*/ 8 w 74"/>
              <a:gd name="T95" fmla="*/ 51 h 71"/>
              <a:gd name="T96" fmla="*/ 22 w 74"/>
              <a:gd name="T97" fmla="*/ 27 h 71"/>
              <a:gd name="T98" fmla="*/ 23 w 74"/>
              <a:gd name="T99" fmla="*/ 28 h 71"/>
              <a:gd name="T100" fmla="*/ 9 w 74"/>
              <a:gd name="T101"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71">
                <a:moveTo>
                  <a:pt x="17" y="47"/>
                </a:moveTo>
                <a:cubicBezTo>
                  <a:pt x="16" y="48"/>
                  <a:pt x="16" y="50"/>
                  <a:pt x="16" y="52"/>
                </a:cubicBezTo>
                <a:cubicBezTo>
                  <a:pt x="16" y="53"/>
                  <a:pt x="16" y="55"/>
                  <a:pt x="17" y="56"/>
                </a:cubicBezTo>
                <a:cubicBezTo>
                  <a:pt x="19" y="57"/>
                  <a:pt x="20" y="58"/>
                  <a:pt x="22" y="58"/>
                </a:cubicBezTo>
                <a:cubicBezTo>
                  <a:pt x="23" y="58"/>
                  <a:pt x="25" y="57"/>
                  <a:pt x="26" y="56"/>
                </a:cubicBezTo>
                <a:cubicBezTo>
                  <a:pt x="27" y="55"/>
                  <a:pt x="28" y="53"/>
                  <a:pt x="28" y="52"/>
                </a:cubicBezTo>
                <a:cubicBezTo>
                  <a:pt x="28" y="50"/>
                  <a:pt x="27" y="48"/>
                  <a:pt x="26" y="47"/>
                </a:cubicBezTo>
                <a:cubicBezTo>
                  <a:pt x="24" y="45"/>
                  <a:pt x="20" y="45"/>
                  <a:pt x="17" y="47"/>
                </a:cubicBezTo>
                <a:close/>
                <a:moveTo>
                  <a:pt x="25" y="55"/>
                </a:moveTo>
                <a:cubicBezTo>
                  <a:pt x="23" y="56"/>
                  <a:pt x="20" y="56"/>
                  <a:pt x="19" y="55"/>
                </a:cubicBezTo>
                <a:cubicBezTo>
                  <a:pt x="18" y="54"/>
                  <a:pt x="18" y="53"/>
                  <a:pt x="18" y="52"/>
                </a:cubicBezTo>
                <a:cubicBezTo>
                  <a:pt x="18" y="51"/>
                  <a:pt x="18" y="50"/>
                  <a:pt x="19" y="49"/>
                </a:cubicBezTo>
                <a:cubicBezTo>
                  <a:pt x="20" y="48"/>
                  <a:pt x="21" y="47"/>
                  <a:pt x="22" y="47"/>
                </a:cubicBezTo>
                <a:cubicBezTo>
                  <a:pt x="23" y="47"/>
                  <a:pt x="24" y="48"/>
                  <a:pt x="25" y="49"/>
                </a:cubicBezTo>
                <a:cubicBezTo>
                  <a:pt x="26" y="50"/>
                  <a:pt x="26" y="51"/>
                  <a:pt x="26" y="52"/>
                </a:cubicBezTo>
                <a:cubicBezTo>
                  <a:pt x="26" y="53"/>
                  <a:pt x="26" y="54"/>
                  <a:pt x="25" y="55"/>
                </a:cubicBezTo>
                <a:close/>
                <a:moveTo>
                  <a:pt x="73" y="1"/>
                </a:moveTo>
                <a:cubicBezTo>
                  <a:pt x="72" y="0"/>
                  <a:pt x="71" y="0"/>
                  <a:pt x="70" y="0"/>
                </a:cubicBezTo>
                <a:cubicBezTo>
                  <a:pt x="70" y="0"/>
                  <a:pt x="70" y="0"/>
                  <a:pt x="70" y="0"/>
                </a:cubicBezTo>
                <a:cubicBezTo>
                  <a:pt x="62" y="1"/>
                  <a:pt x="62" y="1"/>
                  <a:pt x="62" y="1"/>
                </a:cubicBezTo>
                <a:cubicBezTo>
                  <a:pt x="60" y="1"/>
                  <a:pt x="57" y="2"/>
                  <a:pt x="56" y="3"/>
                </a:cubicBezTo>
                <a:cubicBezTo>
                  <a:pt x="36" y="23"/>
                  <a:pt x="36" y="23"/>
                  <a:pt x="36" y="23"/>
                </a:cubicBezTo>
                <a:cubicBezTo>
                  <a:pt x="34" y="22"/>
                  <a:pt x="30" y="21"/>
                  <a:pt x="27" y="21"/>
                </a:cubicBezTo>
                <a:cubicBezTo>
                  <a:pt x="21" y="21"/>
                  <a:pt x="14" y="24"/>
                  <a:pt x="9" y="28"/>
                </a:cubicBezTo>
                <a:cubicBezTo>
                  <a:pt x="0" y="38"/>
                  <a:pt x="0" y="54"/>
                  <a:pt x="9" y="64"/>
                </a:cubicBezTo>
                <a:cubicBezTo>
                  <a:pt x="14" y="69"/>
                  <a:pt x="21" y="71"/>
                  <a:pt x="27" y="71"/>
                </a:cubicBezTo>
                <a:cubicBezTo>
                  <a:pt x="34" y="71"/>
                  <a:pt x="40" y="69"/>
                  <a:pt x="45" y="64"/>
                </a:cubicBezTo>
                <a:cubicBezTo>
                  <a:pt x="52" y="57"/>
                  <a:pt x="54" y="46"/>
                  <a:pt x="51" y="37"/>
                </a:cubicBezTo>
                <a:cubicBezTo>
                  <a:pt x="58" y="30"/>
                  <a:pt x="58" y="30"/>
                  <a:pt x="58" y="30"/>
                </a:cubicBezTo>
                <a:cubicBezTo>
                  <a:pt x="58" y="30"/>
                  <a:pt x="58" y="29"/>
                  <a:pt x="58" y="29"/>
                </a:cubicBezTo>
                <a:cubicBezTo>
                  <a:pt x="58" y="29"/>
                  <a:pt x="58" y="28"/>
                  <a:pt x="58" y="28"/>
                </a:cubicBezTo>
                <a:cubicBezTo>
                  <a:pt x="56" y="26"/>
                  <a:pt x="56" y="26"/>
                  <a:pt x="56" y="26"/>
                </a:cubicBezTo>
                <a:cubicBezTo>
                  <a:pt x="58" y="24"/>
                  <a:pt x="58" y="24"/>
                  <a:pt x="58" y="24"/>
                </a:cubicBezTo>
                <a:cubicBezTo>
                  <a:pt x="60" y="26"/>
                  <a:pt x="60" y="26"/>
                  <a:pt x="60" y="26"/>
                </a:cubicBezTo>
                <a:cubicBezTo>
                  <a:pt x="60" y="27"/>
                  <a:pt x="61" y="27"/>
                  <a:pt x="62" y="26"/>
                </a:cubicBezTo>
                <a:cubicBezTo>
                  <a:pt x="66" y="22"/>
                  <a:pt x="66" y="22"/>
                  <a:pt x="66" y="22"/>
                </a:cubicBezTo>
                <a:cubicBezTo>
                  <a:pt x="66" y="22"/>
                  <a:pt x="66" y="21"/>
                  <a:pt x="66" y="20"/>
                </a:cubicBezTo>
                <a:cubicBezTo>
                  <a:pt x="64" y="19"/>
                  <a:pt x="64" y="19"/>
                  <a:pt x="64" y="19"/>
                </a:cubicBezTo>
                <a:cubicBezTo>
                  <a:pt x="64" y="18"/>
                  <a:pt x="64" y="18"/>
                  <a:pt x="64" y="18"/>
                </a:cubicBezTo>
                <a:cubicBezTo>
                  <a:pt x="66" y="20"/>
                  <a:pt x="66" y="20"/>
                  <a:pt x="66" y="20"/>
                </a:cubicBezTo>
                <a:cubicBezTo>
                  <a:pt x="67" y="20"/>
                  <a:pt x="67" y="20"/>
                  <a:pt x="68" y="20"/>
                </a:cubicBezTo>
                <a:cubicBezTo>
                  <a:pt x="70" y="18"/>
                  <a:pt x="70" y="18"/>
                  <a:pt x="70" y="18"/>
                </a:cubicBezTo>
                <a:cubicBezTo>
                  <a:pt x="72" y="16"/>
                  <a:pt x="73" y="14"/>
                  <a:pt x="73" y="12"/>
                </a:cubicBezTo>
                <a:cubicBezTo>
                  <a:pt x="74" y="4"/>
                  <a:pt x="74" y="4"/>
                  <a:pt x="74" y="4"/>
                </a:cubicBezTo>
                <a:cubicBezTo>
                  <a:pt x="74" y="3"/>
                  <a:pt x="73" y="2"/>
                  <a:pt x="73" y="1"/>
                </a:cubicBezTo>
                <a:close/>
                <a:moveTo>
                  <a:pt x="70" y="12"/>
                </a:moveTo>
                <a:cubicBezTo>
                  <a:pt x="70" y="13"/>
                  <a:pt x="69" y="15"/>
                  <a:pt x="68" y="15"/>
                </a:cubicBezTo>
                <a:cubicBezTo>
                  <a:pt x="67" y="17"/>
                  <a:pt x="67" y="17"/>
                  <a:pt x="67" y="17"/>
                </a:cubicBezTo>
                <a:cubicBezTo>
                  <a:pt x="65" y="15"/>
                  <a:pt x="65" y="15"/>
                  <a:pt x="65" y="15"/>
                </a:cubicBezTo>
                <a:cubicBezTo>
                  <a:pt x="65" y="14"/>
                  <a:pt x="64" y="14"/>
                  <a:pt x="63" y="15"/>
                </a:cubicBezTo>
                <a:cubicBezTo>
                  <a:pt x="61" y="17"/>
                  <a:pt x="61" y="17"/>
                  <a:pt x="61" y="17"/>
                </a:cubicBezTo>
                <a:cubicBezTo>
                  <a:pt x="60" y="18"/>
                  <a:pt x="60" y="18"/>
                  <a:pt x="60" y="19"/>
                </a:cubicBezTo>
                <a:cubicBezTo>
                  <a:pt x="60" y="19"/>
                  <a:pt x="60" y="19"/>
                  <a:pt x="61" y="20"/>
                </a:cubicBezTo>
                <a:cubicBezTo>
                  <a:pt x="62" y="21"/>
                  <a:pt x="62" y="21"/>
                  <a:pt x="62" y="21"/>
                </a:cubicBezTo>
                <a:cubicBezTo>
                  <a:pt x="61" y="23"/>
                  <a:pt x="61" y="23"/>
                  <a:pt x="61" y="23"/>
                </a:cubicBezTo>
                <a:cubicBezTo>
                  <a:pt x="59" y="21"/>
                  <a:pt x="59" y="21"/>
                  <a:pt x="59" y="21"/>
                </a:cubicBezTo>
                <a:cubicBezTo>
                  <a:pt x="59" y="21"/>
                  <a:pt x="58" y="21"/>
                  <a:pt x="57" y="21"/>
                </a:cubicBezTo>
                <a:cubicBezTo>
                  <a:pt x="53" y="25"/>
                  <a:pt x="53" y="25"/>
                  <a:pt x="53" y="25"/>
                </a:cubicBezTo>
                <a:cubicBezTo>
                  <a:pt x="52" y="26"/>
                  <a:pt x="52" y="27"/>
                  <a:pt x="53" y="27"/>
                </a:cubicBezTo>
                <a:cubicBezTo>
                  <a:pt x="55" y="29"/>
                  <a:pt x="55" y="29"/>
                  <a:pt x="55" y="29"/>
                </a:cubicBezTo>
                <a:cubicBezTo>
                  <a:pt x="48" y="36"/>
                  <a:pt x="48" y="36"/>
                  <a:pt x="48" y="36"/>
                </a:cubicBezTo>
                <a:cubicBezTo>
                  <a:pt x="48" y="36"/>
                  <a:pt x="47" y="37"/>
                  <a:pt x="48" y="37"/>
                </a:cubicBezTo>
                <a:cubicBezTo>
                  <a:pt x="51" y="46"/>
                  <a:pt x="50" y="55"/>
                  <a:pt x="43" y="62"/>
                </a:cubicBezTo>
                <a:cubicBezTo>
                  <a:pt x="39" y="66"/>
                  <a:pt x="33" y="68"/>
                  <a:pt x="27" y="68"/>
                </a:cubicBezTo>
                <a:cubicBezTo>
                  <a:pt x="21" y="68"/>
                  <a:pt x="16" y="66"/>
                  <a:pt x="12" y="62"/>
                </a:cubicBezTo>
                <a:cubicBezTo>
                  <a:pt x="3" y="53"/>
                  <a:pt x="3" y="39"/>
                  <a:pt x="12" y="30"/>
                </a:cubicBezTo>
                <a:cubicBezTo>
                  <a:pt x="16" y="26"/>
                  <a:pt x="21" y="24"/>
                  <a:pt x="27" y="24"/>
                </a:cubicBezTo>
                <a:cubicBezTo>
                  <a:pt x="30" y="24"/>
                  <a:pt x="33" y="25"/>
                  <a:pt x="36" y="26"/>
                </a:cubicBezTo>
                <a:cubicBezTo>
                  <a:pt x="37" y="26"/>
                  <a:pt x="37" y="26"/>
                  <a:pt x="38" y="26"/>
                </a:cubicBezTo>
                <a:cubicBezTo>
                  <a:pt x="58" y="5"/>
                  <a:pt x="58" y="5"/>
                  <a:pt x="58" y="5"/>
                </a:cubicBezTo>
                <a:cubicBezTo>
                  <a:pt x="59" y="5"/>
                  <a:pt x="61" y="4"/>
                  <a:pt x="62" y="4"/>
                </a:cubicBezTo>
                <a:cubicBezTo>
                  <a:pt x="69" y="3"/>
                  <a:pt x="69" y="3"/>
                  <a:pt x="69" y="3"/>
                </a:cubicBezTo>
                <a:cubicBezTo>
                  <a:pt x="43" y="29"/>
                  <a:pt x="43" y="29"/>
                  <a:pt x="43" y="29"/>
                </a:cubicBezTo>
                <a:cubicBezTo>
                  <a:pt x="43" y="29"/>
                  <a:pt x="43" y="29"/>
                  <a:pt x="43" y="29"/>
                </a:cubicBezTo>
                <a:cubicBezTo>
                  <a:pt x="41" y="26"/>
                  <a:pt x="41" y="26"/>
                  <a:pt x="41" y="26"/>
                </a:cubicBezTo>
                <a:cubicBezTo>
                  <a:pt x="41" y="26"/>
                  <a:pt x="40" y="26"/>
                  <a:pt x="40" y="26"/>
                </a:cubicBezTo>
                <a:cubicBezTo>
                  <a:pt x="39" y="27"/>
                  <a:pt x="39" y="28"/>
                  <a:pt x="40" y="28"/>
                </a:cubicBezTo>
                <a:cubicBezTo>
                  <a:pt x="46" y="34"/>
                  <a:pt x="46" y="34"/>
                  <a:pt x="46" y="34"/>
                </a:cubicBezTo>
                <a:cubicBezTo>
                  <a:pt x="46" y="34"/>
                  <a:pt x="46" y="34"/>
                  <a:pt x="46" y="34"/>
                </a:cubicBezTo>
                <a:cubicBezTo>
                  <a:pt x="47" y="34"/>
                  <a:pt x="47" y="34"/>
                  <a:pt x="47" y="34"/>
                </a:cubicBezTo>
                <a:cubicBezTo>
                  <a:pt x="47" y="33"/>
                  <a:pt x="47" y="33"/>
                  <a:pt x="47" y="32"/>
                </a:cubicBezTo>
                <a:cubicBezTo>
                  <a:pt x="45" y="30"/>
                  <a:pt x="45" y="30"/>
                  <a:pt x="45" y="30"/>
                </a:cubicBezTo>
                <a:cubicBezTo>
                  <a:pt x="45" y="30"/>
                  <a:pt x="45" y="30"/>
                  <a:pt x="45" y="30"/>
                </a:cubicBezTo>
                <a:cubicBezTo>
                  <a:pt x="71" y="4"/>
                  <a:pt x="71" y="4"/>
                  <a:pt x="71" y="4"/>
                </a:cubicBezTo>
                <a:lnTo>
                  <a:pt x="70" y="12"/>
                </a:lnTo>
                <a:close/>
                <a:moveTo>
                  <a:pt x="14" y="59"/>
                </a:moveTo>
                <a:cubicBezTo>
                  <a:pt x="15" y="60"/>
                  <a:pt x="15" y="60"/>
                  <a:pt x="14" y="61"/>
                </a:cubicBezTo>
                <a:cubicBezTo>
                  <a:pt x="14" y="61"/>
                  <a:pt x="14" y="61"/>
                  <a:pt x="14" y="61"/>
                </a:cubicBezTo>
                <a:cubicBezTo>
                  <a:pt x="13" y="61"/>
                  <a:pt x="13" y="61"/>
                  <a:pt x="13" y="61"/>
                </a:cubicBezTo>
                <a:cubicBezTo>
                  <a:pt x="11" y="59"/>
                  <a:pt x="10" y="57"/>
                  <a:pt x="9" y="55"/>
                </a:cubicBezTo>
                <a:cubicBezTo>
                  <a:pt x="9" y="55"/>
                  <a:pt x="9" y="54"/>
                  <a:pt x="10" y="54"/>
                </a:cubicBezTo>
                <a:cubicBezTo>
                  <a:pt x="10" y="54"/>
                  <a:pt x="11" y="54"/>
                  <a:pt x="11" y="54"/>
                </a:cubicBezTo>
                <a:cubicBezTo>
                  <a:pt x="12" y="56"/>
                  <a:pt x="13" y="58"/>
                  <a:pt x="14" y="59"/>
                </a:cubicBezTo>
                <a:close/>
                <a:moveTo>
                  <a:pt x="9" y="51"/>
                </a:moveTo>
                <a:cubicBezTo>
                  <a:pt x="9" y="51"/>
                  <a:pt x="9" y="51"/>
                  <a:pt x="8" y="51"/>
                </a:cubicBezTo>
                <a:cubicBezTo>
                  <a:pt x="8" y="51"/>
                  <a:pt x="8" y="51"/>
                  <a:pt x="8" y="51"/>
                </a:cubicBezTo>
                <a:cubicBezTo>
                  <a:pt x="6" y="44"/>
                  <a:pt x="8" y="37"/>
                  <a:pt x="13" y="32"/>
                </a:cubicBezTo>
                <a:cubicBezTo>
                  <a:pt x="16" y="29"/>
                  <a:pt x="19" y="27"/>
                  <a:pt x="22" y="27"/>
                </a:cubicBezTo>
                <a:cubicBezTo>
                  <a:pt x="23" y="26"/>
                  <a:pt x="23" y="27"/>
                  <a:pt x="23" y="27"/>
                </a:cubicBezTo>
                <a:cubicBezTo>
                  <a:pt x="24" y="28"/>
                  <a:pt x="23" y="28"/>
                  <a:pt x="23" y="28"/>
                </a:cubicBezTo>
                <a:cubicBezTo>
                  <a:pt x="20" y="29"/>
                  <a:pt x="17" y="31"/>
                  <a:pt x="14" y="33"/>
                </a:cubicBezTo>
                <a:cubicBezTo>
                  <a:pt x="10" y="38"/>
                  <a:pt x="8" y="44"/>
                  <a:pt x="9" y="50"/>
                </a:cubicBezTo>
                <a:cubicBezTo>
                  <a:pt x="10" y="51"/>
                  <a:pt x="9" y="51"/>
                  <a:pt x="9"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C6F456D6-AC36-1545-B5A7-DAC12222092A}"/>
              </a:ext>
            </a:extLst>
          </p:cNvPr>
          <p:cNvSpPr>
            <a:spLocks noGrp="1"/>
          </p:cNvSpPr>
          <p:nvPr>
            <p:ph type="title"/>
          </p:nvPr>
        </p:nvSpPr>
        <p:spPr>
          <a:xfrm>
            <a:off x="1756145" y="195007"/>
            <a:ext cx="7886700" cy="740661"/>
          </a:xfrm>
        </p:spPr>
        <p:txBody>
          <a:bodyPr>
            <a:normAutofit fontScale="90000"/>
          </a:bodyPr>
          <a:lstStyle/>
          <a:p>
            <a:r>
              <a:rPr lang="es-ES" dirty="0"/>
              <a:t>Disfagia: Abordaje</a:t>
            </a:r>
          </a:p>
        </p:txBody>
      </p:sp>
      <p:sp>
        <p:nvSpPr>
          <p:cNvPr id="13" name="CuadroTexto 12">
            <a:extLst>
              <a:ext uri="{FF2B5EF4-FFF2-40B4-BE49-F238E27FC236}">
                <a16:creationId xmlns:a16="http://schemas.microsoft.com/office/drawing/2014/main" id="{544B8015-72FC-F148-99D9-116C41CBEF12}"/>
              </a:ext>
            </a:extLst>
          </p:cNvPr>
          <p:cNvSpPr txBox="1"/>
          <p:nvPr/>
        </p:nvSpPr>
        <p:spPr>
          <a:xfrm>
            <a:off x="2849399" y="6129893"/>
            <a:ext cx="5653862" cy="215444"/>
          </a:xfrm>
          <a:prstGeom prst="rect">
            <a:avLst/>
          </a:prstGeom>
          <a:noFill/>
        </p:spPr>
        <p:txBody>
          <a:bodyPr wrap="square" rtlCol="0">
            <a:spAutoFit/>
          </a:bodyPr>
          <a:lstStyle/>
          <a:p>
            <a:r>
              <a:rPr lang="es-ES" sz="800" dirty="0">
                <a:solidFill>
                  <a:srgbClr val="7030A0"/>
                </a:solidFill>
              </a:rPr>
              <a:t>1.- </a:t>
            </a:r>
            <a:r>
              <a:rPr lang="es-ES" sz="800" dirty="0" err="1">
                <a:solidFill>
                  <a:srgbClr val="7030A0"/>
                </a:solidFill>
              </a:rPr>
              <a:t>Oudhuis</a:t>
            </a:r>
            <a:r>
              <a:rPr lang="es-ES" sz="800" dirty="0">
                <a:solidFill>
                  <a:srgbClr val="7030A0"/>
                </a:solidFill>
              </a:rPr>
              <a:t>, ESPEN 2014; 2.- </a:t>
            </a:r>
            <a:r>
              <a:rPr lang="es-ES" sz="800" dirty="0" err="1">
                <a:solidFill>
                  <a:srgbClr val="7030A0"/>
                </a:solidFill>
                <a:latin typeface="Calibri" panose="020F0502020204030204" pitchFamily="34" charset="0"/>
                <a:ea typeface="Calibri" panose="020F0502020204030204" pitchFamily="34" charset="0"/>
              </a:rPr>
              <a:t>Hubbard</a:t>
            </a:r>
            <a:r>
              <a:rPr lang="es-ES" sz="800" dirty="0">
                <a:solidFill>
                  <a:srgbClr val="7030A0"/>
                </a:solidFill>
                <a:latin typeface="Calibri" panose="020F0502020204030204" pitchFamily="34" charset="0"/>
                <a:ea typeface="Calibri" panose="020F0502020204030204" pitchFamily="34" charset="0"/>
              </a:rPr>
              <a:t>, 2014</a:t>
            </a:r>
            <a:endParaRPr lang="es-ES" sz="800" dirty="0">
              <a:solidFill>
                <a:srgbClr val="7030A0"/>
              </a:solidFill>
            </a:endParaRPr>
          </a:p>
        </p:txBody>
      </p:sp>
      <p:grpSp>
        <p:nvGrpSpPr>
          <p:cNvPr id="5" name="Group 27">
            <a:extLst>
              <a:ext uri="{FF2B5EF4-FFF2-40B4-BE49-F238E27FC236}">
                <a16:creationId xmlns:a16="http://schemas.microsoft.com/office/drawing/2014/main" id="{FC1493A2-98A4-164D-B55A-A55BB1FBE7CA}"/>
              </a:ext>
            </a:extLst>
          </p:cNvPr>
          <p:cNvGrpSpPr/>
          <p:nvPr/>
        </p:nvGrpSpPr>
        <p:grpSpPr>
          <a:xfrm>
            <a:off x="1756146" y="1424516"/>
            <a:ext cx="1904062" cy="2054402"/>
            <a:chOff x="8438368" y="202797"/>
            <a:chExt cx="402431" cy="325654"/>
          </a:xfrm>
          <a:solidFill>
            <a:schemeClr val="bg2"/>
          </a:solidFill>
        </p:grpSpPr>
        <p:sp>
          <p:nvSpPr>
            <p:cNvPr id="15" name="Chevron 28">
              <a:extLst>
                <a:ext uri="{FF2B5EF4-FFF2-40B4-BE49-F238E27FC236}">
                  <a16:creationId xmlns:a16="http://schemas.microsoft.com/office/drawing/2014/main" id="{03E67C51-7314-0C41-AFC2-F53E8B1AE3D3}"/>
                </a:ext>
              </a:extLst>
            </p:cNvPr>
            <p:cNvSpPr/>
            <p:nvPr/>
          </p:nvSpPr>
          <p:spPr>
            <a:xfrm>
              <a:off x="8438368" y="202797"/>
              <a:ext cx="402431" cy="325652"/>
            </a:xfrm>
            <a:prstGeom prst="chevron">
              <a:avLst>
                <a:gd name="adj" fmla="val 242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endParaRPr>
            </a:p>
          </p:txBody>
        </p:sp>
        <p:sp>
          <p:nvSpPr>
            <p:cNvPr id="16" name="Freeform 29">
              <a:extLst>
                <a:ext uri="{FF2B5EF4-FFF2-40B4-BE49-F238E27FC236}">
                  <a16:creationId xmlns:a16="http://schemas.microsoft.com/office/drawing/2014/main" id="{AAC1582B-A6B1-8241-90FB-A76A12E57BF2}"/>
                </a:ext>
              </a:extLst>
            </p:cNvPr>
            <p:cNvSpPr/>
            <p:nvPr/>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endParaRPr>
            </a:p>
          </p:txBody>
        </p:sp>
      </p:grpSp>
      <p:grpSp>
        <p:nvGrpSpPr>
          <p:cNvPr id="6" name="Group 30">
            <a:extLst>
              <a:ext uri="{FF2B5EF4-FFF2-40B4-BE49-F238E27FC236}">
                <a16:creationId xmlns:a16="http://schemas.microsoft.com/office/drawing/2014/main" id="{283B4E07-236A-A546-8B54-345849ED9F05}"/>
              </a:ext>
            </a:extLst>
          </p:cNvPr>
          <p:cNvGrpSpPr/>
          <p:nvPr/>
        </p:nvGrpSpPr>
        <p:grpSpPr>
          <a:xfrm>
            <a:off x="3350022" y="1424516"/>
            <a:ext cx="1904062" cy="2054402"/>
            <a:chOff x="8438368" y="202797"/>
            <a:chExt cx="402431" cy="325654"/>
          </a:xfrm>
        </p:grpSpPr>
        <p:sp>
          <p:nvSpPr>
            <p:cNvPr id="18" name="Chevron 31">
              <a:extLst>
                <a:ext uri="{FF2B5EF4-FFF2-40B4-BE49-F238E27FC236}">
                  <a16:creationId xmlns:a16="http://schemas.microsoft.com/office/drawing/2014/main" id="{71203461-80EC-524D-A765-219F3E34AD98}"/>
                </a:ext>
              </a:extLst>
            </p:cNvPr>
            <p:cNvSpPr/>
            <p:nvPr/>
          </p:nvSpPr>
          <p:spPr>
            <a:xfrm>
              <a:off x="8438368" y="202797"/>
              <a:ext cx="402431" cy="325652"/>
            </a:xfrm>
            <a:prstGeom prst="chevron">
              <a:avLst>
                <a:gd name="adj" fmla="val 24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endParaRPr>
            </a:p>
          </p:txBody>
        </p:sp>
        <p:sp>
          <p:nvSpPr>
            <p:cNvPr id="19" name="Freeform 32">
              <a:extLst>
                <a:ext uri="{FF2B5EF4-FFF2-40B4-BE49-F238E27FC236}">
                  <a16:creationId xmlns:a16="http://schemas.microsoft.com/office/drawing/2014/main" id="{EA31308A-731F-D840-A163-413BBE5B2769}"/>
                </a:ext>
              </a:extLst>
            </p:cNvPr>
            <p:cNvSpPr/>
            <p:nvPr/>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2">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endParaRPr>
            </a:p>
          </p:txBody>
        </p:sp>
      </p:grpSp>
      <p:grpSp>
        <p:nvGrpSpPr>
          <p:cNvPr id="7" name="Group 33">
            <a:extLst>
              <a:ext uri="{FF2B5EF4-FFF2-40B4-BE49-F238E27FC236}">
                <a16:creationId xmlns:a16="http://schemas.microsoft.com/office/drawing/2014/main" id="{FA0927CA-73F9-0749-8166-085CE087738A}"/>
              </a:ext>
            </a:extLst>
          </p:cNvPr>
          <p:cNvGrpSpPr/>
          <p:nvPr/>
        </p:nvGrpSpPr>
        <p:grpSpPr>
          <a:xfrm>
            <a:off x="4940019" y="1424516"/>
            <a:ext cx="1904062" cy="2054402"/>
            <a:chOff x="8438368" y="202797"/>
            <a:chExt cx="402431" cy="325654"/>
          </a:xfrm>
        </p:grpSpPr>
        <p:sp>
          <p:nvSpPr>
            <p:cNvPr id="21" name="Chevron 34">
              <a:extLst>
                <a:ext uri="{FF2B5EF4-FFF2-40B4-BE49-F238E27FC236}">
                  <a16:creationId xmlns:a16="http://schemas.microsoft.com/office/drawing/2014/main" id="{DFA8160B-0DB5-A245-AA30-26214605903F}"/>
                </a:ext>
              </a:extLst>
            </p:cNvPr>
            <p:cNvSpPr/>
            <p:nvPr/>
          </p:nvSpPr>
          <p:spPr>
            <a:xfrm>
              <a:off x="8438368" y="202797"/>
              <a:ext cx="402431" cy="325652"/>
            </a:xfrm>
            <a:prstGeom prst="chevron">
              <a:avLst>
                <a:gd name="adj" fmla="val 24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endParaRPr>
            </a:p>
          </p:txBody>
        </p:sp>
        <p:sp>
          <p:nvSpPr>
            <p:cNvPr id="22" name="Freeform 35">
              <a:extLst>
                <a:ext uri="{FF2B5EF4-FFF2-40B4-BE49-F238E27FC236}">
                  <a16:creationId xmlns:a16="http://schemas.microsoft.com/office/drawing/2014/main" id="{77576036-001D-CA4A-9D53-64B0D5B5486B}"/>
                </a:ext>
              </a:extLst>
            </p:cNvPr>
            <p:cNvSpPr/>
            <p:nvPr/>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3">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tx1"/>
                </a:solidFill>
              </a:endParaRPr>
            </a:p>
          </p:txBody>
        </p:sp>
      </p:grpSp>
      <p:sp>
        <p:nvSpPr>
          <p:cNvPr id="23" name="Content Placeholder 19">
            <a:extLst>
              <a:ext uri="{FF2B5EF4-FFF2-40B4-BE49-F238E27FC236}">
                <a16:creationId xmlns:a16="http://schemas.microsoft.com/office/drawing/2014/main" id="{F1B2E8D8-1E64-814E-9D4E-70D05B1602BA}"/>
              </a:ext>
            </a:extLst>
          </p:cNvPr>
          <p:cNvSpPr txBox="1">
            <a:spLocks/>
          </p:cNvSpPr>
          <p:nvPr/>
        </p:nvSpPr>
        <p:spPr>
          <a:xfrm>
            <a:off x="2028045" y="2074480"/>
            <a:ext cx="1561380" cy="891684"/>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d-ID" sz="2000" b="1" dirty="0" err="1">
                <a:solidFill>
                  <a:schemeClr val="bg1"/>
                </a:solidFill>
              </a:rPr>
              <a:t>Basados</a:t>
            </a:r>
            <a:r>
              <a:rPr lang="id-ID" sz="2000" b="1" dirty="0">
                <a:solidFill>
                  <a:schemeClr val="bg1"/>
                </a:solidFill>
              </a:rPr>
              <a:t> </a:t>
            </a:r>
            <a:r>
              <a:rPr lang="id-ID" sz="2000" b="1" dirty="0" err="1">
                <a:solidFill>
                  <a:schemeClr val="bg1"/>
                </a:solidFill>
              </a:rPr>
              <a:t>en</a:t>
            </a:r>
            <a:r>
              <a:rPr lang="id-ID" sz="2000" b="1" dirty="0">
                <a:solidFill>
                  <a:schemeClr val="bg1"/>
                </a:solidFill>
              </a:rPr>
              <a:t> </a:t>
            </a:r>
            <a:r>
              <a:rPr lang="id-ID" sz="2000" b="1" dirty="0" err="1">
                <a:solidFill>
                  <a:schemeClr val="bg1"/>
                </a:solidFill>
              </a:rPr>
              <a:t>almidón</a:t>
            </a:r>
            <a:endParaRPr lang="id-ID" sz="2000" b="1" dirty="0">
              <a:solidFill>
                <a:schemeClr val="bg1"/>
              </a:solidFill>
            </a:endParaRPr>
          </a:p>
        </p:txBody>
      </p:sp>
      <p:sp>
        <p:nvSpPr>
          <p:cNvPr id="24" name="Content Placeholder 19">
            <a:extLst>
              <a:ext uri="{FF2B5EF4-FFF2-40B4-BE49-F238E27FC236}">
                <a16:creationId xmlns:a16="http://schemas.microsoft.com/office/drawing/2014/main" id="{17A1D851-1538-E14D-9937-E623AD2CE414}"/>
              </a:ext>
            </a:extLst>
          </p:cNvPr>
          <p:cNvSpPr txBox="1">
            <a:spLocks/>
          </p:cNvSpPr>
          <p:nvPr/>
        </p:nvSpPr>
        <p:spPr>
          <a:xfrm>
            <a:off x="3576226" y="1684394"/>
            <a:ext cx="1561380" cy="1482289"/>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ES" sz="2000" b="1" dirty="0" err="1">
                <a:solidFill>
                  <a:srgbClr val="FFFFFF"/>
                </a:solidFill>
              </a:rPr>
              <a:t>Goma+</a:t>
            </a:r>
            <a:r>
              <a:rPr lang="es-ES" sz="1400" b="1" dirty="0" err="1">
                <a:solidFill>
                  <a:srgbClr val="FFFFFF"/>
                </a:solidFill>
              </a:rPr>
              <a:t>Almidón</a:t>
            </a:r>
            <a:endParaRPr lang="id-ID" sz="1400" b="1" dirty="0">
              <a:solidFill>
                <a:srgbClr val="FFFFFF"/>
              </a:solidFill>
            </a:endParaRPr>
          </a:p>
          <a:p>
            <a:pPr marL="0" indent="0" algn="ctr">
              <a:lnSpc>
                <a:spcPct val="100000"/>
              </a:lnSpc>
              <a:spcBef>
                <a:spcPts val="0"/>
              </a:spcBef>
              <a:buNone/>
            </a:pPr>
            <a:endParaRPr lang="id-ID" sz="2000" b="1" dirty="0">
              <a:solidFill>
                <a:srgbClr val="FFFFFF"/>
              </a:solidFill>
            </a:endParaRPr>
          </a:p>
          <a:p>
            <a:pPr marL="0" indent="0">
              <a:lnSpc>
                <a:spcPct val="100000"/>
              </a:lnSpc>
              <a:spcBef>
                <a:spcPts val="0"/>
              </a:spcBef>
              <a:buNone/>
            </a:pPr>
            <a:r>
              <a:rPr lang="es-ES" sz="2000" b="1" dirty="0">
                <a:solidFill>
                  <a:srgbClr val="FFFFFF"/>
                </a:solidFill>
              </a:rPr>
              <a:t>  </a:t>
            </a:r>
            <a:r>
              <a:rPr lang="id-ID" sz="2000" b="1" dirty="0">
                <a:solidFill>
                  <a:srgbClr val="FFFFFF"/>
                </a:solidFill>
              </a:rPr>
              <a:t>Nutilis </a:t>
            </a:r>
          </a:p>
          <a:p>
            <a:pPr marL="0" indent="0">
              <a:lnSpc>
                <a:spcPct val="100000"/>
              </a:lnSpc>
              <a:spcBef>
                <a:spcPts val="0"/>
              </a:spcBef>
              <a:buNone/>
            </a:pPr>
            <a:r>
              <a:rPr lang="id-ID" sz="2000" b="1" dirty="0" err="1">
                <a:solidFill>
                  <a:srgbClr val="FFFFFF"/>
                </a:solidFill>
              </a:rPr>
              <a:t>Powder</a:t>
            </a:r>
            <a:endParaRPr lang="id-ID" sz="2000" b="1" dirty="0">
              <a:solidFill>
                <a:srgbClr val="FFFFFF"/>
              </a:solidFill>
            </a:endParaRPr>
          </a:p>
        </p:txBody>
      </p:sp>
      <p:sp>
        <p:nvSpPr>
          <p:cNvPr id="25" name="Content Placeholder 19">
            <a:extLst>
              <a:ext uri="{FF2B5EF4-FFF2-40B4-BE49-F238E27FC236}">
                <a16:creationId xmlns:a16="http://schemas.microsoft.com/office/drawing/2014/main" id="{780EEF6D-AF7E-5D42-BE0A-8474FAB15D18}"/>
              </a:ext>
            </a:extLst>
          </p:cNvPr>
          <p:cNvSpPr txBox="1">
            <a:spLocks/>
          </p:cNvSpPr>
          <p:nvPr/>
        </p:nvSpPr>
        <p:spPr>
          <a:xfrm>
            <a:off x="5191382" y="1684392"/>
            <a:ext cx="1561380" cy="1482290"/>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ES" sz="2000" b="1" dirty="0">
                <a:solidFill>
                  <a:srgbClr val="FFFFFF"/>
                </a:solidFill>
              </a:rPr>
              <a:t>Goma</a:t>
            </a:r>
            <a:endParaRPr lang="id-ID" sz="2000" b="1" dirty="0">
              <a:solidFill>
                <a:srgbClr val="FFFFFF"/>
              </a:solidFill>
            </a:endParaRPr>
          </a:p>
          <a:p>
            <a:pPr marL="0" indent="0" algn="ctr">
              <a:lnSpc>
                <a:spcPct val="100000"/>
              </a:lnSpc>
              <a:spcBef>
                <a:spcPts val="0"/>
              </a:spcBef>
              <a:buNone/>
            </a:pPr>
            <a:endParaRPr lang="id-ID" sz="2000" b="1" dirty="0">
              <a:solidFill>
                <a:srgbClr val="FFFFFF"/>
              </a:solidFill>
            </a:endParaRPr>
          </a:p>
          <a:p>
            <a:pPr marL="0" indent="0">
              <a:lnSpc>
                <a:spcPct val="100000"/>
              </a:lnSpc>
              <a:spcBef>
                <a:spcPts val="0"/>
              </a:spcBef>
              <a:buNone/>
            </a:pPr>
            <a:r>
              <a:rPr lang="es-ES" sz="2000" b="1" dirty="0">
                <a:solidFill>
                  <a:srgbClr val="FFFFFF"/>
                </a:solidFill>
              </a:rPr>
              <a:t>  </a:t>
            </a:r>
            <a:r>
              <a:rPr lang="id-ID" sz="2000" b="1" dirty="0">
                <a:solidFill>
                  <a:srgbClr val="FFFFFF"/>
                </a:solidFill>
              </a:rPr>
              <a:t>Nutilis </a:t>
            </a:r>
          </a:p>
          <a:p>
            <a:pPr marL="0" indent="0">
              <a:lnSpc>
                <a:spcPct val="100000"/>
              </a:lnSpc>
              <a:spcBef>
                <a:spcPts val="0"/>
              </a:spcBef>
              <a:buNone/>
            </a:pPr>
            <a:r>
              <a:rPr lang="id-ID" sz="2000" b="1" dirty="0" err="1">
                <a:solidFill>
                  <a:srgbClr val="FFFFFF"/>
                </a:solidFill>
              </a:rPr>
              <a:t>Clear</a:t>
            </a:r>
            <a:endParaRPr lang="id-ID" sz="2000" b="1" dirty="0">
              <a:solidFill>
                <a:srgbClr val="FFFFFF"/>
              </a:solidFill>
            </a:endParaRPr>
          </a:p>
        </p:txBody>
      </p:sp>
      <p:pic>
        <p:nvPicPr>
          <p:cNvPr id="26" name="Imagen 25">
            <a:extLst>
              <a:ext uri="{FF2B5EF4-FFF2-40B4-BE49-F238E27FC236}">
                <a16:creationId xmlns:a16="http://schemas.microsoft.com/office/drawing/2014/main" id="{358D3BB3-95C4-E847-A7AF-3FC3F53B28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2052" y="2286177"/>
            <a:ext cx="877464" cy="1462192"/>
          </a:xfrm>
          <a:prstGeom prst="rect">
            <a:avLst/>
          </a:prstGeom>
        </p:spPr>
      </p:pic>
      <p:pic>
        <p:nvPicPr>
          <p:cNvPr id="27" name="Imagen 26">
            <a:extLst>
              <a:ext uri="{FF2B5EF4-FFF2-40B4-BE49-F238E27FC236}">
                <a16:creationId xmlns:a16="http://schemas.microsoft.com/office/drawing/2014/main" id="{3091AC30-3A9D-AE46-8F4A-2C176AB737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5836" y="2737760"/>
            <a:ext cx="680225" cy="899959"/>
          </a:xfrm>
          <a:prstGeom prst="rect">
            <a:avLst/>
          </a:prstGeom>
        </p:spPr>
      </p:pic>
      <p:pic>
        <p:nvPicPr>
          <p:cNvPr id="28" name="Imagen 27">
            <a:extLst>
              <a:ext uri="{FF2B5EF4-FFF2-40B4-BE49-F238E27FC236}">
                <a16:creationId xmlns:a16="http://schemas.microsoft.com/office/drawing/2014/main" id="{2583DFC4-8484-224D-9F96-69893B6FF8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5215" y="862668"/>
            <a:ext cx="1088766" cy="3125739"/>
          </a:xfrm>
          <a:prstGeom prst="rect">
            <a:avLst/>
          </a:prstGeom>
        </p:spPr>
      </p:pic>
      <p:sp>
        <p:nvSpPr>
          <p:cNvPr id="29" name="CuadroTexto 28">
            <a:extLst>
              <a:ext uri="{FF2B5EF4-FFF2-40B4-BE49-F238E27FC236}">
                <a16:creationId xmlns:a16="http://schemas.microsoft.com/office/drawing/2014/main" id="{1C0A7BB1-1E71-7E42-8B5E-3D16E5D6A8B5}"/>
              </a:ext>
            </a:extLst>
          </p:cNvPr>
          <p:cNvSpPr txBox="1"/>
          <p:nvPr/>
        </p:nvSpPr>
        <p:spPr>
          <a:xfrm>
            <a:off x="8280064" y="2168336"/>
            <a:ext cx="2166707" cy="2146742"/>
          </a:xfrm>
          <a:prstGeom prst="rect">
            <a:avLst/>
          </a:prstGeom>
          <a:noFill/>
        </p:spPr>
        <p:txBody>
          <a:bodyPr wrap="square" rtlCol="0">
            <a:spAutoFit/>
          </a:bodyPr>
          <a:lstStyle/>
          <a:p>
            <a:r>
              <a:rPr lang="es-ES" sz="2400" b="1" dirty="0">
                <a:solidFill>
                  <a:schemeClr val="bg1">
                    <a:lumMod val="50000"/>
                  </a:schemeClr>
                </a:solidFill>
              </a:rPr>
              <a:t>Suplemento Nutricional Oral </a:t>
            </a:r>
            <a:r>
              <a:rPr lang="es-ES" sz="2400" b="1" dirty="0">
                <a:solidFill>
                  <a:schemeClr val="accent1"/>
                </a:solidFill>
                <a:effectLst>
                  <a:outerShdw blurRad="38100" dist="38100" dir="2700000" algn="tl">
                    <a:srgbClr val="000000">
                      <a:alpha val="43137"/>
                    </a:srgbClr>
                  </a:outerShdw>
                </a:effectLst>
              </a:rPr>
              <a:t>espesado </a:t>
            </a:r>
            <a:r>
              <a:rPr lang="es-ES" sz="1500" i="1" dirty="0">
                <a:solidFill>
                  <a:schemeClr val="accent1"/>
                </a:solidFill>
                <a:effectLst>
                  <a:outerShdw blurRad="38100" dist="38100" dir="2700000" algn="tl">
                    <a:srgbClr val="000000">
                      <a:alpha val="43137"/>
                    </a:srgbClr>
                  </a:outerShdw>
                </a:effectLst>
              </a:rPr>
              <a:t>(miel)</a:t>
            </a:r>
            <a:r>
              <a:rPr lang="es-ES" sz="1500" i="1" dirty="0">
                <a:solidFill>
                  <a:schemeClr val="accent1"/>
                </a:solidFill>
              </a:rPr>
              <a:t> </a:t>
            </a:r>
            <a:r>
              <a:rPr lang="es-ES" sz="2400" b="1" dirty="0">
                <a:solidFill>
                  <a:srgbClr val="7030A0"/>
                </a:solidFill>
                <a:effectLst>
                  <a:outerShdw blurRad="38100" dist="38100" dir="2700000" algn="tl">
                    <a:srgbClr val="000000">
                      <a:alpha val="43137"/>
                    </a:srgbClr>
                  </a:outerShdw>
                </a:effectLst>
              </a:rPr>
              <a:t>completo</a:t>
            </a:r>
            <a:r>
              <a:rPr lang="es-ES" sz="2400" b="1" dirty="0">
                <a:solidFill>
                  <a:schemeClr val="accent1"/>
                </a:solidFill>
              </a:rPr>
              <a:t> </a:t>
            </a:r>
            <a:r>
              <a:rPr lang="es-ES" sz="1350" b="1" u="sng" dirty="0">
                <a:solidFill>
                  <a:schemeClr val="accent1"/>
                </a:solidFill>
              </a:rPr>
              <a:t>listo para usar.</a:t>
            </a:r>
            <a:endParaRPr lang="es-ES" sz="1350" dirty="0">
              <a:solidFill>
                <a:schemeClr val="accent1"/>
              </a:solidFill>
            </a:endParaRPr>
          </a:p>
        </p:txBody>
      </p:sp>
      <p:pic>
        <p:nvPicPr>
          <p:cNvPr id="30" name="Imagen 29">
            <a:extLst>
              <a:ext uri="{FF2B5EF4-FFF2-40B4-BE49-F238E27FC236}">
                <a16:creationId xmlns:a16="http://schemas.microsoft.com/office/drawing/2014/main" id="{9B0EB8EE-625F-244A-AE79-6D2921546C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2471" y="1186076"/>
            <a:ext cx="1052707" cy="829405"/>
          </a:xfrm>
          <a:prstGeom prst="rect">
            <a:avLst/>
          </a:prstGeom>
        </p:spPr>
      </p:pic>
      <p:sp>
        <p:nvSpPr>
          <p:cNvPr id="31" name="CuadroTexto 30">
            <a:extLst>
              <a:ext uri="{FF2B5EF4-FFF2-40B4-BE49-F238E27FC236}">
                <a16:creationId xmlns:a16="http://schemas.microsoft.com/office/drawing/2014/main" id="{293D2073-208C-FF4A-9F3D-CB5B3056A5F7}"/>
              </a:ext>
            </a:extLst>
          </p:cNvPr>
          <p:cNvSpPr txBox="1"/>
          <p:nvPr/>
        </p:nvSpPr>
        <p:spPr>
          <a:xfrm>
            <a:off x="7012481" y="4189777"/>
            <a:ext cx="3434288" cy="1708160"/>
          </a:xfrm>
          <a:prstGeom prst="rect">
            <a:avLst/>
          </a:prstGeom>
          <a:noFill/>
        </p:spPr>
        <p:txBody>
          <a:bodyPr wrap="square" rtlCol="0">
            <a:spAutoFit/>
          </a:bodyPr>
          <a:lstStyle/>
          <a:p>
            <a:r>
              <a:rPr lang="es-ES" sz="1500" b="1" dirty="0"/>
              <a:t>Pacientes con disfagia orofaríngea desnutridos o en riesgo </a:t>
            </a:r>
            <a:r>
              <a:rPr lang="es-ES" sz="1500" dirty="0"/>
              <a:t>que</a:t>
            </a:r>
            <a:r>
              <a:rPr lang="es-ES" sz="1500" b="1" dirty="0"/>
              <a:t> </a:t>
            </a:r>
            <a:r>
              <a:rPr lang="es-ES" sz="1500" dirty="0"/>
              <a:t>tienen dificultades con la </a:t>
            </a:r>
            <a:r>
              <a:rPr lang="es-ES" sz="1500" u="sng" dirty="0"/>
              <a:t>eficacia</a:t>
            </a:r>
            <a:r>
              <a:rPr lang="es-ES" sz="1500" dirty="0"/>
              <a:t> y la </a:t>
            </a:r>
            <a:r>
              <a:rPr lang="es-ES" sz="1500" u="sng" dirty="0"/>
              <a:t>seguridad</a:t>
            </a:r>
            <a:r>
              <a:rPr lang="es-ES" sz="1500" dirty="0"/>
              <a:t> de la deglución y corren el riesgo de sufrir deshidratación, desnutrición y aspiración, que provocan complicaciones respiratorias</a:t>
            </a:r>
          </a:p>
        </p:txBody>
      </p:sp>
      <p:sp>
        <p:nvSpPr>
          <p:cNvPr id="32" name="CuadroTexto 31">
            <a:extLst>
              <a:ext uri="{FF2B5EF4-FFF2-40B4-BE49-F238E27FC236}">
                <a16:creationId xmlns:a16="http://schemas.microsoft.com/office/drawing/2014/main" id="{5B03E31F-4E53-D143-BC96-B5CCEFADD661}"/>
              </a:ext>
            </a:extLst>
          </p:cNvPr>
          <p:cNvSpPr txBox="1"/>
          <p:nvPr/>
        </p:nvSpPr>
        <p:spPr>
          <a:xfrm>
            <a:off x="2028046" y="4625941"/>
            <a:ext cx="3648285" cy="1723549"/>
          </a:xfrm>
          <a:prstGeom prst="rect">
            <a:avLst/>
          </a:prstGeom>
          <a:noFill/>
        </p:spPr>
        <p:txBody>
          <a:bodyPr wrap="square" rtlCol="0">
            <a:spAutoFit/>
          </a:bodyPr>
          <a:lstStyle/>
          <a:p>
            <a:pPr algn="ctr">
              <a:spcBef>
                <a:spcPts val="600"/>
              </a:spcBef>
            </a:pPr>
            <a:r>
              <a:rPr lang="es-ES" sz="1600" b="1" dirty="0"/>
              <a:t>CARACTERÍSTICAS DIFERENCIADORAS:</a:t>
            </a:r>
            <a:endParaRPr lang="es-ES" sz="1600" dirty="0"/>
          </a:p>
          <a:p>
            <a:pPr>
              <a:spcBef>
                <a:spcPts val="600"/>
              </a:spcBef>
            </a:pPr>
            <a:r>
              <a:rPr lang="es-ES" sz="1600" b="1" dirty="0"/>
              <a:t>Resistencia a la amilasa</a:t>
            </a:r>
            <a:r>
              <a:rPr lang="es-ES" sz="1600" dirty="0"/>
              <a:t>- Consistencia estable.</a:t>
            </a:r>
            <a:r>
              <a:rPr lang="es-ES" sz="1600" baseline="30000" dirty="0"/>
              <a:t>1</a:t>
            </a:r>
            <a:endParaRPr lang="es-ES" sz="1600" dirty="0"/>
          </a:p>
          <a:p>
            <a:pPr>
              <a:spcBef>
                <a:spcPts val="600"/>
              </a:spcBef>
            </a:pPr>
            <a:r>
              <a:rPr lang="es-ES" sz="1600" b="1" dirty="0"/>
              <a:t>Volumen 125 ml</a:t>
            </a:r>
            <a:r>
              <a:rPr lang="es-ES" sz="1600" dirty="0"/>
              <a:t> – Eficiencia nutricional.</a:t>
            </a:r>
            <a:r>
              <a:rPr lang="es-ES" sz="1600" baseline="30000" dirty="0"/>
              <a:t>2</a:t>
            </a:r>
          </a:p>
        </p:txBody>
      </p:sp>
      <p:sp>
        <p:nvSpPr>
          <p:cNvPr id="4" name="Rectángulo: esquinas diagonales redondeadas 3">
            <a:extLst>
              <a:ext uri="{FF2B5EF4-FFF2-40B4-BE49-F238E27FC236}">
                <a16:creationId xmlns:a16="http://schemas.microsoft.com/office/drawing/2014/main" id="{A3B8AAE2-E085-4873-91F7-7E80BA684370}"/>
              </a:ext>
            </a:extLst>
          </p:cNvPr>
          <p:cNvSpPr/>
          <p:nvPr/>
        </p:nvSpPr>
        <p:spPr>
          <a:xfrm>
            <a:off x="3353808" y="935668"/>
            <a:ext cx="3099381" cy="435803"/>
          </a:xfrm>
          <a:prstGeom prst="round2DiagRect">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id-ID" b="1" dirty="0">
                <a:solidFill>
                  <a:srgbClr val="FFFFFF"/>
                </a:solidFill>
              </a:rPr>
              <a:t>Basados</a:t>
            </a:r>
            <a:r>
              <a:rPr lang="es-ES" b="1" dirty="0">
                <a:solidFill>
                  <a:srgbClr val="FFFFFF"/>
                </a:solidFill>
              </a:rPr>
              <a:t> e</a:t>
            </a:r>
            <a:r>
              <a:rPr lang="id-ID" b="1" dirty="0">
                <a:solidFill>
                  <a:srgbClr val="FFFFFF"/>
                </a:solidFill>
              </a:rPr>
              <a:t>n gomas</a:t>
            </a:r>
          </a:p>
        </p:txBody>
      </p:sp>
      <p:sp>
        <p:nvSpPr>
          <p:cNvPr id="8" name="Rectángulo 7">
            <a:extLst>
              <a:ext uri="{FF2B5EF4-FFF2-40B4-BE49-F238E27FC236}">
                <a16:creationId xmlns:a16="http://schemas.microsoft.com/office/drawing/2014/main" id="{5462445B-A471-4B25-8E9A-16EC4350ED8F}"/>
              </a:ext>
            </a:extLst>
          </p:cNvPr>
          <p:cNvSpPr/>
          <p:nvPr/>
        </p:nvSpPr>
        <p:spPr>
          <a:xfrm>
            <a:off x="2611095" y="3714686"/>
            <a:ext cx="3284741" cy="475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Mantenimiento consistencia</a:t>
            </a:r>
          </a:p>
        </p:txBody>
      </p:sp>
      <p:sp>
        <p:nvSpPr>
          <p:cNvPr id="33" name="Freeform 49">
            <a:extLst>
              <a:ext uri="{FF2B5EF4-FFF2-40B4-BE49-F238E27FC236}">
                <a16:creationId xmlns:a16="http://schemas.microsoft.com/office/drawing/2014/main" id="{B579EAE4-23D8-5646-9DAA-A6C7213ADFD9}"/>
              </a:ext>
            </a:extLst>
          </p:cNvPr>
          <p:cNvSpPr>
            <a:spLocks noEditPoints="1"/>
          </p:cNvSpPr>
          <p:nvPr/>
        </p:nvSpPr>
        <p:spPr bwMode="auto">
          <a:xfrm>
            <a:off x="2060943" y="3694227"/>
            <a:ext cx="394776" cy="528378"/>
          </a:xfrm>
          <a:custGeom>
            <a:avLst/>
            <a:gdLst>
              <a:gd name="T0" fmla="*/ 396429 w 256"/>
              <a:gd name="T1" fmla="*/ 417513 h 256"/>
              <a:gd name="T2" fmla="*/ 19496 w 256"/>
              <a:gd name="T3" fmla="*/ 417513 h 256"/>
              <a:gd name="T4" fmla="*/ 0 w 256"/>
              <a:gd name="T5" fmla="*/ 397942 h 256"/>
              <a:gd name="T6" fmla="*/ 0 w 256"/>
              <a:gd name="T7" fmla="*/ 19571 h 256"/>
              <a:gd name="T8" fmla="*/ 19496 w 256"/>
              <a:gd name="T9" fmla="*/ 0 h 256"/>
              <a:gd name="T10" fmla="*/ 396429 w 256"/>
              <a:gd name="T11" fmla="*/ 0 h 256"/>
              <a:gd name="T12" fmla="*/ 415925 w 256"/>
              <a:gd name="T13" fmla="*/ 19571 h 256"/>
              <a:gd name="T14" fmla="*/ 415925 w 256"/>
              <a:gd name="T15" fmla="*/ 397942 h 256"/>
              <a:gd name="T16" fmla="*/ 396429 w 256"/>
              <a:gd name="T17" fmla="*/ 417513 h 256"/>
              <a:gd name="T18" fmla="*/ 376932 w 256"/>
              <a:gd name="T19" fmla="*/ 39142 h 256"/>
              <a:gd name="T20" fmla="*/ 38993 w 256"/>
              <a:gd name="T21" fmla="*/ 39142 h 256"/>
              <a:gd name="T22" fmla="*/ 38993 w 256"/>
              <a:gd name="T23" fmla="*/ 378371 h 256"/>
              <a:gd name="T24" fmla="*/ 376932 w 256"/>
              <a:gd name="T25" fmla="*/ 378371 h 256"/>
              <a:gd name="T26" fmla="*/ 376932 w 256"/>
              <a:gd name="T27" fmla="*/ 39142 h 256"/>
              <a:gd name="T28" fmla="*/ 123478 w 256"/>
              <a:gd name="T29" fmla="*/ 189186 h 256"/>
              <a:gd name="T30" fmla="*/ 168970 w 256"/>
              <a:gd name="T31" fmla="*/ 189186 h 256"/>
              <a:gd name="T32" fmla="*/ 188466 w 256"/>
              <a:gd name="T33" fmla="*/ 189186 h 256"/>
              <a:gd name="T34" fmla="*/ 227459 w 256"/>
              <a:gd name="T35" fmla="*/ 189186 h 256"/>
              <a:gd name="T36" fmla="*/ 253454 w 256"/>
              <a:gd name="T37" fmla="*/ 189186 h 256"/>
              <a:gd name="T38" fmla="*/ 292447 w 256"/>
              <a:gd name="T39" fmla="*/ 189186 h 256"/>
              <a:gd name="T40" fmla="*/ 311944 w 256"/>
              <a:gd name="T41" fmla="*/ 208757 h 256"/>
              <a:gd name="T42" fmla="*/ 292447 w 256"/>
              <a:gd name="T43" fmla="*/ 228327 h 256"/>
              <a:gd name="T44" fmla="*/ 253454 w 256"/>
              <a:gd name="T45" fmla="*/ 228327 h 256"/>
              <a:gd name="T46" fmla="*/ 227459 w 256"/>
              <a:gd name="T47" fmla="*/ 228327 h 256"/>
              <a:gd name="T48" fmla="*/ 188466 w 256"/>
              <a:gd name="T49" fmla="*/ 228327 h 256"/>
              <a:gd name="T50" fmla="*/ 162471 w 256"/>
              <a:gd name="T51" fmla="*/ 228327 h 256"/>
              <a:gd name="T52" fmla="*/ 123478 w 256"/>
              <a:gd name="T53" fmla="*/ 228327 h 256"/>
              <a:gd name="T54" fmla="*/ 103981 w 256"/>
              <a:gd name="T55" fmla="*/ 208757 h 256"/>
              <a:gd name="T56" fmla="*/ 123478 w 256"/>
              <a:gd name="T57" fmla="*/ 189186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32" y="24"/>
                </a:moveTo>
                <a:cubicBezTo>
                  <a:pt x="24" y="24"/>
                  <a:pt x="24" y="24"/>
                  <a:pt x="24" y="24"/>
                </a:cubicBezTo>
                <a:cubicBezTo>
                  <a:pt x="24" y="232"/>
                  <a:pt x="24" y="232"/>
                  <a:pt x="24" y="232"/>
                </a:cubicBezTo>
                <a:cubicBezTo>
                  <a:pt x="232" y="232"/>
                  <a:pt x="232" y="232"/>
                  <a:pt x="232" y="232"/>
                </a:cubicBezTo>
                <a:lnTo>
                  <a:pt x="232" y="24"/>
                </a:lnTo>
                <a:close/>
                <a:moveTo>
                  <a:pt x="76" y="116"/>
                </a:moveTo>
                <a:cubicBezTo>
                  <a:pt x="104" y="116"/>
                  <a:pt x="104" y="116"/>
                  <a:pt x="104" y="116"/>
                </a:cubicBezTo>
                <a:cubicBezTo>
                  <a:pt x="116" y="116"/>
                  <a:pt x="116" y="116"/>
                  <a:pt x="116" y="11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cubicBezTo>
                  <a:pt x="156" y="140"/>
                  <a:pt x="156" y="140"/>
                  <a:pt x="156" y="140"/>
                </a:cubicBezTo>
                <a:cubicBezTo>
                  <a:pt x="140" y="140"/>
                  <a:pt x="140" y="140"/>
                  <a:pt x="140" y="140"/>
                </a:cubicBezTo>
                <a:cubicBezTo>
                  <a:pt x="116" y="140"/>
                  <a:pt x="116" y="140"/>
                  <a:pt x="116" y="140"/>
                </a:cubicBezTo>
                <a:cubicBezTo>
                  <a:pt x="100" y="140"/>
                  <a:pt x="100" y="140"/>
                  <a:pt x="100" y="140"/>
                </a:cubicBezTo>
                <a:cubicBezTo>
                  <a:pt x="76" y="140"/>
                  <a:pt x="76" y="140"/>
                  <a:pt x="76" y="140"/>
                </a:cubicBezTo>
                <a:cubicBezTo>
                  <a:pt x="69" y="140"/>
                  <a:pt x="64" y="135"/>
                  <a:pt x="64" y="128"/>
                </a:cubicBezTo>
                <a:cubicBezTo>
                  <a:pt x="64" y="121"/>
                  <a:pt x="69" y="116"/>
                  <a:pt x="76" y="116"/>
                </a:cubicBezTo>
              </a:path>
            </a:pathLst>
          </a:custGeom>
          <a:solidFill>
            <a:srgbClr val="FF0000"/>
          </a:solidFill>
          <a:ln>
            <a:noFill/>
          </a:ln>
        </p:spPr>
        <p:txBody>
          <a:bodyPr/>
          <a:lstStyle/>
          <a:p>
            <a:endParaRPr lang="en-US" dirty="0"/>
          </a:p>
        </p:txBody>
      </p:sp>
      <p:sp>
        <p:nvSpPr>
          <p:cNvPr id="34" name="Freeform 50">
            <a:extLst>
              <a:ext uri="{FF2B5EF4-FFF2-40B4-BE49-F238E27FC236}">
                <a16:creationId xmlns:a16="http://schemas.microsoft.com/office/drawing/2014/main" id="{2B3C5CA6-FAD9-2644-AB46-3662B9FC83A3}"/>
              </a:ext>
            </a:extLst>
          </p:cNvPr>
          <p:cNvSpPr>
            <a:spLocks noEditPoints="1"/>
          </p:cNvSpPr>
          <p:nvPr/>
        </p:nvSpPr>
        <p:spPr bwMode="auto">
          <a:xfrm>
            <a:off x="6051210" y="3688328"/>
            <a:ext cx="394776" cy="528378"/>
          </a:xfrm>
          <a:custGeom>
            <a:avLst/>
            <a:gdLst>
              <a:gd name="T0" fmla="*/ 396429 w 256"/>
              <a:gd name="T1" fmla="*/ 417513 h 256"/>
              <a:gd name="T2" fmla="*/ 19496 w 256"/>
              <a:gd name="T3" fmla="*/ 417513 h 256"/>
              <a:gd name="T4" fmla="*/ 0 w 256"/>
              <a:gd name="T5" fmla="*/ 397942 h 256"/>
              <a:gd name="T6" fmla="*/ 0 w 256"/>
              <a:gd name="T7" fmla="*/ 19571 h 256"/>
              <a:gd name="T8" fmla="*/ 19496 w 256"/>
              <a:gd name="T9" fmla="*/ 0 h 256"/>
              <a:gd name="T10" fmla="*/ 396429 w 256"/>
              <a:gd name="T11" fmla="*/ 0 h 256"/>
              <a:gd name="T12" fmla="*/ 415925 w 256"/>
              <a:gd name="T13" fmla="*/ 19571 h 256"/>
              <a:gd name="T14" fmla="*/ 415925 w 256"/>
              <a:gd name="T15" fmla="*/ 397942 h 256"/>
              <a:gd name="T16" fmla="*/ 396429 w 256"/>
              <a:gd name="T17" fmla="*/ 417513 h 256"/>
              <a:gd name="T18" fmla="*/ 376932 w 256"/>
              <a:gd name="T19" fmla="*/ 39142 h 256"/>
              <a:gd name="T20" fmla="*/ 38993 w 256"/>
              <a:gd name="T21" fmla="*/ 39142 h 256"/>
              <a:gd name="T22" fmla="*/ 38993 w 256"/>
              <a:gd name="T23" fmla="*/ 378371 h 256"/>
              <a:gd name="T24" fmla="*/ 376932 w 256"/>
              <a:gd name="T25" fmla="*/ 378371 h 256"/>
              <a:gd name="T26" fmla="*/ 376932 w 256"/>
              <a:gd name="T27" fmla="*/ 39142 h 256"/>
              <a:gd name="T28" fmla="*/ 123478 w 256"/>
              <a:gd name="T29" fmla="*/ 189186 h 256"/>
              <a:gd name="T30" fmla="*/ 188466 w 256"/>
              <a:gd name="T31" fmla="*/ 189186 h 256"/>
              <a:gd name="T32" fmla="*/ 188466 w 256"/>
              <a:gd name="T33" fmla="*/ 123949 h 256"/>
              <a:gd name="T34" fmla="*/ 207963 w 256"/>
              <a:gd name="T35" fmla="*/ 104378 h 256"/>
              <a:gd name="T36" fmla="*/ 227459 w 256"/>
              <a:gd name="T37" fmla="*/ 123949 h 256"/>
              <a:gd name="T38" fmla="*/ 227459 w 256"/>
              <a:gd name="T39" fmla="*/ 189186 h 256"/>
              <a:gd name="T40" fmla="*/ 292447 w 256"/>
              <a:gd name="T41" fmla="*/ 189186 h 256"/>
              <a:gd name="T42" fmla="*/ 311944 w 256"/>
              <a:gd name="T43" fmla="*/ 208757 h 256"/>
              <a:gd name="T44" fmla="*/ 292447 w 256"/>
              <a:gd name="T45" fmla="*/ 228327 h 256"/>
              <a:gd name="T46" fmla="*/ 227459 w 256"/>
              <a:gd name="T47" fmla="*/ 228327 h 256"/>
              <a:gd name="T48" fmla="*/ 227459 w 256"/>
              <a:gd name="T49" fmla="*/ 293564 h 256"/>
              <a:gd name="T50" fmla="*/ 207963 w 256"/>
              <a:gd name="T51" fmla="*/ 313135 h 256"/>
              <a:gd name="T52" fmla="*/ 188466 w 256"/>
              <a:gd name="T53" fmla="*/ 293564 h 256"/>
              <a:gd name="T54" fmla="*/ 188466 w 256"/>
              <a:gd name="T55" fmla="*/ 228327 h 256"/>
              <a:gd name="T56" fmla="*/ 123478 w 256"/>
              <a:gd name="T57" fmla="*/ 228327 h 256"/>
              <a:gd name="T58" fmla="*/ 103981 w 256"/>
              <a:gd name="T59" fmla="*/ 208757 h 256"/>
              <a:gd name="T60" fmla="*/ 123478 w 256"/>
              <a:gd name="T61" fmla="*/ 189186 h 2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32" y="24"/>
                </a:moveTo>
                <a:cubicBezTo>
                  <a:pt x="24" y="24"/>
                  <a:pt x="24" y="24"/>
                  <a:pt x="24" y="24"/>
                </a:cubicBezTo>
                <a:cubicBezTo>
                  <a:pt x="24" y="232"/>
                  <a:pt x="24" y="232"/>
                  <a:pt x="24" y="232"/>
                </a:cubicBezTo>
                <a:cubicBezTo>
                  <a:pt x="232" y="232"/>
                  <a:pt x="232" y="232"/>
                  <a:pt x="232" y="232"/>
                </a:cubicBezTo>
                <a:lnTo>
                  <a:pt x="232" y="24"/>
                </a:lnTo>
                <a:close/>
                <a:moveTo>
                  <a:pt x="76" y="116"/>
                </a:moveTo>
                <a:cubicBezTo>
                  <a:pt x="116" y="116"/>
                  <a:pt x="116" y="116"/>
                  <a:pt x="116" y="116"/>
                </a:cubicBezTo>
                <a:cubicBezTo>
                  <a:pt x="116" y="76"/>
                  <a:pt x="116" y="76"/>
                  <a:pt x="116" y="76"/>
                </a:cubicBezTo>
                <a:cubicBezTo>
                  <a:pt x="116" y="69"/>
                  <a:pt x="121" y="64"/>
                  <a:pt x="128" y="64"/>
                </a:cubicBezTo>
                <a:cubicBezTo>
                  <a:pt x="135" y="64"/>
                  <a:pt x="140" y="69"/>
                  <a:pt x="140" y="76"/>
                </a:cubicBezTo>
                <a:cubicBezTo>
                  <a:pt x="140" y="116"/>
                  <a:pt x="140" y="116"/>
                  <a:pt x="140" y="116"/>
                </a:cubicBezTo>
                <a:cubicBezTo>
                  <a:pt x="180" y="116"/>
                  <a:pt x="180" y="116"/>
                  <a:pt x="180" y="116"/>
                </a:cubicBezTo>
                <a:cubicBezTo>
                  <a:pt x="187" y="116"/>
                  <a:pt x="192" y="121"/>
                  <a:pt x="192" y="128"/>
                </a:cubicBezTo>
                <a:cubicBezTo>
                  <a:pt x="192" y="135"/>
                  <a:pt x="187" y="140"/>
                  <a:pt x="180" y="140"/>
                </a:cubicBezTo>
                <a:cubicBezTo>
                  <a:pt x="140" y="140"/>
                  <a:pt x="140" y="140"/>
                  <a:pt x="140" y="140"/>
                </a:cubicBezTo>
                <a:cubicBezTo>
                  <a:pt x="140" y="180"/>
                  <a:pt x="140" y="180"/>
                  <a:pt x="140" y="180"/>
                </a:cubicBezTo>
                <a:cubicBezTo>
                  <a:pt x="140" y="187"/>
                  <a:pt x="135" y="192"/>
                  <a:pt x="128" y="192"/>
                </a:cubicBezTo>
                <a:cubicBezTo>
                  <a:pt x="121" y="192"/>
                  <a:pt x="116" y="187"/>
                  <a:pt x="116" y="180"/>
                </a:cubicBezTo>
                <a:cubicBezTo>
                  <a:pt x="116" y="140"/>
                  <a:pt x="116" y="140"/>
                  <a:pt x="116" y="140"/>
                </a:cubicBezTo>
                <a:cubicBezTo>
                  <a:pt x="76" y="140"/>
                  <a:pt x="76" y="140"/>
                  <a:pt x="76" y="140"/>
                </a:cubicBezTo>
                <a:cubicBezTo>
                  <a:pt x="69" y="140"/>
                  <a:pt x="64" y="135"/>
                  <a:pt x="64" y="128"/>
                </a:cubicBezTo>
                <a:cubicBezTo>
                  <a:pt x="64" y="121"/>
                  <a:pt x="69" y="116"/>
                  <a:pt x="76" y="116"/>
                </a:cubicBezTo>
              </a:path>
            </a:pathLst>
          </a:custGeom>
          <a:solidFill>
            <a:srgbClr val="00B050"/>
          </a:solidFill>
          <a:ln>
            <a:noFill/>
          </a:ln>
        </p:spPr>
        <p:txBody>
          <a:bodyPr/>
          <a:lstStyle/>
          <a:p>
            <a:endParaRPr lang="en-US" dirty="0"/>
          </a:p>
        </p:txBody>
      </p:sp>
    </p:spTree>
    <p:extLst>
      <p:ext uri="{BB962C8B-B14F-4D97-AF65-F5344CB8AC3E}">
        <p14:creationId xmlns:p14="http://schemas.microsoft.com/office/powerpoint/2010/main" val="32180828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ppt_x</p:attrName>
                                        </p:attrNameLst>
                                      </p:cBhvr>
                                      <p:tavLst>
                                        <p:tav tm="0">
                                          <p:val>
                                            <p:strVal val="#ppt_x-#ppt_w*1.125000"/>
                                          </p:val>
                                        </p:tav>
                                        <p:tav tm="100000">
                                          <p:val>
                                            <p:strVal val="#ppt_x"/>
                                          </p:val>
                                        </p:tav>
                                      </p:tavLst>
                                    </p:anim>
                                    <p:animEffect transition="in" filter="wipe(right)">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000"/>
                            </p:stCondLst>
                            <p:childTnLst>
                              <p:par>
                                <p:cTn id="54" presetID="12" presetClass="entr" presetSubtype="1"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down)">
                                      <p:cBhvr>
                                        <p:cTn id="57" dur="500"/>
                                        <p:tgtEl>
                                          <p:spTgt spid="33"/>
                                        </p:tgtEl>
                                      </p:cBhvr>
                                    </p:animEffect>
                                  </p:childTnLst>
                                </p:cTn>
                              </p:par>
                            </p:childTnLst>
                          </p:cTn>
                        </p:par>
                        <p:par>
                          <p:cTn id="58" fill="hold">
                            <p:stCondLst>
                              <p:cond delay="5500"/>
                            </p:stCondLst>
                            <p:childTnLst>
                              <p:par>
                                <p:cTn id="59" presetID="1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ppt_x</p:attrName>
                                        </p:attrNameLst>
                                      </p:cBhvr>
                                      <p:tavLst>
                                        <p:tav tm="0">
                                          <p:val>
                                            <p:strVal val="#ppt_x-#ppt_w*1.125000"/>
                                          </p:val>
                                        </p:tav>
                                        <p:tav tm="100000">
                                          <p:val>
                                            <p:strVal val="#ppt_x"/>
                                          </p:val>
                                        </p:tav>
                                      </p:tavLst>
                                    </p:anim>
                                    <p:animEffect transition="in" filter="wipe(right)">
                                      <p:cBhvr>
                                        <p:cTn id="62" dur="500"/>
                                        <p:tgtEl>
                                          <p:spTgt spid="8"/>
                                        </p:tgtEl>
                                      </p:cBhvr>
                                    </p:animEffect>
                                  </p:childTnLst>
                                </p:cTn>
                              </p:par>
                            </p:childTnLst>
                          </p:cTn>
                        </p:par>
                        <p:par>
                          <p:cTn id="63" fill="hold">
                            <p:stCondLst>
                              <p:cond delay="6000"/>
                            </p:stCondLst>
                            <p:childTnLst>
                              <p:par>
                                <p:cTn id="64" presetID="12" presetClass="entr" presetSubtype="1"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p:tgtEl>
                                          <p:spTgt spid="34"/>
                                        </p:tgtEl>
                                        <p:attrNameLst>
                                          <p:attrName>ppt_y</p:attrName>
                                        </p:attrNameLst>
                                      </p:cBhvr>
                                      <p:tavLst>
                                        <p:tav tm="0">
                                          <p:val>
                                            <p:strVal val="#ppt_y-#ppt_h*1.125000"/>
                                          </p:val>
                                        </p:tav>
                                        <p:tav tm="100000">
                                          <p:val>
                                            <p:strVal val="#ppt_y"/>
                                          </p:val>
                                        </p:tav>
                                      </p:tavLst>
                                    </p:anim>
                                    <p:animEffect transition="in" filter="wipe(down)">
                                      <p:cBhvr>
                                        <p:cTn id="67" dur="500"/>
                                        <p:tgtEl>
                                          <p:spTgt spid="34"/>
                                        </p:tgtEl>
                                      </p:cBhvr>
                                    </p:animEffect>
                                  </p:childTnLst>
                                </p:cTn>
                              </p:par>
                            </p:childTnLst>
                          </p:cTn>
                        </p:par>
                        <p:par>
                          <p:cTn id="68" fill="hold">
                            <p:stCondLst>
                              <p:cond delay="6500"/>
                            </p:stCondLst>
                            <p:childTnLst>
                              <p:par>
                                <p:cTn id="69" presetID="2" presetClass="entr" presetSubtype="8"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0-#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par>
                          <p:cTn id="77" fill="hold">
                            <p:stCondLst>
                              <p:cond delay="7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9"/>
                                        </p:tgtEl>
                                        <p:attrNameLst>
                                          <p:attrName>ppt_y</p:attrName>
                                        </p:attrNameLst>
                                      </p:cBhvr>
                                      <p:tavLst>
                                        <p:tav tm="0">
                                          <p:val>
                                            <p:strVal val="#ppt_y"/>
                                          </p:val>
                                        </p:tav>
                                        <p:tav tm="100000">
                                          <p:val>
                                            <p:strVal val="#ppt_y"/>
                                          </p:val>
                                        </p:tav>
                                      </p:tavLst>
                                    </p:anim>
                                    <p:anim calcmode="lin" valueType="num">
                                      <p:cBhvr>
                                        <p:cTn id="82"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29"/>
                                        </p:tgtEl>
                                      </p:cBhvr>
                                    </p:animEffect>
                                  </p:childTnLst>
                                </p:cTn>
                              </p:par>
                            </p:childTnLst>
                          </p:cTn>
                        </p:par>
                        <p:par>
                          <p:cTn id="85" fill="hold">
                            <p:stCondLst>
                              <p:cond delay="11000"/>
                            </p:stCondLst>
                            <p:childTnLst>
                              <p:par>
                                <p:cTn id="86" presetID="12" presetClass="entr" presetSubtype="1"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p:tgtEl>
                                          <p:spTgt spid="31"/>
                                        </p:tgtEl>
                                        <p:attrNameLst>
                                          <p:attrName>ppt_y</p:attrName>
                                        </p:attrNameLst>
                                      </p:cBhvr>
                                      <p:tavLst>
                                        <p:tav tm="0">
                                          <p:val>
                                            <p:strVal val="#ppt_y-#ppt_h*1.125000"/>
                                          </p:val>
                                        </p:tav>
                                        <p:tav tm="100000">
                                          <p:val>
                                            <p:strVal val="#ppt_y"/>
                                          </p:val>
                                        </p:tav>
                                      </p:tavLst>
                                    </p:anim>
                                    <p:animEffect transition="in" filter="wipe(down)">
                                      <p:cBhvr>
                                        <p:cTn id="89" dur="500"/>
                                        <p:tgtEl>
                                          <p:spTgt spid="31"/>
                                        </p:tgtEl>
                                      </p:cBhvr>
                                    </p:animEffect>
                                  </p:childTnLst>
                                </p:cTn>
                              </p:par>
                            </p:childTnLst>
                          </p:cTn>
                        </p:par>
                        <p:par>
                          <p:cTn id="90" fill="hold">
                            <p:stCondLst>
                              <p:cond delay="11500"/>
                            </p:stCondLst>
                            <p:childTnLst>
                              <p:par>
                                <p:cTn id="91" presetID="2" presetClass="entr" presetSubtype="2" fill="hold" nodeType="afterEffect">
                                  <p:stCondLst>
                                    <p:cond delay="0"/>
                                  </p:stCondLst>
                                  <p:childTnLst>
                                    <p:set>
                                      <p:cBhvr>
                                        <p:cTn id="92" dur="1" fill="hold">
                                          <p:stCondLst>
                                            <p:cond delay="0"/>
                                          </p:stCondLst>
                                        </p:cTn>
                                        <p:tgtEl>
                                          <p:spTgt spid="32">
                                            <p:txEl>
                                              <p:pRg st="0" end="0"/>
                                            </p:txEl>
                                          </p:spTgt>
                                        </p:tgtEl>
                                        <p:attrNameLst>
                                          <p:attrName>style.visibility</p:attrName>
                                        </p:attrNameLst>
                                      </p:cBhvr>
                                      <p:to>
                                        <p:strVal val="visible"/>
                                      </p:to>
                                    </p:set>
                                    <p:anim calcmode="lin" valueType="num">
                                      <p:cBhvr additive="base">
                                        <p:cTn id="9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12000"/>
                            </p:stCondLst>
                            <p:childTnLst>
                              <p:par>
                                <p:cTn id="96" presetID="2" presetClass="entr" presetSubtype="2" fill="hold" nodeType="afterEffect">
                                  <p:stCondLst>
                                    <p:cond delay="0"/>
                                  </p:stCondLst>
                                  <p:childTnLst>
                                    <p:set>
                                      <p:cBhvr>
                                        <p:cTn id="97" dur="1" fill="hold">
                                          <p:stCondLst>
                                            <p:cond delay="0"/>
                                          </p:stCondLst>
                                        </p:cTn>
                                        <p:tgtEl>
                                          <p:spTgt spid="32">
                                            <p:txEl>
                                              <p:pRg st="1" end="1"/>
                                            </p:txEl>
                                          </p:spTgt>
                                        </p:tgtEl>
                                        <p:attrNameLst>
                                          <p:attrName>style.visibility</p:attrName>
                                        </p:attrNameLst>
                                      </p:cBhvr>
                                      <p:to>
                                        <p:strVal val="visible"/>
                                      </p:to>
                                    </p:set>
                                    <p:anim calcmode="lin" valueType="num">
                                      <p:cBhvr additive="base">
                                        <p:cTn id="98"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2">
                                            <p:txEl>
                                              <p:pRg st="1" end="1"/>
                                            </p:txEl>
                                          </p:spTgt>
                                        </p:tgtEl>
                                        <p:attrNameLst>
                                          <p:attrName>ppt_y</p:attrName>
                                        </p:attrNameLst>
                                      </p:cBhvr>
                                      <p:tavLst>
                                        <p:tav tm="0">
                                          <p:val>
                                            <p:strVal val="#ppt_y"/>
                                          </p:val>
                                        </p:tav>
                                        <p:tav tm="100000">
                                          <p:val>
                                            <p:strVal val="#ppt_y"/>
                                          </p:val>
                                        </p:tav>
                                      </p:tavLst>
                                    </p:anim>
                                  </p:childTnLst>
                                </p:cTn>
                              </p:par>
                              <p:par>
                                <p:cTn id="100" presetID="2" presetClass="entr" presetSubtype="2" fill="hold" nodeType="withEffect">
                                  <p:stCondLst>
                                    <p:cond delay="0"/>
                                  </p:stCondLst>
                                  <p:childTnLst>
                                    <p:set>
                                      <p:cBhvr>
                                        <p:cTn id="101" dur="1" fill="hold">
                                          <p:stCondLst>
                                            <p:cond delay="0"/>
                                          </p:stCondLst>
                                        </p:cTn>
                                        <p:tgtEl>
                                          <p:spTgt spid="32">
                                            <p:txEl>
                                              <p:pRg st="2" end="2"/>
                                            </p:txEl>
                                          </p:spTgt>
                                        </p:tgtEl>
                                        <p:attrNameLst>
                                          <p:attrName>style.visibility</p:attrName>
                                        </p:attrNameLst>
                                      </p:cBhvr>
                                      <p:to>
                                        <p:strVal val="visible"/>
                                      </p:to>
                                    </p:set>
                                    <p:anim calcmode="lin" valueType="num">
                                      <p:cBhvr additive="base">
                                        <p:cTn id="102" dur="500" fill="hold"/>
                                        <p:tgtEl>
                                          <p:spTgt spid="32">
                                            <p:txEl>
                                              <p:pRg st="2" end="2"/>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32">
                                            <p:txEl>
                                              <p:pRg st="2" end="2"/>
                                            </p:txEl>
                                          </p:spTgt>
                                        </p:tgtEl>
                                        <p:attrNameLst>
                                          <p:attrName>ppt_y</p:attrName>
                                        </p:attrNameLst>
                                      </p:cBhvr>
                                      <p:tavLst>
                                        <p:tav tm="0">
                                          <p:val>
                                            <p:strVal val="#ppt_y"/>
                                          </p:val>
                                        </p:tav>
                                        <p:tav tm="100000">
                                          <p:val>
                                            <p:strVal val="#ppt_y"/>
                                          </p:val>
                                        </p:tav>
                                      </p:tavLst>
                                    </p:anim>
                                  </p:childTnLst>
                                </p:cTn>
                              </p:par>
                            </p:childTnLst>
                          </p:cTn>
                        </p:par>
                        <p:par>
                          <p:cTn id="104" fill="hold">
                            <p:stCondLst>
                              <p:cond delay="12500"/>
                            </p:stCondLst>
                            <p:childTnLst>
                              <p:par>
                                <p:cTn id="105" presetID="12" presetClass="entr" presetSubtype="4" fill="hold" grpId="0"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p:tgtEl>
                                          <p:spTgt spid="4"/>
                                        </p:tgtEl>
                                        <p:attrNameLst>
                                          <p:attrName>ppt_y</p:attrName>
                                        </p:attrNameLst>
                                      </p:cBhvr>
                                      <p:tavLst>
                                        <p:tav tm="0">
                                          <p:val>
                                            <p:strVal val="#ppt_y+#ppt_h*1.125000"/>
                                          </p:val>
                                        </p:tav>
                                        <p:tav tm="100000">
                                          <p:val>
                                            <p:strVal val="#ppt_y"/>
                                          </p:val>
                                        </p:tav>
                                      </p:tavLst>
                                    </p:anim>
                                    <p:animEffect transition="in" filter="wipe(up)">
                                      <p:cBhvr>
                                        <p:cTn id="10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3" grpId="0"/>
      <p:bldP spid="24" grpId="0"/>
      <p:bldP spid="25" grpId="0"/>
      <p:bldP spid="29" grpId="0"/>
      <p:bldP spid="31" grpId="0"/>
      <p:bldP spid="4" grpId="0" animBg="1"/>
      <p:bldP spid="8" grpId="0" animBg="1"/>
      <p:bldP spid="33" grpId="0"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CD52F6DF-806F-49CA-8BF4-128C95470673}"/>
              </a:ext>
            </a:extLst>
          </p:cNvPr>
          <p:cNvPicPr>
            <a:picLocks noChangeAspect="1"/>
          </p:cNvPicPr>
          <p:nvPr/>
        </p:nvPicPr>
        <p:blipFill rotWithShape="1">
          <a:blip r:embed="rId2">
            <a:extLst>
              <a:ext uri="{28A0092B-C50C-407E-A947-70E740481C1C}">
                <a14:useLocalDpi xmlns:a14="http://schemas.microsoft.com/office/drawing/2010/main" val="0"/>
              </a:ext>
            </a:extLst>
          </a:blip>
          <a:srcRect t="13223" b="11777"/>
          <a:stretch/>
        </p:blipFill>
        <p:spPr>
          <a:xfrm>
            <a:off x="20" y="10"/>
            <a:ext cx="12191980" cy="6857990"/>
          </a:xfrm>
          <a:prstGeom prst="rect">
            <a:avLst/>
          </a:prstGeom>
          <a:noFill/>
          <a:ln>
            <a:noFill/>
          </a:ln>
        </p:spPr>
      </p:pic>
    </p:spTree>
    <p:extLst>
      <p:ext uri="{BB962C8B-B14F-4D97-AF65-F5344CB8AC3E}">
        <p14:creationId xmlns:p14="http://schemas.microsoft.com/office/powerpoint/2010/main" val="4104437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456D6-AC36-1545-B5A7-DAC12222092A}"/>
              </a:ext>
            </a:extLst>
          </p:cNvPr>
          <p:cNvSpPr>
            <a:spLocks noGrp="1"/>
          </p:cNvSpPr>
          <p:nvPr>
            <p:ph type="title"/>
          </p:nvPr>
        </p:nvSpPr>
        <p:spPr>
          <a:xfrm>
            <a:off x="309527" y="195005"/>
            <a:ext cx="10515600" cy="740661"/>
          </a:xfrm>
        </p:spPr>
        <p:txBody>
          <a:bodyPr>
            <a:normAutofit fontScale="90000"/>
          </a:bodyPr>
          <a:lstStyle/>
          <a:p>
            <a:r>
              <a:rPr lang="es-ES" dirty="0"/>
              <a:t>Disfagia: Recomendaciones y postura del paciente</a:t>
            </a:r>
          </a:p>
        </p:txBody>
      </p:sp>
      <p:sp>
        <p:nvSpPr>
          <p:cNvPr id="8" name="Text Placeholder 4">
            <a:extLst>
              <a:ext uri="{FF2B5EF4-FFF2-40B4-BE49-F238E27FC236}">
                <a16:creationId xmlns:a16="http://schemas.microsoft.com/office/drawing/2014/main" id="{BD57457F-1595-0148-AD46-122D29928044}"/>
              </a:ext>
            </a:extLst>
          </p:cNvPr>
          <p:cNvSpPr txBox="1">
            <a:spLocks/>
          </p:cNvSpPr>
          <p:nvPr/>
        </p:nvSpPr>
        <p:spPr>
          <a:xfrm>
            <a:off x="89210" y="1381556"/>
            <a:ext cx="2506407" cy="67067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err="1"/>
              <a:t>Recomendaciones</a:t>
            </a:r>
            <a:endParaRPr lang="en-US" sz="2000" b="1" dirty="0"/>
          </a:p>
        </p:txBody>
      </p:sp>
      <p:sp>
        <p:nvSpPr>
          <p:cNvPr id="9" name="Isosceles Triangle 20">
            <a:extLst>
              <a:ext uri="{FF2B5EF4-FFF2-40B4-BE49-F238E27FC236}">
                <a16:creationId xmlns:a16="http://schemas.microsoft.com/office/drawing/2014/main" id="{6EE3E7B4-8FA4-5E4E-BB7A-9D04CFEAF233}"/>
              </a:ext>
            </a:extLst>
          </p:cNvPr>
          <p:cNvSpPr/>
          <p:nvPr/>
        </p:nvSpPr>
        <p:spPr>
          <a:xfrm rot="5400000">
            <a:off x="2755315" y="1594254"/>
            <a:ext cx="361938" cy="234437"/>
          </a:xfrm>
          <a:prstGeom prst="triangle">
            <a:avLst/>
          </a:prstGeom>
          <a:solidFill>
            <a:schemeClr val="tx2">
              <a:lumMod val="75000"/>
            </a:schemeClr>
          </a:solidFill>
          <a:ln>
            <a:noFill/>
          </a:ln>
          <a:effectLst>
            <a:outerShdw blurRad="50800" dist="381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pic>
        <p:nvPicPr>
          <p:cNvPr id="10" name="Imagen 9">
            <a:extLst>
              <a:ext uri="{FF2B5EF4-FFF2-40B4-BE49-F238E27FC236}">
                <a16:creationId xmlns:a16="http://schemas.microsoft.com/office/drawing/2014/main" id="{6ADCA385-024D-F343-A594-1A72CD99D747}"/>
              </a:ext>
            </a:extLst>
          </p:cNvPr>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3214833" y="1121559"/>
            <a:ext cx="864152" cy="919646"/>
          </a:xfrm>
          <a:prstGeom prst="rect">
            <a:avLst/>
          </a:prstGeom>
        </p:spPr>
      </p:pic>
      <p:sp>
        <p:nvSpPr>
          <p:cNvPr id="11" name="CuadroTexto 10">
            <a:extLst>
              <a:ext uri="{FF2B5EF4-FFF2-40B4-BE49-F238E27FC236}">
                <a16:creationId xmlns:a16="http://schemas.microsoft.com/office/drawing/2014/main" id="{555D8002-F7E6-3248-8039-1815E32D370A}"/>
              </a:ext>
            </a:extLst>
          </p:cNvPr>
          <p:cNvSpPr txBox="1"/>
          <p:nvPr/>
        </p:nvSpPr>
        <p:spPr>
          <a:xfrm>
            <a:off x="2994539" y="2121179"/>
            <a:ext cx="1306886" cy="523220"/>
          </a:xfrm>
          <a:prstGeom prst="rect">
            <a:avLst/>
          </a:prstGeom>
          <a:noFill/>
        </p:spPr>
        <p:txBody>
          <a:bodyPr wrap="square" rtlCol="0">
            <a:spAutoFit/>
          </a:bodyPr>
          <a:lstStyle/>
          <a:p>
            <a:pPr algn="ctr"/>
            <a:r>
              <a:rPr lang="es-ES" sz="1400" dirty="0"/>
              <a:t>Entorno tranquilo</a:t>
            </a:r>
          </a:p>
        </p:txBody>
      </p:sp>
      <p:pic>
        <p:nvPicPr>
          <p:cNvPr id="12" name="Imagen 11">
            <a:extLst>
              <a:ext uri="{FF2B5EF4-FFF2-40B4-BE49-F238E27FC236}">
                <a16:creationId xmlns:a16="http://schemas.microsoft.com/office/drawing/2014/main" id="{93C8B737-D831-6343-80A6-E29F83101F3B}"/>
              </a:ext>
            </a:extLst>
          </p:cNvPr>
          <p:cNvPicPr>
            <a:picLocks noChangeAspect="1"/>
          </p:cNvPicPr>
          <p:nvPr/>
        </p:nvPicPr>
        <p:blipFill>
          <a:blip r:embed="rId5" r:link="rId4" cstate="screen">
            <a:extLst>
              <a:ext uri="{28A0092B-C50C-407E-A947-70E740481C1C}">
                <a14:useLocalDpi xmlns:a14="http://schemas.microsoft.com/office/drawing/2010/main"/>
              </a:ext>
            </a:extLst>
          </a:blip>
          <a:stretch>
            <a:fillRect/>
          </a:stretch>
        </p:blipFill>
        <p:spPr>
          <a:xfrm>
            <a:off x="4382429" y="1082695"/>
            <a:ext cx="983615" cy="983615"/>
          </a:xfrm>
          <a:prstGeom prst="rect">
            <a:avLst/>
          </a:prstGeom>
        </p:spPr>
      </p:pic>
      <p:sp>
        <p:nvSpPr>
          <p:cNvPr id="14" name="CuadroTexto 13">
            <a:extLst>
              <a:ext uri="{FF2B5EF4-FFF2-40B4-BE49-F238E27FC236}">
                <a16:creationId xmlns:a16="http://schemas.microsoft.com/office/drawing/2014/main" id="{52BD8245-D0A7-A646-9F22-F3E5750A6544}"/>
              </a:ext>
            </a:extLst>
          </p:cNvPr>
          <p:cNvSpPr txBox="1"/>
          <p:nvPr/>
        </p:nvSpPr>
        <p:spPr>
          <a:xfrm>
            <a:off x="4200138" y="2121179"/>
            <a:ext cx="1475038" cy="738664"/>
          </a:xfrm>
          <a:prstGeom prst="rect">
            <a:avLst/>
          </a:prstGeom>
          <a:noFill/>
        </p:spPr>
        <p:txBody>
          <a:bodyPr wrap="square" rtlCol="0">
            <a:spAutoFit/>
          </a:bodyPr>
          <a:lstStyle/>
          <a:p>
            <a:pPr algn="ctr"/>
            <a:r>
              <a:rPr lang="es-ES" sz="1400" dirty="0"/>
              <a:t>Sentarse erguido, barbilla hacia abajo</a:t>
            </a:r>
          </a:p>
        </p:txBody>
      </p:sp>
      <p:pic>
        <p:nvPicPr>
          <p:cNvPr id="15" name="Imagen 14">
            <a:extLst>
              <a:ext uri="{FF2B5EF4-FFF2-40B4-BE49-F238E27FC236}">
                <a16:creationId xmlns:a16="http://schemas.microsoft.com/office/drawing/2014/main" id="{3C21FDAD-5985-5D48-913B-3DF19E152C3C}"/>
              </a:ext>
            </a:extLst>
          </p:cNvPr>
          <p:cNvPicPr>
            <a:picLocks noChangeAspect="1"/>
          </p:cNvPicPr>
          <p:nvPr/>
        </p:nvPicPr>
        <p:blipFill>
          <a:blip r:embed="rId6" r:link="rId4" cstate="screen">
            <a:extLst>
              <a:ext uri="{28A0092B-C50C-407E-A947-70E740481C1C}">
                <a14:useLocalDpi xmlns:a14="http://schemas.microsoft.com/office/drawing/2010/main"/>
              </a:ext>
            </a:extLst>
          </a:blip>
          <a:stretch>
            <a:fillRect/>
          </a:stretch>
        </p:blipFill>
        <p:spPr>
          <a:xfrm>
            <a:off x="6055241" y="1013135"/>
            <a:ext cx="799992" cy="1080841"/>
          </a:xfrm>
          <a:prstGeom prst="rect">
            <a:avLst/>
          </a:prstGeom>
        </p:spPr>
      </p:pic>
      <p:sp>
        <p:nvSpPr>
          <p:cNvPr id="16" name="CuadroTexto 15">
            <a:extLst>
              <a:ext uri="{FF2B5EF4-FFF2-40B4-BE49-F238E27FC236}">
                <a16:creationId xmlns:a16="http://schemas.microsoft.com/office/drawing/2014/main" id="{0186AA64-BFD7-8245-B533-A9BEFB4C2CED}"/>
              </a:ext>
            </a:extLst>
          </p:cNvPr>
          <p:cNvSpPr txBox="1"/>
          <p:nvPr/>
        </p:nvSpPr>
        <p:spPr>
          <a:xfrm>
            <a:off x="5643449" y="2121179"/>
            <a:ext cx="1758523" cy="738664"/>
          </a:xfrm>
          <a:prstGeom prst="rect">
            <a:avLst/>
          </a:prstGeom>
          <a:noFill/>
        </p:spPr>
        <p:txBody>
          <a:bodyPr wrap="square" rtlCol="0">
            <a:spAutoFit/>
          </a:bodyPr>
          <a:lstStyle/>
          <a:p>
            <a:pPr algn="ctr"/>
            <a:r>
              <a:rPr lang="es-ES" sz="1400" dirty="0"/>
              <a:t>Posición erguida al menos 30 minutos tras las comidas</a:t>
            </a:r>
          </a:p>
        </p:txBody>
      </p:sp>
      <p:pic>
        <p:nvPicPr>
          <p:cNvPr id="17" name="Imagen 16">
            <a:extLst>
              <a:ext uri="{FF2B5EF4-FFF2-40B4-BE49-F238E27FC236}">
                <a16:creationId xmlns:a16="http://schemas.microsoft.com/office/drawing/2014/main" id="{51C67FAB-D178-E24C-886A-D7F5344C4516}"/>
              </a:ext>
            </a:extLst>
          </p:cNvPr>
          <p:cNvPicPr>
            <a:picLocks noChangeAspect="1"/>
          </p:cNvPicPr>
          <p:nvPr/>
        </p:nvPicPr>
        <p:blipFill>
          <a:blip r:embed="rId7" r:link="rId4" cstate="screen">
            <a:extLst>
              <a:ext uri="{28A0092B-C50C-407E-A947-70E740481C1C}">
                <a14:useLocalDpi xmlns:a14="http://schemas.microsoft.com/office/drawing/2010/main"/>
              </a:ext>
            </a:extLst>
          </a:blip>
          <a:stretch>
            <a:fillRect/>
          </a:stretch>
        </p:blipFill>
        <p:spPr>
          <a:xfrm>
            <a:off x="7622177" y="1150293"/>
            <a:ext cx="792104" cy="760419"/>
          </a:xfrm>
          <a:prstGeom prst="rect">
            <a:avLst/>
          </a:prstGeom>
        </p:spPr>
      </p:pic>
      <p:sp>
        <p:nvSpPr>
          <p:cNvPr id="18" name="CuadroTexto 17">
            <a:extLst>
              <a:ext uri="{FF2B5EF4-FFF2-40B4-BE49-F238E27FC236}">
                <a16:creationId xmlns:a16="http://schemas.microsoft.com/office/drawing/2014/main" id="{5414C036-FD31-F74D-B0C0-837053F22F60}"/>
              </a:ext>
            </a:extLst>
          </p:cNvPr>
          <p:cNvSpPr txBox="1"/>
          <p:nvPr/>
        </p:nvSpPr>
        <p:spPr>
          <a:xfrm>
            <a:off x="7516287" y="2121179"/>
            <a:ext cx="1127052" cy="738664"/>
          </a:xfrm>
          <a:prstGeom prst="rect">
            <a:avLst/>
          </a:prstGeom>
          <a:noFill/>
        </p:spPr>
        <p:txBody>
          <a:bodyPr wrap="square" rtlCol="0">
            <a:spAutoFit/>
          </a:bodyPr>
          <a:lstStyle/>
          <a:p>
            <a:pPr algn="ctr"/>
            <a:r>
              <a:rPr lang="es-ES" sz="1400" dirty="0"/>
              <a:t>No utilizar pajitas ni jeringas</a:t>
            </a:r>
          </a:p>
        </p:txBody>
      </p:sp>
      <p:pic>
        <p:nvPicPr>
          <p:cNvPr id="19" name="Imagen 18">
            <a:extLst>
              <a:ext uri="{FF2B5EF4-FFF2-40B4-BE49-F238E27FC236}">
                <a16:creationId xmlns:a16="http://schemas.microsoft.com/office/drawing/2014/main" id="{B9D74A6D-0C2D-774A-BCC6-96FEF19F2BB6}"/>
              </a:ext>
            </a:extLst>
          </p:cNvPr>
          <p:cNvPicPr>
            <a:picLocks noChangeAspect="1"/>
          </p:cNvPicPr>
          <p:nvPr/>
        </p:nvPicPr>
        <p:blipFill>
          <a:blip r:embed="rId8" r:link="rId4" cstate="screen">
            <a:extLst>
              <a:ext uri="{28A0092B-C50C-407E-A947-70E740481C1C}">
                <a14:useLocalDpi xmlns:a14="http://schemas.microsoft.com/office/drawing/2010/main"/>
              </a:ext>
            </a:extLst>
          </a:blip>
          <a:stretch>
            <a:fillRect/>
          </a:stretch>
        </p:blipFill>
        <p:spPr>
          <a:xfrm>
            <a:off x="8776010" y="1017512"/>
            <a:ext cx="1071372" cy="1055137"/>
          </a:xfrm>
          <a:prstGeom prst="rect">
            <a:avLst/>
          </a:prstGeom>
        </p:spPr>
      </p:pic>
      <p:sp>
        <p:nvSpPr>
          <p:cNvPr id="20" name="CuadroTexto 19">
            <a:extLst>
              <a:ext uri="{FF2B5EF4-FFF2-40B4-BE49-F238E27FC236}">
                <a16:creationId xmlns:a16="http://schemas.microsoft.com/office/drawing/2014/main" id="{3D2B9D3B-E143-2946-8303-A78BB3CEB745}"/>
              </a:ext>
            </a:extLst>
          </p:cNvPr>
          <p:cNvSpPr txBox="1"/>
          <p:nvPr/>
        </p:nvSpPr>
        <p:spPr>
          <a:xfrm>
            <a:off x="8590693" y="2121179"/>
            <a:ext cx="1632433" cy="738664"/>
          </a:xfrm>
          <a:prstGeom prst="rect">
            <a:avLst/>
          </a:prstGeom>
          <a:noFill/>
        </p:spPr>
        <p:txBody>
          <a:bodyPr wrap="square" rtlCol="0">
            <a:spAutoFit/>
          </a:bodyPr>
          <a:lstStyle/>
          <a:p>
            <a:pPr algn="ctr"/>
            <a:r>
              <a:rPr lang="es-ES" sz="1400" dirty="0"/>
              <a:t>Comer despacio, pequeñas cantidades</a:t>
            </a:r>
          </a:p>
        </p:txBody>
      </p:sp>
      <p:pic>
        <p:nvPicPr>
          <p:cNvPr id="21" name="Imagen 20">
            <a:extLst>
              <a:ext uri="{FF2B5EF4-FFF2-40B4-BE49-F238E27FC236}">
                <a16:creationId xmlns:a16="http://schemas.microsoft.com/office/drawing/2014/main" id="{DB679B6D-3958-2F46-AD29-827770D748E8}"/>
              </a:ext>
            </a:extLst>
          </p:cNvPr>
          <p:cNvPicPr>
            <a:picLocks noChangeAspect="1"/>
          </p:cNvPicPr>
          <p:nvPr/>
        </p:nvPicPr>
        <p:blipFill>
          <a:blip r:embed="rId9" r:link="rId4" cstate="screen">
            <a:extLst>
              <a:ext uri="{28A0092B-C50C-407E-A947-70E740481C1C}">
                <a14:useLocalDpi xmlns:a14="http://schemas.microsoft.com/office/drawing/2010/main"/>
              </a:ext>
            </a:extLst>
          </a:blip>
          <a:stretch>
            <a:fillRect/>
          </a:stretch>
        </p:blipFill>
        <p:spPr>
          <a:xfrm>
            <a:off x="10536578" y="1122159"/>
            <a:ext cx="1025911" cy="919044"/>
          </a:xfrm>
          <a:prstGeom prst="rect">
            <a:avLst/>
          </a:prstGeom>
        </p:spPr>
      </p:pic>
      <p:sp>
        <p:nvSpPr>
          <p:cNvPr id="22" name="CuadroTexto 21">
            <a:extLst>
              <a:ext uri="{FF2B5EF4-FFF2-40B4-BE49-F238E27FC236}">
                <a16:creationId xmlns:a16="http://schemas.microsoft.com/office/drawing/2014/main" id="{D923D221-A8FC-4A42-ABD3-02334CA518C6}"/>
              </a:ext>
            </a:extLst>
          </p:cNvPr>
          <p:cNvSpPr txBox="1"/>
          <p:nvPr/>
        </p:nvSpPr>
        <p:spPr>
          <a:xfrm>
            <a:off x="10344762" y="2121179"/>
            <a:ext cx="1409543" cy="523220"/>
          </a:xfrm>
          <a:prstGeom prst="rect">
            <a:avLst/>
          </a:prstGeom>
          <a:noFill/>
        </p:spPr>
        <p:txBody>
          <a:bodyPr wrap="square" rtlCol="0">
            <a:spAutoFit/>
          </a:bodyPr>
          <a:lstStyle/>
          <a:p>
            <a:pPr algn="ctr"/>
            <a:r>
              <a:rPr lang="es-ES" sz="1400" dirty="0"/>
              <a:t>Correcta higiene bucal</a:t>
            </a:r>
          </a:p>
        </p:txBody>
      </p:sp>
      <p:sp>
        <p:nvSpPr>
          <p:cNvPr id="23" name="Rectangle 3">
            <a:extLst>
              <a:ext uri="{FF2B5EF4-FFF2-40B4-BE49-F238E27FC236}">
                <a16:creationId xmlns:a16="http://schemas.microsoft.com/office/drawing/2014/main" id="{D0A0C033-831A-DC40-B91D-DF83D33D77F6}"/>
              </a:ext>
            </a:extLst>
          </p:cNvPr>
          <p:cNvSpPr txBox="1">
            <a:spLocks noChangeArrowheads="1"/>
          </p:cNvSpPr>
          <p:nvPr/>
        </p:nvSpPr>
        <p:spPr>
          <a:xfrm>
            <a:off x="554249" y="3017233"/>
            <a:ext cx="5824249" cy="2632104"/>
          </a:xfrm>
          <a:prstGeom prst="rect">
            <a:avLst/>
          </a:prstGeom>
        </p:spPr>
        <p:txBody>
          <a:bodyPr vert="horz" lIns="0" tIns="34290" rIns="68580" bIns="34290" rtlCol="0" anchor="ctr"/>
          <a:lstStyle>
            <a:defPPr>
              <a:defRPr lang="en-US"/>
            </a:defPPr>
            <a:lvl1pPr marL="0" algn="l" defTabSz="914400" rtl="0" eaLnBrk="1" latinLnBrk="0" hangingPunct="1">
              <a:defRPr sz="1089" b="0" i="0" kern="1200">
                <a:solidFill>
                  <a:schemeClr val="bg1"/>
                </a:solidFill>
                <a:latin typeface="Calibri Regular" charset="0"/>
                <a:ea typeface="Calibri Regular" charset="0"/>
                <a:cs typeface="Calibri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lnSpc>
                <a:spcPct val="110000"/>
              </a:lnSpc>
              <a:spcBef>
                <a:spcPts val="600"/>
              </a:spcBef>
              <a:spcAft>
                <a:spcPts val="600"/>
              </a:spcAft>
              <a:buSzPct val="150000"/>
              <a:buFont typeface="Arial" panose="020B0604020202020204" pitchFamily="34" charset="0"/>
              <a:buChar char="•"/>
            </a:pPr>
            <a:r>
              <a:rPr lang="es-ES_tradnl" altLang="es-ES" sz="1500" b="1" dirty="0">
                <a:latin typeface="Arial" panose="020B0604020202020204" pitchFamily="34" charset="0"/>
                <a:cs typeface="Arial" panose="020B0604020202020204" pitchFamily="34" charset="0"/>
              </a:rPr>
              <a:t>Sentado durante y post-ingesta (20 min)</a:t>
            </a:r>
          </a:p>
          <a:p>
            <a:pPr marL="285750" lvl="1" indent="-285750">
              <a:lnSpc>
                <a:spcPct val="110000"/>
              </a:lnSpc>
              <a:spcBef>
                <a:spcPts val="600"/>
              </a:spcBef>
              <a:spcAft>
                <a:spcPts val="600"/>
              </a:spcAft>
              <a:buSzPct val="150000"/>
              <a:buFont typeface="Arial" panose="020B0604020202020204" pitchFamily="34" charset="0"/>
              <a:buChar char="•"/>
            </a:pPr>
            <a:r>
              <a:rPr lang="es-ES_tradnl" altLang="es-ES" sz="1500" b="1" dirty="0">
                <a:latin typeface="Arial" panose="020B0604020202020204" pitchFamily="34" charset="0"/>
                <a:cs typeface="Arial" panose="020B0604020202020204" pitchFamily="34" charset="0"/>
              </a:rPr>
              <a:t>Flexión anterior del cuello: protección de la vía respiratoria</a:t>
            </a:r>
          </a:p>
          <a:p>
            <a:pPr marL="285750" lvl="1" indent="-285750">
              <a:lnSpc>
                <a:spcPct val="110000"/>
              </a:lnSpc>
              <a:spcBef>
                <a:spcPts val="600"/>
              </a:spcBef>
              <a:spcAft>
                <a:spcPts val="600"/>
              </a:spcAft>
              <a:buSzPct val="150000"/>
              <a:buFont typeface="Arial" panose="020B0604020202020204" pitchFamily="34" charset="0"/>
              <a:buChar char="•"/>
            </a:pPr>
            <a:r>
              <a:rPr lang="es-ES_tradnl" altLang="es-ES" sz="1500" b="1" dirty="0">
                <a:latin typeface="Arial" panose="020B0604020202020204" pitchFamily="34" charset="0"/>
                <a:cs typeface="Arial" panose="020B0604020202020204" pitchFamily="34" charset="0"/>
              </a:rPr>
              <a:t>En hemiparesias/faringe paralizada: rotar la cabeza hacia lado afecto para dirigir la comida hacia el lado sano (↑eficacia del tránsito faríngeo + ↑apertura del EES)</a:t>
            </a:r>
          </a:p>
          <a:p>
            <a:pPr marL="285750" lvl="1" indent="-285750">
              <a:lnSpc>
                <a:spcPct val="110000"/>
              </a:lnSpc>
              <a:spcBef>
                <a:spcPts val="600"/>
              </a:spcBef>
              <a:spcAft>
                <a:spcPts val="600"/>
              </a:spcAft>
              <a:buSzPct val="150000"/>
              <a:buFont typeface="Arial" panose="020B0604020202020204" pitchFamily="34" charset="0"/>
              <a:buChar char="•"/>
            </a:pPr>
            <a:r>
              <a:rPr lang="es-ES_tradnl" altLang="es-ES" sz="1500" b="1" dirty="0">
                <a:latin typeface="Arial" panose="020B0604020202020204" pitchFamily="34" charset="0"/>
                <a:cs typeface="Arial" panose="020B0604020202020204" pitchFamily="34" charset="0"/>
              </a:rPr>
              <a:t>Administración del alimento por debajo de su nivel</a:t>
            </a:r>
            <a:endParaRPr lang="es-ES_tradnl" altLang="es-ES" sz="1500" b="1" dirty="0">
              <a:solidFill>
                <a:schemeClr val="tx1"/>
              </a:solidFill>
              <a:latin typeface="Arial" panose="020B0604020202020204" pitchFamily="34" charset="0"/>
              <a:cs typeface="Arial" panose="020B0604020202020204" pitchFamily="34" charset="0"/>
            </a:endParaRPr>
          </a:p>
        </p:txBody>
      </p:sp>
      <p:pic>
        <p:nvPicPr>
          <p:cNvPr id="24" name="Picture 8" descr="http://www.brooksidepress.org/Products/Nursing_Care_of_the_Surgical_Patient/images/md0915_img_12.jpg">
            <a:hlinkClick r:id="rId10"/>
            <a:extLst>
              <a:ext uri="{FF2B5EF4-FFF2-40B4-BE49-F238E27FC236}">
                <a16:creationId xmlns:a16="http://schemas.microsoft.com/office/drawing/2014/main" id="{B38CB9D8-4E35-D942-8905-5E956EC4FDC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687329" y="3251623"/>
            <a:ext cx="4296315" cy="23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303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repeatCount="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4000"/>
                            </p:stCondLst>
                            <p:childTnLst>
                              <p:par>
                                <p:cTn id="38" presetID="22" presetClass="entr" presetSubtype="1"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0"/>
                            </p:stCondLst>
                            <p:childTnLst>
                              <p:par>
                                <p:cTn id="46" presetID="22" presetClass="entr" presetSubtype="1"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6000"/>
                            </p:stCondLst>
                            <p:childTnLst>
                              <p:par>
                                <p:cTn id="54" presetID="22" presetClass="entr" presetSubtype="1"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7000"/>
                            </p:stCondLst>
                            <p:childTnLst>
                              <p:par>
                                <p:cTn id="62" presetID="2" presetClass="entr" presetSubtype="4" fill="hold" grpId="0" nodeType="afterEffect">
                                  <p:stCondLst>
                                    <p:cond delay="0"/>
                                  </p:stCondLst>
                                  <p:iterate type="wd">
                                    <p:tmPct val="10000"/>
                                  </p:iterate>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childTnLst>
                          </p:cTn>
                        </p:par>
                        <p:par>
                          <p:cTn id="66" fill="hold">
                            <p:stCondLst>
                              <p:cond delay="10350"/>
                            </p:stCondLst>
                            <p:childTnLst>
                              <p:par>
                                <p:cTn id="67" presetID="21" presetClass="entr" presetSubtype="1"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p:bldP spid="16" grpId="0"/>
      <p:bldP spid="18" grpId="0"/>
      <p:bldP spid="20" grpId="0"/>
      <p:bldP spid="22"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FB54BD-0A5F-496E-819B-F72FEB5D85CF}"/>
              </a:ext>
            </a:extLst>
          </p:cNvPr>
          <p:cNvPicPr>
            <a:picLocks noChangeAspect="1"/>
          </p:cNvPicPr>
          <p:nvPr/>
        </p:nvPicPr>
        <p:blipFill>
          <a:blip r:embed="rId2" cstate="print"/>
          <a:stretch>
            <a:fillRect/>
          </a:stretch>
        </p:blipFill>
        <p:spPr>
          <a:xfrm>
            <a:off x="1920451" y="1034183"/>
            <a:ext cx="8351096" cy="4566519"/>
          </a:xfrm>
          <a:prstGeom prst="rect">
            <a:avLst/>
          </a:prstGeom>
        </p:spPr>
      </p:pic>
      <p:sp>
        <p:nvSpPr>
          <p:cNvPr id="4" name="TextBox 5">
            <a:extLst>
              <a:ext uri="{FF2B5EF4-FFF2-40B4-BE49-F238E27FC236}">
                <a16:creationId xmlns:a16="http://schemas.microsoft.com/office/drawing/2014/main" id="{9BD4F9A5-8CF0-49E7-A111-1629DED3B45E}"/>
              </a:ext>
            </a:extLst>
          </p:cNvPr>
          <p:cNvSpPr txBox="1"/>
          <p:nvPr/>
        </p:nvSpPr>
        <p:spPr>
          <a:xfrm>
            <a:off x="2296241" y="235717"/>
            <a:ext cx="7599521" cy="1200329"/>
          </a:xfrm>
          <a:prstGeom prst="rect">
            <a:avLst/>
          </a:prstGeom>
          <a:noFill/>
        </p:spPr>
        <p:txBody>
          <a:bodyPr wrap="square" rtlCol="0">
            <a:spAutoFit/>
          </a:bodyPr>
          <a:lstStyle/>
          <a:p>
            <a:r>
              <a:rPr lang="es-ES" sz="3600" b="1" dirty="0"/>
              <a:t>Alimentos de alto riesgo de atragantamiento</a:t>
            </a:r>
          </a:p>
        </p:txBody>
      </p:sp>
    </p:spTree>
    <p:extLst>
      <p:ext uri="{BB962C8B-B14F-4D97-AF65-F5344CB8AC3E}">
        <p14:creationId xmlns:p14="http://schemas.microsoft.com/office/powerpoint/2010/main" val="183177966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inal.png"/>
          <p:cNvPicPr>
            <a:picLocks noGrp="1" noChangeAspect="1"/>
          </p:cNvPicPr>
          <p:nvPr>
            <p:ph type="pic" idx="2"/>
          </p:nvPr>
        </p:nvPicPr>
        <p:blipFill rotWithShape="1">
          <a:blip r:embed="rId2" cstate="print"/>
          <a:srcRect/>
          <a:stretch/>
        </p:blipFill>
        <p:spPr>
          <a:xfrm>
            <a:off x="20" y="10"/>
            <a:ext cx="12191980" cy="685799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a:t>DEFINICIÓN</a:t>
            </a:r>
            <a:endParaRPr/>
          </a:p>
        </p:txBody>
      </p:sp>
      <p:sp>
        <p:nvSpPr>
          <p:cNvPr id="188" name="Google Shape;188;p28"/>
          <p:cNvSpPr txBox="1">
            <a:spLocks noGrp="1"/>
          </p:cNvSpPr>
          <p:nvPr>
            <p:ph type="body" idx="1"/>
          </p:nvPr>
        </p:nvSpPr>
        <p:spPr>
          <a:xfrm>
            <a:off x="1981200" y="1600200"/>
            <a:ext cx="8229600" cy="4526100"/>
          </a:xfrm>
          <a:prstGeom prst="rect">
            <a:avLst/>
          </a:prstGeom>
          <a:noFill/>
          <a:ln>
            <a:noFill/>
          </a:ln>
        </p:spPr>
        <p:txBody>
          <a:bodyPr spcFirstLastPara="1" wrap="square" lIns="91425" tIns="45700" rIns="91425" bIns="45700" anchor="t" anchorCtr="0">
            <a:noAutofit/>
          </a:bodyPr>
          <a:lstStyle/>
          <a:p>
            <a:pPr marL="0" indent="0">
              <a:buNone/>
            </a:pPr>
            <a:r>
              <a:rPr lang="es-ES"/>
              <a:t>ALTERACIÓN DE LA COMPOSICIÓN CORPORAL POR DEPRIVACIÓN ABSOLUTA O RELATIVA DE NUTRIENTES QUE PRODUCE LA DISMINUCIÓN DE LOS PARÁMETROS NUTRICIONALES POR DEBAJO DEL PERCENTIL 75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1981200" y="274645"/>
            <a:ext cx="8229600" cy="659100"/>
          </a:xfrm>
          <a:prstGeom prst="rect">
            <a:avLst/>
          </a:prstGeom>
          <a:noFill/>
          <a:ln>
            <a:noFill/>
          </a:ln>
        </p:spPr>
        <p:txBody>
          <a:bodyPr spcFirstLastPara="1" wrap="square" lIns="91425" tIns="45700" rIns="91425" bIns="45700" anchor="ctr" anchorCtr="0">
            <a:noAutofit/>
          </a:bodyPr>
          <a:lstStyle/>
          <a:p>
            <a:r>
              <a:rPr lang="es-ES"/>
              <a:t>DEFINICIÓN</a:t>
            </a:r>
            <a:endParaRPr/>
          </a:p>
        </p:txBody>
      </p:sp>
      <p:sp>
        <p:nvSpPr>
          <p:cNvPr id="195" name="Google Shape;195;p29"/>
          <p:cNvSpPr txBox="1">
            <a:spLocks noGrp="1"/>
          </p:cNvSpPr>
          <p:nvPr>
            <p:ph type="body" idx="1"/>
          </p:nvPr>
        </p:nvSpPr>
        <p:spPr>
          <a:xfrm>
            <a:off x="1981200" y="1165950"/>
            <a:ext cx="8229600" cy="4526100"/>
          </a:xfrm>
          <a:prstGeom prst="rect">
            <a:avLst/>
          </a:prstGeom>
          <a:noFill/>
          <a:ln>
            <a:noFill/>
          </a:ln>
        </p:spPr>
        <p:txBody>
          <a:bodyPr spcFirstLastPara="1" wrap="square" lIns="91425" tIns="45700" rIns="91425" bIns="45700" anchor="t" anchorCtr="0">
            <a:noAutofit/>
          </a:bodyPr>
          <a:lstStyle/>
          <a:p>
            <a:pPr>
              <a:buChar char="●"/>
            </a:pPr>
            <a:r>
              <a:rPr lang="es-ES" b="1" i="1"/>
              <a:t>COMUNIDAD </a:t>
            </a:r>
            <a:r>
              <a:rPr lang="es-ES"/>
              <a:t>: PÉRDIDA INVOLUNTARIA DE PESO &gt; 4% ANUAL O &gt; 5 KG SEMESTRAL , ÍNDICE DE MASA CORPORAL &lt; 22, HIPOALBUMINEMIA, HIPOCOLESTEROLEMIA.</a:t>
            </a:r>
            <a:endParaRPr/>
          </a:p>
          <a:p>
            <a:pPr>
              <a:spcBef>
                <a:spcPts val="0"/>
              </a:spcBef>
              <a:buChar char="●"/>
            </a:pPr>
            <a:r>
              <a:rPr lang="es-ES" b="1" i="1"/>
              <a:t>INSTITUCIONALIZADOS</a:t>
            </a:r>
            <a:r>
              <a:rPr lang="es-ES"/>
              <a:t>: PÉRDIDA DE &gt; 2.5 KG MENSUAL O 10% EN 180 DÍAS, INGESTA DE &lt; 75% EN LA MAYORÍA DE LAS COMIDAS.</a:t>
            </a:r>
            <a:endParaRPr/>
          </a:p>
          <a:p>
            <a:pPr>
              <a:spcBef>
                <a:spcPts val="0"/>
              </a:spcBef>
              <a:buChar char="●"/>
            </a:pPr>
            <a:r>
              <a:rPr lang="es-ES" b="1" i="1"/>
              <a:t>HOSPITALIZADOS</a:t>
            </a:r>
            <a:r>
              <a:rPr lang="es-ES"/>
              <a:t>: INGESTA &lt; 50% DE LA CALCULADA COMO NECESARIA, HIPOALBUMINEMIA, HIPOCOLESTEROLEMIA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a:t>PREVALENCIA</a:t>
            </a:r>
            <a:endParaRPr/>
          </a:p>
        </p:txBody>
      </p:sp>
      <p:sp>
        <p:nvSpPr>
          <p:cNvPr id="202" name="Google Shape;202;p30"/>
          <p:cNvSpPr txBox="1">
            <a:spLocks noGrp="1"/>
          </p:cNvSpPr>
          <p:nvPr>
            <p:ph type="body" idx="1"/>
          </p:nvPr>
        </p:nvSpPr>
        <p:spPr>
          <a:xfrm>
            <a:off x="1981200" y="1600200"/>
            <a:ext cx="8229600" cy="4526100"/>
          </a:xfrm>
          <a:prstGeom prst="rect">
            <a:avLst/>
          </a:prstGeom>
          <a:noFill/>
          <a:ln>
            <a:noFill/>
          </a:ln>
        </p:spPr>
        <p:txBody>
          <a:bodyPr spcFirstLastPara="1" wrap="square" lIns="91425" tIns="45700" rIns="91425" bIns="45700" anchor="t" anchorCtr="0">
            <a:noAutofit/>
          </a:bodyPr>
          <a:lstStyle/>
          <a:p>
            <a:pPr>
              <a:buChar char="●"/>
            </a:pPr>
            <a:r>
              <a:rPr lang="es-ES"/>
              <a:t>2% ANCIANO SANO RESIDENCIA PÚBLICA</a:t>
            </a:r>
          </a:p>
          <a:p>
            <a:pPr>
              <a:spcBef>
                <a:spcPts val="0"/>
              </a:spcBef>
              <a:buChar char="●"/>
            </a:pPr>
            <a:r>
              <a:rPr lang="es-ES"/>
              <a:t>5-8% ANCIANOS EN DOMICILIO</a:t>
            </a:r>
          </a:p>
          <a:p>
            <a:pPr>
              <a:spcBef>
                <a:spcPts val="0"/>
              </a:spcBef>
              <a:buChar char="●"/>
            </a:pPr>
            <a:r>
              <a:rPr lang="es-ES"/>
              <a:t>50% ANCIANO ENFERMO INSTITUCIONALIZADO</a:t>
            </a:r>
          </a:p>
          <a:p>
            <a:pPr>
              <a:spcBef>
                <a:spcPts val="0"/>
              </a:spcBef>
              <a:buChar char="●"/>
            </a:pPr>
            <a:r>
              <a:rPr lang="es-ES"/>
              <a:t>44% ANCIANO INGRESADO HOSPITAL</a:t>
            </a:r>
          </a:p>
          <a:p>
            <a:pPr>
              <a:spcBef>
                <a:spcPts val="0"/>
              </a:spcBef>
              <a:buChar char="●"/>
            </a:pPr>
            <a:r>
              <a:rPr lang="es-ES"/>
              <a:t>65% ANCIANOS ÁREA QUIRÚRGICA</a:t>
            </a:r>
          </a:p>
          <a:p>
            <a:pPr>
              <a:spcBef>
                <a:spcPts val="0"/>
              </a:spcBef>
              <a:buChar char="●"/>
            </a:pPr>
            <a:r>
              <a:rPr lang="es-ES"/>
              <a:t>12% POBLACIÓN GENERAL ( 70% ANCIANOS)</a:t>
            </a:r>
          </a:p>
          <a:p>
            <a:pPr>
              <a:spcBef>
                <a:spcPts val="0"/>
              </a:spcBef>
              <a:buChar char="●"/>
            </a:pPr>
            <a:r>
              <a:rPr lang="es-ES"/>
              <a:t>16,6- 47,3% DEPENDE DE MÉTODO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r>
              <a:rPr lang="es-ES"/>
              <a:t>CONSECUENCIAS</a:t>
            </a:r>
            <a:endParaRPr/>
          </a:p>
        </p:txBody>
      </p:sp>
      <p:sp>
        <p:nvSpPr>
          <p:cNvPr id="209" name="Google Shape;209;p31"/>
          <p:cNvSpPr txBox="1">
            <a:spLocks noGrp="1"/>
          </p:cNvSpPr>
          <p:nvPr>
            <p:ph type="body" idx="1"/>
          </p:nvPr>
        </p:nvSpPr>
        <p:spPr>
          <a:xfrm>
            <a:off x="1981200" y="1600200"/>
            <a:ext cx="8229600" cy="4526100"/>
          </a:xfrm>
          <a:prstGeom prst="rect">
            <a:avLst/>
          </a:prstGeom>
          <a:noFill/>
          <a:ln>
            <a:noFill/>
          </a:ln>
        </p:spPr>
        <p:txBody>
          <a:bodyPr spcFirstLastPara="1" wrap="square" lIns="91425" tIns="45700" rIns="91425" bIns="45700" anchor="t" anchorCtr="0">
            <a:noAutofit/>
          </a:bodyPr>
          <a:lstStyle/>
          <a:p>
            <a:pPr algn="just">
              <a:lnSpc>
                <a:spcPct val="90000"/>
              </a:lnSpc>
              <a:spcBef>
                <a:spcPts val="0"/>
              </a:spcBef>
              <a:buChar char="●"/>
            </a:pPr>
            <a:r>
              <a:rPr lang="es-ES" sz="2000">
                <a:latin typeface="Arial"/>
                <a:ea typeface="Arial"/>
                <a:cs typeface="Arial"/>
                <a:sym typeface="Arial"/>
              </a:rPr>
              <a:t>Una pérdida de peso rápida del 5% al 10% produce alteraciones funcionales en muchos órganos.</a:t>
            </a:r>
            <a:endParaRPr sz="2000">
              <a:latin typeface="Arial"/>
              <a:ea typeface="Arial"/>
              <a:cs typeface="Arial"/>
              <a:sym typeface="Arial"/>
            </a:endParaRPr>
          </a:p>
          <a:p>
            <a:pPr indent="-355600" algn="just">
              <a:lnSpc>
                <a:spcPct val="90000"/>
              </a:lnSpc>
              <a:spcBef>
                <a:spcPts val="0"/>
              </a:spcBef>
              <a:buSzPts val="2000"/>
              <a:buFont typeface="Arial"/>
              <a:buChar char="●"/>
            </a:pPr>
            <a:r>
              <a:rPr lang="es-ES" sz="2000">
                <a:latin typeface="Arial"/>
                <a:ea typeface="Arial"/>
                <a:cs typeface="Arial"/>
                <a:sym typeface="Arial"/>
              </a:rPr>
              <a:t>Una pérdida de peso de entre el 35-40% se asocia con una mortalidad del 50%</a:t>
            </a:r>
            <a:endParaRPr sz="2000">
              <a:latin typeface="Arial"/>
              <a:ea typeface="Arial"/>
              <a:cs typeface="Arial"/>
              <a:sym typeface="Arial"/>
            </a:endParaRPr>
          </a:p>
          <a:p>
            <a:pPr indent="-355600" algn="just">
              <a:lnSpc>
                <a:spcPct val="90000"/>
              </a:lnSpc>
              <a:spcBef>
                <a:spcPts val="0"/>
              </a:spcBef>
              <a:buSzPts val="2000"/>
              <a:buFont typeface="Arial"/>
              <a:buChar char="●"/>
            </a:pPr>
            <a:r>
              <a:rPr lang="es-ES" sz="2000">
                <a:latin typeface="Arial"/>
                <a:ea typeface="Arial"/>
                <a:cs typeface="Arial"/>
                <a:sym typeface="Arial"/>
              </a:rPr>
              <a:t>La supervivencia con una pérdida del 50 % es muy difícil.</a:t>
            </a:r>
            <a:endParaRPr sz="2000">
              <a:latin typeface="Arial"/>
              <a:ea typeface="Arial"/>
              <a:cs typeface="Arial"/>
              <a:sym typeface="Arial"/>
            </a:endParaRPr>
          </a:p>
          <a:p>
            <a:pPr indent="-355600" algn="just">
              <a:lnSpc>
                <a:spcPct val="90000"/>
              </a:lnSpc>
              <a:spcBef>
                <a:spcPts val="0"/>
              </a:spcBef>
              <a:buSzPts val="2000"/>
              <a:buFont typeface="Arial"/>
              <a:buChar char="●"/>
            </a:pPr>
            <a:r>
              <a:rPr lang="es-ES" sz="2000">
                <a:latin typeface="Arial"/>
                <a:ea typeface="Arial"/>
                <a:cs typeface="Arial"/>
                <a:sym typeface="Arial"/>
              </a:rPr>
              <a:t>Cualquier pérdida de peso en un paciente anciano tiene importancia clínica.</a:t>
            </a:r>
            <a:endParaRPr sz="2000">
              <a:latin typeface="Arial"/>
              <a:ea typeface="Arial"/>
              <a:cs typeface="Arial"/>
              <a:sym typeface="Arial"/>
            </a:endParaRPr>
          </a:p>
          <a:p>
            <a:pPr marL="0" indent="0" algn="just">
              <a:lnSpc>
                <a:spcPct val="90000"/>
              </a:lnSpc>
              <a:spcBef>
                <a:spcPts val="0"/>
              </a:spcBef>
              <a:buNone/>
            </a:pPr>
            <a:r>
              <a:rPr lang="es-ES" sz="1800">
                <a:latin typeface="Arial"/>
                <a:ea typeface="Arial"/>
                <a:cs typeface="Arial"/>
                <a:sym typeface="Arial"/>
              </a:rPr>
              <a:t>        </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ags/tag2.xml><?xml version="1.0" encoding="utf-8"?>
<p:tagLst xmlns:a="http://schemas.openxmlformats.org/drawingml/2006/main" xmlns:r="http://schemas.openxmlformats.org/officeDocument/2006/relationships" xmlns:p="http://schemas.openxmlformats.org/presentationml/2006/main">
  <p:tag name="TIMING" val="|0.9|0.3"/>
</p:tagLst>
</file>

<file path=ppt/tags/tag3.xml><?xml version="1.0" encoding="utf-8"?>
<p:tagLst xmlns:a="http://schemas.openxmlformats.org/drawingml/2006/main" xmlns:r="http://schemas.openxmlformats.org/officeDocument/2006/relationships" xmlns:p="http://schemas.openxmlformats.org/presentationml/2006/main">
  <p:tag name="TIMING" val="|0.6|4.2|2.5|1.2"/>
</p:tagLst>
</file>

<file path=ppt/tags/tag4.xml><?xml version="1.0" encoding="utf-8"?>
<p:tagLst xmlns:a="http://schemas.openxmlformats.org/drawingml/2006/main" xmlns:r="http://schemas.openxmlformats.org/officeDocument/2006/relationships" xmlns:p="http://schemas.openxmlformats.org/presentationml/2006/main">
  <p:tag name="TIMING" val="|0.8|3.2|8.2|3.3"/>
</p:tagLst>
</file>

<file path=ppt/tags/tag5.xml><?xml version="1.0" encoding="utf-8"?>
<p:tagLst xmlns:a="http://schemas.openxmlformats.org/drawingml/2006/main" xmlns:r="http://schemas.openxmlformats.org/officeDocument/2006/relationships" xmlns:p="http://schemas.openxmlformats.org/presentationml/2006/main">
  <p:tag name="TIMING" val="|0.8|4.7|3.6|1.3"/>
</p:tagLst>
</file>

<file path=ppt/tags/tag6.xml><?xml version="1.0" encoding="utf-8"?>
<p:tagLst xmlns:a="http://schemas.openxmlformats.org/drawingml/2006/main" xmlns:r="http://schemas.openxmlformats.org/officeDocument/2006/relationships" xmlns:p="http://schemas.openxmlformats.org/presentationml/2006/main">
  <p:tag name="TIMING" val="|5.7"/>
</p:tagLst>
</file>

<file path=ppt/tags/tag7.xml><?xml version="1.0" encoding="utf-8"?>
<p:tagLst xmlns:a="http://schemas.openxmlformats.org/drawingml/2006/main" xmlns:r="http://schemas.openxmlformats.org/officeDocument/2006/relationships" xmlns:p="http://schemas.openxmlformats.org/presentationml/2006/main">
  <p:tag name="TIMING" val="|0.9|0.3"/>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4566</Words>
  <Application>Microsoft Office PowerPoint</Application>
  <PresentationFormat>Panorámica</PresentationFormat>
  <Paragraphs>484</Paragraphs>
  <Slides>59</Slides>
  <Notes>34</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59</vt:i4>
      </vt:variant>
    </vt:vector>
  </HeadingPairs>
  <TitlesOfParts>
    <vt:vector size="72" baseType="lpstr">
      <vt:lpstr>.LucidaGrandeUI</vt:lpstr>
      <vt:lpstr>Arial</vt:lpstr>
      <vt:lpstr>Arial Black</vt:lpstr>
      <vt:lpstr>Arial Regular</vt:lpstr>
      <vt:lpstr>Arimo</vt:lpstr>
      <vt:lpstr>Calibri</vt:lpstr>
      <vt:lpstr>Calibri Light</vt:lpstr>
      <vt:lpstr>Calibri Regular</vt:lpstr>
      <vt:lpstr>Caveat</vt:lpstr>
      <vt:lpstr>Lato Regular</vt:lpstr>
      <vt:lpstr>Wingdings</vt:lpstr>
      <vt:lpstr>Tema de Office</vt:lpstr>
      <vt:lpstr>2_Tema de Office</vt:lpstr>
      <vt:lpstr>NUTRICIÓN Y DISFAGIA</vt:lpstr>
      <vt:lpstr>CONFLICTO DE INTERÉS</vt:lpstr>
      <vt:lpstr>ÍNDICE</vt:lpstr>
      <vt:lpstr>NUTRICIÓN EN EL ANCIANO</vt:lpstr>
      <vt:lpstr>Presentación de PowerPoint</vt:lpstr>
      <vt:lpstr>DEFINICIÓN</vt:lpstr>
      <vt:lpstr>DEFINICIÓN</vt:lpstr>
      <vt:lpstr>PREVALENCIA</vt:lpstr>
      <vt:lpstr>CONSECUENCIAS</vt:lpstr>
      <vt:lpstr>IDENTIFICAR AL PACIENTE</vt:lpstr>
      <vt:lpstr>Causas</vt:lpstr>
      <vt:lpstr>Presentación de PowerPoint</vt:lpstr>
      <vt:lpstr>CASO CLÍNICO 1</vt:lpstr>
      <vt:lpstr>Presentación de PowerPoint</vt:lpstr>
      <vt:lpstr>CASO CLÍNICO 1</vt:lpstr>
      <vt:lpstr>CASO CLÍNICO 1</vt:lpstr>
      <vt:lpstr>CASO CLÍNICO 1</vt:lpstr>
      <vt:lpstr>Peso IMC</vt:lpstr>
      <vt:lpstr>CASO CLINICO 1</vt:lpstr>
      <vt:lpstr>CASO CLÍNICO 1</vt:lpstr>
      <vt:lpstr>Estudios bioquímicos</vt:lpstr>
      <vt:lpstr>Presentación de PowerPoint</vt:lpstr>
      <vt:lpstr>Presentación de PowerPoint</vt:lpstr>
      <vt:lpstr>Presentación de PowerPoint</vt:lpstr>
      <vt:lpstr>Presentación de PowerPoint</vt:lpstr>
      <vt:lpstr>INTERVENCIÓN NUTRICIONAL </vt:lpstr>
      <vt:lpstr>GASTO ENERGÉTICO BASAL</vt:lpstr>
      <vt:lpstr>FACTORES DE ESTRÉS</vt:lpstr>
      <vt:lpstr>GASTO ENERGÉTICO BASAL</vt:lpstr>
      <vt:lpstr>Caso Clínico </vt:lpstr>
      <vt:lpstr>Caso Clínico </vt:lpstr>
      <vt:lpstr>Caso Clínico </vt:lpstr>
      <vt:lpstr>Presentación de PowerPoint</vt:lpstr>
      <vt:lpstr>Ejercicio físico: estímulo anabólico adicional</vt:lpstr>
      <vt:lpstr>CASO CLÍNICO 1</vt:lpstr>
      <vt:lpstr>CASO CLÍNICO 1</vt:lpstr>
      <vt:lpstr>CASO CLÍNICO 2</vt:lpstr>
      <vt:lpstr>Presentación de PowerPoint</vt:lpstr>
      <vt:lpstr>CASO CLÍNICO 2</vt:lpstr>
      <vt:lpstr>CASO CLÍNICO 2 </vt:lpstr>
      <vt:lpstr>Presentación de PowerPoint</vt:lpstr>
      <vt:lpstr>Presentación de PowerPoint</vt:lpstr>
      <vt:lpstr>Disfagia: Definición</vt:lpstr>
      <vt:lpstr>Disfagia: Prevalencia</vt:lpstr>
      <vt:lpstr>Disfagia: Consecuencias y complicaciones</vt:lpstr>
      <vt:lpstr>CASO CLÍNICO 2</vt:lpstr>
      <vt:lpstr>CASO CLINICO 2</vt:lpstr>
      <vt:lpstr>Presentación de PowerPoint</vt:lpstr>
      <vt:lpstr>Presentación de PowerPoint</vt:lpstr>
      <vt:lpstr>Presentación de PowerPoint</vt:lpstr>
      <vt:lpstr>CASO CLÍNICO 2</vt:lpstr>
      <vt:lpstr>CASO CLÍNICO 2</vt:lpstr>
      <vt:lpstr>CASO CLÍNICO 2</vt:lpstr>
      <vt:lpstr>Características Nutricionales</vt:lpstr>
      <vt:lpstr>Disfagia: Abordaje</vt:lpstr>
      <vt:lpstr>Presentación de PowerPoint</vt:lpstr>
      <vt:lpstr>Disfagia: Recomendaciones y postura del paciente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Victoriano Chavero Carrasco</dc:creator>
  <cp:lastModifiedBy>Victoriano Chavero Carrasco</cp:lastModifiedBy>
  <cp:revision>1</cp:revision>
  <dcterms:created xsi:type="dcterms:W3CDTF">2021-03-29T08:29:41Z</dcterms:created>
  <dcterms:modified xsi:type="dcterms:W3CDTF">2021-04-05T21:59:21Z</dcterms:modified>
</cp:coreProperties>
</file>