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6" r:id="rId15"/>
    <p:sldId id="272" r:id="rId16"/>
    <p:sldId id="273" r:id="rId17"/>
    <p:sldId id="269" r:id="rId18"/>
    <p:sldId id="270" r:id="rId19"/>
    <p:sldId id="274" r:id="rId20"/>
    <p:sldId id="275" r:id="rId21"/>
    <p:sldId id="277" r:id="rId22"/>
    <p:sldId id="279" r:id="rId23"/>
    <p:sldId id="280" r:id="rId24"/>
    <p:sldId id="278" r:id="rId25"/>
    <p:sldId id="281" r:id="rId2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2" autoAdjust="0"/>
  </p:normalViewPr>
  <p:slideViewPr>
    <p:cSldViewPr>
      <p:cViewPr varScale="1">
        <p:scale>
          <a:sx n="56" d="100"/>
          <a:sy n="56" d="100"/>
        </p:scale>
        <p:origin x="-161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5701D-77C5-4C6D-A223-D48A0F8C290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BA6F942-4C7C-444E-AA70-0C3BCDEE07C1}">
      <dgm:prSet phldrT="[Texto]" custT="1"/>
      <dgm:spPr/>
      <dgm:t>
        <a:bodyPr/>
        <a:lstStyle/>
        <a:p>
          <a:pPr algn="l"/>
          <a:r>
            <a:rPr lang="es-ES" altLang="es-ES" sz="2400" b="1" i="1" u="sng" dirty="0" smtClean="0"/>
            <a:t>Grado I</a:t>
          </a:r>
          <a:r>
            <a:rPr lang="es-ES" altLang="es-ES" sz="2400" u="sng" dirty="0" smtClean="0"/>
            <a:t>:</a:t>
          </a:r>
        </a:p>
        <a:p>
          <a:pPr algn="l"/>
          <a:r>
            <a:rPr lang="es-ES" altLang="es-ES" sz="2400" dirty="0" smtClean="0"/>
            <a:t>varices superficiales, dolor, pesadez, que se recupera tras el descanso</a:t>
          </a:r>
          <a:endParaRPr lang="es-ES" sz="2400" dirty="0"/>
        </a:p>
      </dgm:t>
    </dgm:pt>
    <dgm:pt modelId="{76ECE72C-6A7A-4BE5-9CA8-B4685B5B199E}" type="parTrans" cxnId="{EB76589C-F341-43E6-BF79-8B41389B361F}">
      <dgm:prSet/>
      <dgm:spPr/>
      <dgm:t>
        <a:bodyPr/>
        <a:lstStyle/>
        <a:p>
          <a:endParaRPr lang="es-ES"/>
        </a:p>
      </dgm:t>
    </dgm:pt>
    <dgm:pt modelId="{E23E2D03-4B8F-4E1B-ACF7-C319226980CE}" type="sibTrans" cxnId="{EB76589C-F341-43E6-BF79-8B41389B361F}">
      <dgm:prSet/>
      <dgm:spPr/>
      <dgm:t>
        <a:bodyPr/>
        <a:lstStyle/>
        <a:p>
          <a:endParaRPr lang="es-ES"/>
        </a:p>
      </dgm:t>
    </dgm:pt>
    <dgm:pt modelId="{6FD48627-F58E-4890-8E89-B6C09ED7E1CC}">
      <dgm:prSet phldrT="[Texto]" custT="1"/>
      <dgm:spPr/>
      <dgm:t>
        <a:bodyPr/>
        <a:lstStyle/>
        <a:p>
          <a:pPr algn="l"/>
          <a:r>
            <a:rPr lang="es-ES" altLang="es-ES" sz="2000" b="1" i="1" u="sng" dirty="0" smtClean="0"/>
            <a:t>Grado II</a:t>
          </a:r>
          <a:r>
            <a:rPr lang="es-ES" altLang="es-ES" sz="2000" dirty="0" smtClean="0"/>
            <a:t>: </a:t>
          </a:r>
        </a:p>
        <a:p>
          <a:pPr algn="l"/>
          <a:r>
            <a:rPr lang="es-ES" altLang="es-ES" sz="1800" dirty="0" smtClean="0"/>
            <a:t>edemas, dermatitis pigmentaria y </a:t>
          </a:r>
          <a:r>
            <a:rPr lang="es-ES" altLang="es-ES" sz="1800" dirty="0" err="1" smtClean="0"/>
            <a:t>purpúrica</a:t>
          </a:r>
          <a:r>
            <a:rPr lang="es-ES" altLang="es-ES" sz="1800" dirty="0" smtClean="0"/>
            <a:t>, </a:t>
          </a:r>
          <a:r>
            <a:rPr lang="es-ES" altLang="es-ES" sz="1800" dirty="0" err="1" smtClean="0"/>
            <a:t>dermatoesclerosis</a:t>
          </a:r>
          <a:r>
            <a:rPr lang="es-ES" altLang="es-ES" sz="1800" dirty="0" smtClean="0"/>
            <a:t> en manguito en la zona </a:t>
          </a:r>
          <a:r>
            <a:rPr lang="es-ES" altLang="es-ES" sz="1800" dirty="0" err="1" smtClean="0"/>
            <a:t>supramaleolar</a:t>
          </a:r>
          <a:r>
            <a:rPr lang="es-ES" altLang="es-ES" sz="1800" dirty="0" smtClean="0"/>
            <a:t> (preludio de la úlcera), atrofia blanca de </a:t>
          </a:r>
          <a:r>
            <a:rPr lang="es-ES" altLang="es-ES" sz="1800" dirty="0" err="1" smtClean="0"/>
            <a:t>Millian</a:t>
          </a:r>
          <a:r>
            <a:rPr lang="es-ES" altLang="es-ES" sz="1800" dirty="0" smtClean="0"/>
            <a:t>, eczema de éxtasis, tromboflebitis. </a:t>
          </a:r>
          <a:endParaRPr lang="es-ES" sz="1800" dirty="0"/>
        </a:p>
      </dgm:t>
    </dgm:pt>
    <dgm:pt modelId="{F35B10F9-B828-4D08-83DA-43E131084071}" type="parTrans" cxnId="{5C15FB29-B898-4D3D-AB31-2F6AD76A4BE2}">
      <dgm:prSet/>
      <dgm:spPr/>
      <dgm:t>
        <a:bodyPr/>
        <a:lstStyle/>
        <a:p>
          <a:endParaRPr lang="es-ES"/>
        </a:p>
      </dgm:t>
    </dgm:pt>
    <dgm:pt modelId="{3BE6102F-950B-4875-94DA-A08416826D56}" type="sibTrans" cxnId="{5C15FB29-B898-4D3D-AB31-2F6AD76A4BE2}">
      <dgm:prSet/>
      <dgm:spPr/>
      <dgm:t>
        <a:bodyPr/>
        <a:lstStyle/>
        <a:p>
          <a:endParaRPr lang="es-ES"/>
        </a:p>
      </dgm:t>
    </dgm:pt>
    <dgm:pt modelId="{2EBF6D9D-B3ED-4319-89FD-3E2C10273F6E}">
      <dgm:prSet phldrT="[Texto]" custT="1"/>
      <dgm:spPr/>
      <dgm:t>
        <a:bodyPr/>
        <a:lstStyle/>
        <a:p>
          <a:pPr algn="l"/>
          <a:r>
            <a:rPr lang="es-ES" altLang="es-ES" sz="2800" b="1" i="1" u="sng" dirty="0" smtClean="0"/>
            <a:t>Grado III-V</a:t>
          </a:r>
          <a:r>
            <a:rPr lang="es-ES" altLang="es-ES" sz="2800" dirty="0" smtClean="0"/>
            <a:t>:</a:t>
          </a:r>
        </a:p>
        <a:p>
          <a:pPr algn="l"/>
          <a:r>
            <a:rPr lang="es-ES" altLang="es-ES" sz="2400" dirty="0" smtClean="0"/>
            <a:t>lo anterior+ úlceras abiertas</a:t>
          </a:r>
          <a:endParaRPr lang="es-ES" sz="2400" dirty="0"/>
        </a:p>
      </dgm:t>
    </dgm:pt>
    <dgm:pt modelId="{95E71BEB-9B53-4FD7-88E0-3F775B585895}" type="parTrans" cxnId="{03A66B54-5B0B-438B-8BB8-2D68EC20E2D5}">
      <dgm:prSet/>
      <dgm:spPr/>
      <dgm:t>
        <a:bodyPr/>
        <a:lstStyle/>
        <a:p>
          <a:endParaRPr lang="es-ES"/>
        </a:p>
      </dgm:t>
    </dgm:pt>
    <dgm:pt modelId="{98315EAC-A6C4-4877-972E-7034C8DC2CA1}" type="sibTrans" cxnId="{03A66B54-5B0B-438B-8BB8-2D68EC20E2D5}">
      <dgm:prSet/>
      <dgm:spPr/>
      <dgm:t>
        <a:bodyPr/>
        <a:lstStyle/>
        <a:p>
          <a:endParaRPr lang="es-ES"/>
        </a:p>
      </dgm:t>
    </dgm:pt>
    <dgm:pt modelId="{E6F63F93-D233-40C0-BEF4-E9659322B9C2}" type="pres">
      <dgm:prSet presAssocID="{DB15701D-77C5-4C6D-A223-D48A0F8C290F}" presName="Name0" presStyleCnt="0">
        <dgm:presLayoutVars>
          <dgm:dir/>
          <dgm:resizeHandles val="exact"/>
        </dgm:presLayoutVars>
      </dgm:prSet>
      <dgm:spPr/>
    </dgm:pt>
    <dgm:pt modelId="{2977A9E5-755E-4A21-BC02-0AF8C76304DA}" type="pres">
      <dgm:prSet presAssocID="{DB15701D-77C5-4C6D-A223-D48A0F8C290F}" presName="bkgdShp" presStyleLbl="alignAccFollowNode1" presStyleIdx="0" presStyleCnt="1" custLinFactNeighborX="-360" custLinFactNeighborY="391"/>
      <dgm:spPr/>
    </dgm:pt>
    <dgm:pt modelId="{156985A1-2015-4784-B7AC-6A0461F3A507}" type="pres">
      <dgm:prSet presAssocID="{DB15701D-77C5-4C6D-A223-D48A0F8C290F}" presName="linComp" presStyleCnt="0"/>
      <dgm:spPr/>
    </dgm:pt>
    <dgm:pt modelId="{C1D46936-67C2-4A28-8FEB-C374B148F636}" type="pres">
      <dgm:prSet presAssocID="{DBA6F942-4C7C-444E-AA70-0C3BCDEE07C1}" presName="compNode" presStyleCnt="0"/>
      <dgm:spPr/>
    </dgm:pt>
    <dgm:pt modelId="{EFBDCF36-BE1E-4008-9316-D0FDBAC9A134}" type="pres">
      <dgm:prSet presAssocID="{DBA6F942-4C7C-444E-AA70-0C3BCDEE07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E8A042-0DE3-4713-975E-6E2335048BAC}" type="pres">
      <dgm:prSet presAssocID="{DBA6F942-4C7C-444E-AA70-0C3BCDEE07C1}" presName="invisiNode" presStyleLbl="node1" presStyleIdx="0" presStyleCnt="3"/>
      <dgm:spPr/>
    </dgm:pt>
    <dgm:pt modelId="{BFB52434-9280-4484-A584-3654CF933FED}" type="pres">
      <dgm:prSet presAssocID="{DBA6F942-4C7C-444E-AA70-0C3BCDEE07C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EB12863-F6B4-410A-9420-FB453E900921}" type="pres">
      <dgm:prSet presAssocID="{E23E2D03-4B8F-4E1B-ACF7-C319226980C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211BD86-7781-41B9-AB81-A9B200E6BF23}" type="pres">
      <dgm:prSet presAssocID="{6FD48627-F58E-4890-8E89-B6C09ED7E1CC}" presName="compNode" presStyleCnt="0"/>
      <dgm:spPr/>
    </dgm:pt>
    <dgm:pt modelId="{091B5A72-C090-4013-A5A8-F7109ECEA3A7}" type="pres">
      <dgm:prSet presAssocID="{6FD48627-F58E-4890-8E89-B6C09ED7E1CC}" presName="node" presStyleLbl="node1" presStyleIdx="1" presStyleCnt="3" custLinFactNeighborX="-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2EE0B8-567A-4C6A-ACF8-C87C20A3FE90}" type="pres">
      <dgm:prSet presAssocID="{6FD48627-F58E-4890-8E89-B6C09ED7E1CC}" presName="invisiNode" presStyleLbl="node1" presStyleIdx="1" presStyleCnt="3"/>
      <dgm:spPr/>
    </dgm:pt>
    <dgm:pt modelId="{2099CF84-68A1-404C-A361-23EE4CA85F59}" type="pres">
      <dgm:prSet presAssocID="{6FD48627-F58E-4890-8E89-B6C09ED7E1CC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9FA56F-0F71-4905-9B54-7D03C8B2FBE6}" type="pres">
      <dgm:prSet presAssocID="{3BE6102F-950B-4875-94DA-A08416826D5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49AC913-C9FA-4F5F-8457-774AE4E6F926}" type="pres">
      <dgm:prSet presAssocID="{2EBF6D9D-B3ED-4319-89FD-3E2C10273F6E}" presName="compNode" presStyleCnt="0"/>
      <dgm:spPr/>
    </dgm:pt>
    <dgm:pt modelId="{46080807-9A11-4980-A029-49A27F2B623F}" type="pres">
      <dgm:prSet presAssocID="{2EBF6D9D-B3ED-4319-89FD-3E2C10273F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5EAF23-DF9B-480F-A846-DD1020F73D48}" type="pres">
      <dgm:prSet presAssocID="{2EBF6D9D-B3ED-4319-89FD-3E2C10273F6E}" presName="invisiNode" presStyleLbl="node1" presStyleIdx="2" presStyleCnt="3"/>
      <dgm:spPr/>
    </dgm:pt>
    <dgm:pt modelId="{99F243ED-D8EE-4C27-B1AD-F0DCDB308D57}" type="pres">
      <dgm:prSet presAssocID="{2EBF6D9D-B3ED-4319-89FD-3E2C10273F6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B82E460A-DE0F-4BAB-B07A-D45BD92184E1}" type="presOf" srcId="{6FD48627-F58E-4890-8E89-B6C09ED7E1CC}" destId="{091B5A72-C090-4013-A5A8-F7109ECEA3A7}" srcOrd="0" destOrd="0" presId="urn:microsoft.com/office/officeart/2005/8/layout/pList2"/>
    <dgm:cxn modelId="{5C15FB29-B898-4D3D-AB31-2F6AD76A4BE2}" srcId="{DB15701D-77C5-4C6D-A223-D48A0F8C290F}" destId="{6FD48627-F58E-4890-8E89-B6C09ED7E1CC}" srcOrd="1" destOrd="0" parTransId="{F35B10F9-B828-4D08-83DA-43E131084071}" sibTransId="{3BE6102F-950B-4875-94DA-A08416826D56}"/>
    <dgm:cxn modelId="{6E635B71-AC97-4515-9648-34F554A56F6C}" type="presOf" srcId="{DB15701D-77C5-4C6D-A223-D48A0F8C290F}" destId="{E6F63F93-D233-40C0-BEF4-E9659322B9C2}" srcOrd="0" destOrd="0" presId="urn:microsoft.com/office/officeart/2005/8/layout/pList2"/>
    <dgm:cxn modelId="{DE2F0DFF-0026-4DFE-9227-DCD8E83D18F2}" type="presOf" srcId="{E23E2D03-4B8F-4E1B-ACF7-C319226980CE}" destId="{3EB12863-F6B4-410A-9420-FB453E900921}" srcOrd="0" destOrd="0" presId="urn:microsoft.com/office/officeart/2005/8/layout/pList2"/>
    <dgm:cxn modelId="{58B94ADB-733F-4752-96E4-CF17B0773A8A}" type="presOf" srcId="{2EBF6D9D-B3ED-4319-89FD-3E2C10273F6E}" destId="{46080807-9A11-4980-A029-49A27F2B623F}" srcOrd="0" destOrd="0" presId="urn:microsoft.com/office/officeart/2005/8/layout/pList2"/>
    <dgm:cxn modelId="{EB76589C-F341-43E6-BF79-8B41389B361F}" srcId="{DB15701D-77C5-4C6D-A223-D48A0F8C290F}" destId="{DBA6F942-4C7C-444E-AA70-0C3BCDEE07C1}" srcOrd="0" destOrd="0" parTransId="{76ECE72C-6A7A-4BE5-9CA8-B4685B5B199E}" sibTransId="{E23E2D03-4B8F-4E1B-ACF7-C319226980CE}"/>
    <dgm:cxn modelId="{5C953AF7-0942-47CA-BA05-FAD2F0AB03E3}" type="presOf" srcId="{DBA6F942-4C7C-444E-AA70-0C3BCDEE07C1}" destId="{EFBDCF36-BE1E-4008-9316-D0FDBAC9A134}" srcOrd="0" destOrd="0" presId="urn:microsoft.com/office/officeart/2005/8/layout/pList2"/>
    <dgm:cxn modelId="{03A66B54-5B0B-438B-8BB8-2D68EC20E2D5}" srcId="{DB15701D-77C5-4C6D-A223-D48A0F8C290F}" destId="{2EBF6D9D-B3ED-4319-89FD-3E2C10273F6E}" srcOrd="2" destOrd="0" parTransId="{95E71BEB-9B53-4FD7-88E0-3F775B585895}" sibTransId="{98315EAC-A6C4-4877-972E-7034C8DC2CA1}"/>
    <dgm:cxn modelId="{29294985-B391-49C0-87D3-3FDFB7F981CB}" type="presOf" srcId="{3BE6102F-950B-4875-94DA-A08416826D56}" destId="{A99FA56F-0F71-4905-9B54-7D03C8B2FBE6}" srcOrd="0" destOrd="0" presId="urn:microsoft.com/office/officeart/2005/8/layout/pList2"/>
    <dgm:cxn modelId="{9A29B6A1-93EC-4427-BED5-34BC3433CDCF}" type="presParOf" srcId="{E6F63F93-D233-40C0-BEF4-E9659322B9C2}" destId="{2977A9E5-755E-4A21-BC02-0AF8C76304DA}" srcOrd="0" destOrd="0" presId="urn:microsoft.com/office/officeart/2005/8/layout/pList2"/>
    <dgm:cxn modelId="{3B149F41-01CC-405C-BB70-4FD60846A15B}" type="presParOf" srcId="{E6F63F93-D233-40C0-BEF4-E9659322B9C2}" destId="{156985A1-2015-4784-B7AC-6A0461F3A507}" srcOrd="1" destOrd="0" presId="urn:microsoft.com/office/officeart/2005/8/layout/pList2"/>
    <dgm:cxn modelId="{2AD5D419-61EF-43EF-95CA-6001B5F42379}" type="presParOf" srcId="{156985A1-2015-4784-B7AC-6A0461F3A507}" destId="{C1D46936-67C2-4A28-8FEB-C374B148F636}" srcOrd="0" destOrd="0" presId="urn:microsoft.com/office/officeart/2005/8/layout/pList2"/>
    <dgm:cxn modelId="{266862FA-5A37-4CF0-9249-DF5F11DD50B1}" type="presParOf" srcId="{C1D46936-67C2-4A28-8FEB-C374B148F636}" destId="{EFBDCF36-BE1E-4008-9316-D0FDBAC9A134}" srcOrd="0" destOrd="0" presId="urn:microsoft.com/office/officeart/2005/8/layout/pList2"/>
    <dgm:cxn modelId="{5754B868-69D6-42AA-9490-AA0C9864CAC0}" type="presParOf" srcId="{C1D46936-67C2-4A28-8FEB-C374B148F636}" destId="{20E8A042-0DE3-4713-975E-6E2335048BAC}" srcOrd="1" destOrd="0" presId="urn:microsoft.com/office/officeart/2005/8/layout/pList2"/>
    <dgm:cxn modelId="{BD45C27B-1B00-4697-9756-0D54CCC31BF7}" type="presParOf" srcId="{C1D46936-67C2-4A28-8FEB-C374B148F636}" destId="{BFB52434-9280-4484-A584-3654CF933FED}" srcOrd="2" destOrd="0" presId="urn:microsoft.com/office/officeart/2005/8/layout/pList2"/>
    <dgm:cxn modelId="{71665C6E-4269-4222-A9C8-27092A2BAB01}" type="presParOf" srcId="{156985A1-2015-4784-B7AC-6A0461F3A507}" destId="{3EB12863-F6B4-410A-9420-FB453E900921}" srcOrd="1" destOrd="0" presId="urn:microsoft.com/office/officeart/2005/8/layout/pList2"/>
    <dgm:cxn modelId="{93C03939-835C-4B89-A6B5-33545C3B91AB}" type="presParOf" srcId="{156985A1-2015-4784-B7AC-6A0461F3A507}" destId="{7211BD86-7781-41B9-AB81-A9B200E6BF23}" srcOrd="2" destOrd="0" presId="urn:microsoft.com/office/officeart/2005/8/layout/pList2"/>
    <dgm:cxn modelId="{23B9E490-09D0-49F6-8D7C-3BC2A6AAE173}" type="presParOf" srcId="{7211BD86-7781-41B9-AB81-A9B200E6BF23}" destId="{091B5A72-C090-4013-A5A8-F7109ECEA3A7}" srcOrd="0" destOrd="0" presId="urn:microsoft.com/office/officeart/2005/8/layout/pList2"/>
    <dgm:cxn modelId="{46EB61E2-98EE-47CE-A43F-0ADC6EE5E7F5}" type="presParOf" srcId="{7211BD86-7781-41B9-AB81-A9B200E6BF23}" destId="{C02EE0B8-567A-4C6A-ACF8-C87C20A3FE90}" srcOrd="1" destOrd="0" presId="urn:microsoft.com/office/officeart/2005/8/layout/pList2"/>
    <dgm:cxn modelId="{6A95D694-B8A5-4266-969D-D8EA4446634E}" type="presParOf" srcId="{7211BD86-7781-41B9-AB81-A9B200E6BF23}" destId="{2099CF84-68A1-404C-A361-23EE4CA85F59}" srcOrd="2" destOrd="0" presId="urn:microsoft.com/office/officeart/2005/8/layout/pList2"/>
    <dgm:cxn modelId="{0FE7C0DC-6FFE-4ABB-A4C8-86B8374674A5}" type="presParOf" srcId="{156985A1-2015-4784-B7AC-6A0461F3A507}" destId="{A99FA56F-0F71-4905-9B54-7D03C8B2FBE6}" srcOrd="3" destOrd="0" presId="urn:microsoft.com/office/officeart/2005/8/layout/pList2"/>
    <dgm:cxn modelId="{EB4D2DE4-43E5-45E7-A37E-AB157EF61DEF}" type="presParOf" srcId="{156985A1-2015-4784-B7AC-6A0461F3A507}" destId="{C49AC913-C9FA-4F5F-8457-774AE4E6F926}" srcOrd="4" destOrd="0" presId="urn:microsoft.com/office/officeart/2005/8/layout/pList2"/>
    <dgm:cxn modelId="{F00B73F8-FEA4-491B-AD1C-2A7E60A5E38D}" type="presParOf" srcId="{C49AC913-C9FA-4F5F-8457-774AE4E6F926}" destId="{46080807-9A11-4980-A029-49A27F2B623F}" srcOrd="0" destOrd="0" presId="urn:microsoft.com/office/officeart/2005/8/layout/pList2"/>
    <dgm:cxn modelId="{2D92D57F-A3DB-46BF-8723-83D4C228D248}" type="presParOf" srcId="{C49AC913-C9FA-4F5F-8457-774AE4E6F926}" destId="{365EAF23-DF9B-480F-A846-DD1020F73D48}" srcOrd="1" destOrd="0" presId="urn:microsoft.com/office/officeart/2005/8/layout/pList2"/>
    <dgm:cxn modelId="{3C247DA6-4E8A-4CE5-8682-62D3A0544AAD}" type="presParOf" srcId="{C49AC913-C9FA-4F5F-8457-774AE4E6F926}" destId="{99F243ED-D8EE-4C27-B1AD-F0DCDB308D5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BAEA88-DD17-4087-BB5A-4D9C7E88361A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EB887E-3D5E-462C-830C-9E18F33B7FBE}">
      <dgm:prSet phldrT="[Texto]"/>
      <dgm:spPr/>
      <dgm:t>
        <a:bodyPr/>
        <a:lstStyle/>
        <a:p>
          <a:r>
            <a:rPr lang="es-ES" b="1" i="1" u="none" dirty="0" smtClean="0"/>
            <a:t>ANAMNESIS</a:t>
          </a:r>
          <a:endParaRPr lang="es-ES" b="1" i="1" u="none" dirty="0"/>
        </a:p>
      </dgm:t>
    </dgm:pt>
    <dgm:pt modelId="{B386458A-2684-4B65-AE85-5D190693AE9F}" type="parTrans" cxnId="{C81E9AA7-A639-4E24-980E-DB91938D1732}">
      <dgm:prSet/>
      <dgm:spPr/>
      <dgm:t>
        <a:bodyPr/>
        <a:lstStyle/>
        <a:p>
          <a:endParaRPr lang="es-ES"/>
        </a:p>
      </dgm:t>
    </dgm:pt>
    <dgm:pt modelId="{5076F0DF-E132-4CFE-8826-267BAC674310}" type="sibTrans" cxnId="{C81E9AA7-A639-4E24-980E-DB91938D1732}">
      <dgm:prSet/>
      <dgm:spPr/>
      <dgm:t>
        <a:bodyPr/>
        <a:lstStyle/>
        <a:p>
          <a:endParaRPr lang="es-ES"/>
        </a:p>
      </dgm:t>
    </dgm:pt>
    <dgm:pt modelId="{39863667-FBCD-4DC7-A860-864219705D44}">
      <dgm:prSet phldrT="[Texto]"/>
      <dgm:spPr/>
      <dgm:t>
        <a:bodyPr/>
        <a:lstStyle/>
        <a:p>
          <a:r>
            <a:rPr lang="es-ES" dirty="0" smtClean="0"/>
            <a:t>Síntomas: pesadez, cansancio, calambres, prurito</a:t>
          </a:r>
          <a:endParaRPr lang="es-ES" dirty="0"/>
        </a:p>
      </dgm:t>
    </dgm:pt>
    <dgm:pt modelId="{E54EF637-9EC5-4CA6-BEA5-382F9C055183}" type="parTrans" cxnId="{C5A4C61F-B9BA-4A90-A687-04046426663A}">
      <dgm:prSet/>
      <dgm:spPr/>
      <dgm:t>
        <a:bodyPr/>
        <a:lstStyle/>
        <a:p>
          <a:endParaRPr lang="es-ES"/>
        </a:p>
      </dgm:t>
    </dgm:pt>
    <dgm:pt modelId="{F588050E-3C8F-49A4-AE6E-1B718F81D551}" type="sibTrans" cxnId="{C5A4C61F-B9BA-4A90-A687-04046426663A}">
      <dgm:prSet/>
      <dgm:spPr/>
      <dgm:t>
        <a:bodyPr/>
        <a:lstStyle/>
        <a:p>
          <a:endParaRPr lang="es-ES"/>
        </a:p>
      </dgm:t>
    </dgm:pt>
    <dgm:pt modelId="{D8203085-7BA1-4787-AE94-DB71EAAC52CA}">
      <dgm:prSet phldrT="[Texto]"/>
      <dgm:spPr/>
      <dgm:t>
        <a:bodyPr/>
        <a:lstStyle/>
        <a:p>
          <a:r>
            <a:rPr lang="es-ES" b="1" i="1" dirty="0" smtClean="0"/>
            <a:t>EXAMEN CLÍNICO</a:t>
          </a:r>
          <a:endParaRPr lang="es-ES" b="1" i="1" dirty="0"/>
        </a:p>
      </dgm:t>
    </dgm:pt>
    <dgm:pt modelId="{5536AAA6-156A-4437-901F-F05A618A99F8}" type="parTrans" cxnId="{A53E4738-270F-435B-8E9E-7CD6C19F9E50}">
      <dgm:prSet/>
      <dgm:spPr/>
      <dgm:t>
        <a:bodyPr/>
        <a:lstStyle/>
        <a:p>
          <a:endParaRPr lang="es-ES"/>
        </a:p>
      </dgm:t>
    </dgm:pt>
    <dgm:pt modelId="{9363262E-7F27-4A1B-9F66-C2068A6CA690}" type="sibTrans" cxnId="{A53E4738-270F-435B-8E9E-7CD6C19F9E50}">
      <dgm:prSet/>
      <dgm:spPr/>
      <dgm:t>
        <a:bodyPr/>
        <a:lstStyle/>
        <a:p>
          <a:endParaRPr lang="es-ES"/>
        </a:p>
      </dgm:t>
    </dgm:pt>
    <dgm:pt modelId="{165AF3A2-487C-4DE3-A647-0A60E3D085CE}">
      <dgm:prSet phldrT="[Texto]" custT="1"/>
      <dgm:spPr/>
      <dgm:t>
        <a:bodyPr/>
        <a:lstStyle/>
        <a:p>
          <a:r>
            <a:rPr lang="es-ES" sz="2000" b="1" i="1" u="sng" dirty="0" smtClean="0"/>
            <a:t>Inspección</a:t>
          </a:r>
          <a:r>
            <a:rPr lang="es-ES" sz="2000" dirty="0" smtClean="0"/>
            <a:t>: varicosidades, edemas, pigmentaciones, piel fina, brillante, úlceras </a:t>
          </a:r>
          <a:r>
            <a:rPr lang="es-ES" sz="2000" dirty="0" err="1" smtClean="0"/>
            <a:t>supramaleolares</a:t>
          </a:r>
          <a:r>
            <a:rPr lang="es-ES" sz="2000" dirty="0" smtClean="0"/>
            <a:t>,    Tª , pérdida vello, cómo es la úlcera y piel </a:t>
          </a:r>
          <a:r>
            <a:rPr lang="es-ES" sz="2000" dirty="0" err="1" smtClean="0"/>
            <a:t>periulceral</a:t>
          </a:r>
          <a:r>
            <a:rPr lang="es-ES" sz="2000" dirty="0" smtClean="0"/>
            <a:t>…</a:t>
          </a:r>
          <a:endParaRPr lang="es-ES" sz="2000" dirty="0"/>
        </a:p>
      </dgm:t>
    </dgm:pt>
    <dgm:pt modelId="{FB4CD6CE-FE1A-4189-9618-65B613BA89DF}" type="parTrans" cxnId="{47A3B42A-E63E-4328-ABE1-105B33DFEF36}">
      <dgm:prSet/>
      <dgm:spPr/>
      <dgm:t>
        <a:bodyPr/>
        <a:lstStyle/>
        <a:p>
          <a:endParaRPr lang="es-ES"/>
        </a:p>
      </dgm:t>
    </dgm:pt>
    <dgm:pt modelId="{2B47F73E-F3AA-49D0-A2B4-17A22116F4DC}" type="sibTrans" cxnId="{47A3B42A-E63E-4328-ABE1-105B33DFEF36}">
      <dgm:prSet/>
      <dgm:spPr/>
      <dgm:t>
        <a:bodyPr/>
        <a:lstStyle/>
        <a:p>
          <a:endParaRPr lang="es-ES"/>
        </a:p>
      </dgm:t>
    </dgm:pt>
    <dgm:pt modelId="{CEB9BCC9-439A-4757-83EB-4F9F5D513E96}">
      <dgm:prSet phldrT="[Texto]" custT="1"/>
      <dgm:spPr/>
      <dgm:t>
        <a:bodyPr/>
        <a:lstStyle/>
        <a:p>
          <a:r>
            <a:rPr lang="es-ES" sz="2000" b="1" i="1" u="sng" dirty="0" smtClean="0"/>
            <a:t>Palpación</a:t>
          </a:r>
          <a:r>
            <a:rPr lang="es-ES" sz="2000" dirty="0" smtClean="0"/>
            <a:t>: pierna, muslo, pulsos</a:t>
          </a:r>
          <a:endParaRPr lang="es-ES" sz="2000" dirty="0"/>
        </a:p>
      </dgm:t>
    </dgm:pt>
    <dgm:pt modelId="{22D24385-F545-49A9-B7E6-3FB44FEAAD74}" type="parTrans" cxnId="{D7278893-1527-47FB-BA76-BA4F9BC6B59E}">
      <dgm:prSet/>
      <dgm:spPr/>
      <dgm:t>
        <a:bodyPr/>
        <a:lstStyle/>
        <a:p>
          <a:endParaRPr lang="es-ES"/>
        </a:p>
      </dgm:t>
    </dgm:pt>
    <dgm:pt modelId="{4F812B2E-A301-4F43-8F23-C2ED1646854D}" type="sibTrans" cxnId="{D7278893-1527-47FB-BA76-BA4F9BC6B59E}">
      <dgm:prSet/>
      <dgm:spPr/>
      <dgm:t>
        <a:bodyPr/>
        <a:lstStyle/>
        <a:p>
          <a:endParaRPr lang="es-ES"/>
        </a:p>
      </dgm:t>
    </dgm:pt>
    <dgm:pt modelId="{67FFD752-1D8F-4211-A493-20ACB70BCA41}">
      <dgm:prSet phldrT="[Texto]"/>
      <dgm:spPr/>
      <dgm:t>
        <a:bodyPr/>
        <a:lstStyle/>
        <a:p>
          <a:r>
            <a:rPr lang="es-ES" dirty="0" smtClean="0"/>
            <a:t>Dolor</a:t>
          </a:r>
          <a:endParaRPr lang="es-ES" dirty="0"/>
        </a:p>
      </dgm:t>
    </dgm:pt>
    <dgm:pt modelId="{C1417E2C-625E-4E1C-A0A8-F136A7AB4241}" type="parTrans" cxnId="{88BD1EDF-DAC9-4B52-AFF2-85FC156E6194}">
      <dgm:prSet/>
      <dgm:spPr/>
      <dgm:t>
        <a:bodyPr/>
        <a:lstStyle/>
        <a:p>
          <a:endParaRPr lang="es-ES"/>
        </a:p>
      </dgm:t>
    </dgm:pt>
    <dgm:pt modelId="{2EDF71F0-C4BD-427F-9B0C-66690DA6AB7A}" type="sibTrans" cxnId="{88BD1EDF-DAC9-4B52-AFF2-85FC156E6194}">
      <dgm:prSet/>
      <dgm:spPr/>
      <dgm:t>
        <a:bodyPr/>
        <a:lstStyle/>
        <a:p>
          <a:endParaRPr lang="es-ES"/>
        </a:p>
      </dgm:t>
    </dgm:pt>
    <dgm:pt modelId="{5D0F9B23-FF09-48C7-BE4B-5288AC121975}">
      <dgm:prSet phldrT="[Texto]" custT="1"/>
      <dgm:spPr/>
      <dgm:t>
        <a:bodyPr/>
        <a:lstStyle/>
        <a:p>
          <a:r>
            <a:rPr lang="es-ES" sz="2000" b="1" i="1" u="sng" dirty="0" smtClean="0"/>
            <a:t>Exploraciones funcionales hemodinámicas</a:t>
          </a:r>
          <a:r>
            <a:rPr lang="es-ES" sz="2000" dirty="0" smtClean="0"/>
            <a:t>: </a:t>
          </a:r>
          <a:r>
            <a:rPr lang="es-ES" sz="2000" b="1" dirty="0" smtClean="0"/>
            <a:t>DOPPLER</a:t>
          </a:r>
          <a:r>
            <a:rPr lang="es-ES" sz="2000" dirty="0" smtClean="0"/>
            <a:t>, </a:t>
          </a:r>
          <a:r>
            <a:rPr lang="es-ES" sz="2000" b="1" dirty="0" smtClean="0"/>
            <a:t>cálculo ITB</a:t>
          </a:r>
          <a:r>
            <a:rPr lang="es-ES" sz="2000" dirty="0" smtClean="0"/>
            <a:t>, láser </a:t>
          </a:r>
          <a:r>
            <a:rPr lang="es-ES" sz="2000" dirty="0" err="1" smtClean="0"/>
            <a:t>doppler</a:t>
          </a:r>
          <a:r>
            <a:rPr lang="es-ES" sz="2000" dirty="0" smtClean="0"/>
            <a:t>, </a:t>
          </a:r>
          <a:r>
            <a:rPr lang="es-ES" sz="2000" dirty="0" err="1" smtClean="0"/>
            <a:t>pletismografía</a:t>
          </a:r>
          <a:r>
            <a:rPr lang="es-ES" sz="2000" dirty="0" smtClean="0"/>
            <a:t>, termografía, eco-</a:t>
          </a:r>
          <a:r>
            <a:rPr lang="es-ES" sz="2000" dirty="0" err="1" smtClean="0"/>
            <a:t>doppler</a:t>
          </a:r>
          <a:r>
            <a:rPr lang="es-ES" sz="2000" dirty="0" smtClean="0"/>
            <a:t>….</a:t>
          </a:r>
          <a:endParaRPr lang="es-ES" sz="2000" dirty="0"/>
        </a:p>
      </dgm:t>
    </dgm:pt>
    <dgm:pt modelId="{51F49D3C-3B32-47F5-9D56-A1471D4D0EC4}" type="parTrans" cxnId="{B80D1124-029A-44F4-B6DC-C7244D098E44}">
      <dgm:prSet/>
      <dgm:spPr/>
      <dgm:t>
        <a:bodyPr/>
        <a:lstStyle/>
        <a:p>
          <a:endParaRPr lang="es-ES"/>
        </a:p>
      </dgm:t>
    </dgm:pt>
    <dgm:pt modelId="{C795002C-CC95-4335-AE1F-196E7C08B070}" type="sibTrans" cxnId="{B80D1124-029A-44F4-B6DC-C7244D098E44}">
      <dgm:prSet/>
      <dgm:spPr/>
      <dgm:t>
        <a:bodyPr/>
        <a:lstStyle/>
        <a:p>
          <a:endParaRPr lang="es-ES"/>
        </a:p>
      </dgm:t>
    </dgm:pt>
    <dgm:pt modelId="{B78DD8A7-7C9A-4D29-84C6-34B12E66FFC4}">
      <dgm:prSet phldrT="[Texto]" custT="1"/>
      <dgm:spPr/>
      <dgm:t>
        <a:bodyPr/>
        <a:lstStyle/>
        <a:p>
          <a:r>
            <a:rPr lang="es-ES" sz="2000" u="sng" dirty="0" smtClean="0"/>
            <a:t>Otros</a:t>
          </a:r>
          <a:r>
            <a:rPr lang="es-ES" sz="2000" dirty="0" smtClean="0"/>
            <a:t>: </a:t>
          </a:r>
          <a:r>
            <a:rPr lang="es-ES" sz="2000" dirty="0" err="1" smtClean="0"/>
            <a:t>dº</a:t>
          </a:r>
          <a:r>
            <a:rPr lang="es-ES" sz="2000" dirty="0" smtClean="0"/>
            <a:t> invasivo (flebografía); pruebas de laboratorio</a:t>
          </a:r>
          <a:endParaRPr lang="es-ES" sz="2000" dirty="0"/>
        </a:p>
      </dgm:t>
    </dgm:pt>
    <dgm:pt modelId="{383BAFC8-8B73-41C9-BDC1-56DA7760E25B}" type="parTrans" cxnId="{FF1B9886-08F4-4026-9CC8-0B7D15FB77D8}">
      <dgm:prSet/>
      <dgm:spPr/>
      <dgm:t>
        <a:bodyPr/>
        <a:lstStyle/>
        <a:p>
          <a:endParaRPr lang="es-ES"/>
        </a:p>
      </dgm:t>
    </dgm:pt>
    <dgm:pt modelId="{6B34B4B6-920D-4B87-B11C-C731C0F9C7B7}" type="sibTrans" cxnId="{FF1B9886-08F4-4026-9CC8-0B7D15FB77D8}">
      <dgm:prSet/>
      <dgm:spPr/>
      <dgm:t>
        <a:bodyPr/>
        <a:lstStyle/>
        <a:p>
          <a:endParaRPr lang="es-ES"/>
        </a:p>
      </dgm:t>
    </dgm:pt>
    <dgm:pt modelId="{97928999-852C-4CE9-A681-BE01822EF919}">
      <dgm:prSet phldrT="[Texto]"/>
      <dgm:spPr/>
      <dgm:t>
        <a:bodyPr/>
        <a:lstStyle/>
        <a:p>
          <a:r>
            <a:rPr lang="es-ES" dirty="0" smtClean="0"/>
            <a:t>Factores etiológicos</a:t>
          </a:r>
          <a:endParaRPr lang="es-ES" dirty="0"/>
        </a:p>
      </dgm:t>
    </dgm:pt>
    <dgm:pt modelId="{E54F44BD-83D3-402C-8961-D2288812FB6D}" type="parTrans" cxnId="{A3FCA51C-816A-4EF2-8482-85D5C4B0D4EE}">
      <dgm:prSet/>
      <dgm:spPr/>
    </dgm:pt>
    <dgm:pt modelId="{DE97529C-DE99-4A2D-BB67-4D41667D58A1}" type="sibTrans" cxnId="{A3FCA51C-816A-4EF2-8482-85D5C4B0D4EE}">
      <dgm:prSet/>
      <dgm:spPr/>
    </dgm:pt>
    <dgm:pt modelId="{533E553B-7331-4F7A-909A-EF12C596AEAC}" type="pres">
      <dgm:prSet presAssocID="{94BAEA88-DD17-4087-BB5A-4D9C7E8836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7DB4315-D533-4C51-8451-C3ED2D1D89FA}" type="pres">
      <dgm:prSet presAssocID="{FDEB887E-3D5E-462C-830C-9E18F33B7FBE}" presName="linNode" presStyleCnt="0"/>
      <dgm:spPr/>
    </dgm:pt>
    <dgm:pt modelId="{D9D1ADAC-5C2B-4463-B6BB-E123CFE826DB}" type="pres">
      <dgm:prSet presAssocID="{FDEB887E-3D5E-462C-830C-9E18F33B7FBE}" presName="parentShp" presStyleLbl="node1" presStyleIdx="0" presStyleCnt="2" custScaleX="65908" custScaleY="633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2F911-4E44-456A-9C28-7AA626F35BE3}" type="pres">
      <dgm:prSet presAssocID="{FDEB887E-3D5E-462C-830C-9E18F33B7FBE}" presName="childShp" presStyleLbl="bgAccFollowNode1" presStyleIdx="0" presStyleCnt="2" custScaleX="122728" custScaleY="694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A6F874-720B-4C3F-BA15-58BD3F7B4909}" type="pres">
      <dgm:prSet presAssocID="{5076F0DF-E132-4CFE-8826-267BAC674310}" presName="spacing" presStyleCnt="0"/>
      <dgm:spPr/>
    </dgm:pt>
    <dgm:pt modelId="{1E6FE13D-8B8E-49D9-9EC8-E2F9037BF271}" type="pres">
      <dgm:prSet presAssocID="{D8203085-7BA1-4787-AE94-DB71EAAC52CA}" presName="linNode" presStyleCnt="0"/>
      <dgm:spPr/>
    </dgm:pt>
    <dgm:pt modelId="{CF61C0EC-806B-4BA6-8D4E-C86058377EBE}" type="pres">
      <dgm:prSet presAssocID="{D8203085-7BA1-4787-AE94-DB71EAAC52CA}" presName="parentShp" presStyleLbl="node1" presStyleIdx="1" presStyleCnt="2" custScaleX="62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2F556A-6B59-4B1D-BA53-DE7C7FE5A0D6}" type="pres">
      <dgm:prSet presAssocID="{D8203085-7BA1-4787-AE94-DB71EAAC52CA}" presName="childShp" presStyleLbl="bgAccFollowNode1" presStyleIdx="1" presStyleCnt="2" custScaleX="129884" custScaleY="2152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181CB1-1A3F-4D56-9C6D-DFF231172AB3}" type="presOf" srcId="{94BAEA88-DD17-4087-BB5A-4D9C7E88361A}" destId="{533E553B-7331-4F7A-909A-EF12C596AEAC}" srcOrd="0" destOrd="0" presId="urn:microsoft.com/office/officeart/2005/8/layout/vList6"/>
    <dgm:cxn modelId="{B80D1124-029A-44F4-B6DC-C7244D098E44}" srcId="{D8203085-7BA1-4787-AE94-DB71EAAC52CA}" destId="{5D0F9B23-FF09-48C7-BE4B-5288AC121975}" srcOrd="2" destOrd="0" parTransId="{51F49D3C-3B32-47F5-9D56-A1471D4D0EC4}" sibTransId="{C795002C-CC95-4335-AE1F-196E7C08B070}"/>
    <dgm:cxn modelId="{88BD1EDF-DAC9-4B52-AFF2-85FC156E6194}" srcId="{FDEB887E-3D5E-462C-830C-9E18F33B7FBE}" destId="{67FFD752-1D8F-4211-A493-20ACB70BCA41}" srcOrd="2" destOrd="0" parTransId="{C1417E2C-625E-4E1C-A0A8-F136A7AB4241}" sibTransId="{2EDF71F0-C4BD-427F-9B0C-66690DA6AB7A}"/>
    <dgm:cxn modelId="{A53E4738-270F-435B-8E9E-7CD6C19F9E50}" srcId="{94BAEA88-DD17-4087-BB5A-4D9C7E88361A}" destId="{D8203085-7BA1-4787-AE94-DB71EAAC52CA}" srcOrd="1" destOrd="0" parTransId="{5536AAA6-156A-4437-901F-F05A618A99F8}" sibTransId="{9363262E-7F27-4A1B-9F66-C2068A6CA690}"/>
    <dgm:cxn modelId="{A3FCA51C-816A-4EF2-8482-85D5C4B0D4EE}" srcId="{FDEB887E-3D5E-462C-830C-9E18F33B7FBE}" destId="{97928999-852C-4CE9-A681-BE01822EF919}" srcOrd="0" destOrd="0" parTransId="{E54F44BD-83D3-402C-8961-D2288812FB6D}" sibTransId="{DE97529C-DE99-4A2D-BB67-4D41667D58A1}"/>
    <dgm:cxn modelId="{3171EF4E-269F-4EA2-8C6C-6E261C1DD6BE}" type="presOf" srcId="{67FFD752-1D8F-4211-A493-20ACB70BCA41}" destId="{FA42F911-4E44-456A-9C28-7AA626F35BE3}" srcOrd="0" destOrd="2" presId="urn:microsoft.com/office/officeart/2005/8/layout/vList6"/>
    <dgm:cxn modelId="{C5A4C61F-B9BA-4A90-A687-04046426663A}" srcId="{FDEB887E-3D5E-462C-830C-9E18F33B7FBE}" destId="{39863667-FBCD-4DC7-A860-864219705D44}" srcOrd="1" destOrd="0" parTransId="{E54EF637-9EC5-4CA6-BEA5-382F9C055183}" sibTransId="{F588050E-3C8F-49A4-AE6E-1B718F81D551}"/>
    <dgm:cxn modelId="{76323903-6200-45F3-969C-53CD8AEA753E}" type="presOf" srcId="{5D0F9B23-FF09-48C7-BE4B-5288AC121975}" destId="{A72F556A-6B59-4B1D-BA53-DE7C7FE5A0D6}" srcOrd="0" destOrd="2" presId="urn:microsoft.com/office/officeart/2005/8/layout/vList6"/>
    <dgm:cxn modelId="{FF1B9886-08F4-4026-9CC8-0B7D15FB77D8}" srcId="{D8203085-7BA1-4787-AE94-DB71EAAC52CA}" destId="{B78DD8A7-7C9A-4D29-84C6-34B12E66FFC4}" srcOrd="3" destOrd="0" parTransId="{383BAFC8-8B73-41C9-BDC1-56DA7760E25B}" sibTransId="{6B34B4B6-920D-4B87-B11C-C731C0F9C7B7}"/>
    <dgm:cxn modelId="{3EDF35BD-CB85-4869-A785-F144A70E23C0}" type="presOf" srcId="{FDEB887E-3D5E-462C-830C-9E18F33B7FBE}" destId="{D9D1ADAC-5C2B-4463-B6BB-E123CFE826DB}" srcOrd="0" destOrd="0" presId="urn:microsoft.com/office/officeart/2005/8/layout/vList6"/>
    <dgm:cxn modelId="{C81E9AA7-A639-4E24-980E-DB91938D1732}" srcId="{94BAEA88-DD17-4087-BB5A-4D9C7E88361A}" destId="{FDEB887E-3D5E-462C-830C-9E18F33B7FBE}" srcOrd="0" destOrd="0" parTransId="{B386458A-2684-4B65-AE85-5D190693AE9F}" sibTransId="{5076F0DF-E132-4CFE-8826-267BAC674310}"/>
    <dgm:cxn modelId="{54774633-0222-412F-A146-7AADA3416310}" type="presOf" srcId="{D8203085-7BA1-4787-AE94-DB71EAAC52CA}" destId="{CF61C0EC-806B-4BA6-8D4E-C86058377EBE}" srcOrd="0" destOrd="0" presId="urn:microsoft.com/office/officeart/2005/8/layout/vList6"/>
    <dgm:cxn modelId="{F8719FBF-CE54-4649-ACD6-D7D006EA15EB}" type="presOf" srcId="{39863667-FBCD-4DC7-A860-864219705D44}" destId="{FA42F911-4E44-456A-9C28-7AA626F35BE3}" srcOrd="0" destOrd="1" presId="urn:microsoft.com/office/officeart/2005/8/layout/vList6"/>
    <dgm:cxn modelId="{035E92DE-B906-4622-8116-B0DDC98F9FD9}" type="presOf" srcId="{B78DD8A7-7C9A-4D29-84C6-34B12E66FFC4}" destId="{A72F556A-6B59-4B1D-BA53-DE7C7FE5A0D6}" srcOrd="0" destOrd="3" presId="urn:microsoft.com/office/officeart/2005/8/layout/vList6"/>
    <dgm:cxn modelId="{47A3B42A-E63E-4328-ABE1-105B33DFEF36}" srcId="{D8203085-7BA1-4787-AE94-DB71EAAC52CA}" destId="{165AF3A2-487C-4DE3-A647-0A60E3D085CE}" srcOrd="0" destOrd="0" parTransId="{FB4CD6CE-FE1A-4189-9618-65B613BA89DF}" sibTransId="{2B47F73E-F3AA-49D0-A2B4-17A22116F4DC}"/>
    <dgm:cxn modelId="{3B95289D-42EF-4A52-B2AC-934A5A1D6CA9}" type="presOf" srcId="{CEB9BCC9-439A-4757-83EB-4F9F5D513E96}" destId="{A72F556A-6B59-4B1D-BA53-DE7C7FE5A0D6}" srcOrd="0" destOrd="1" presId="urn:microsoft.com/office/officeart/2005/8/layout/vList6"/>
    <dgm:cxn modelId="{D7278893-1527-47FB-BA76-BA4F9BC6B59E}" srcId="{D8203085-7BA1-4787-AE94-DB71EAAC52CA}" destId="{CEB9BCC9-439A-4757-83EB-4F9F5D513E96}" srcOrd="1" destOrd="0" parTransId="{22D24385-F545-49A9-B7E6-3FB44FEAAD74}" sibTransId="{4F812B2E-A301-4F43-8F23-C2ED1646854D}"/>
    <dgm:cxn modelId="{6241C152-D756-4456-B46F-37DA42AC4C5D}" type="presOf" srcId="{97928999-852C-4CE9-A681-BE01822EF919}" destId="{FA42F911-4E44-456A-9C28-7AA626F35BE3}" srcOrd="0" destOrd="0" presId="urn:microsoft.com/office/officeart/2005/8/layout/vList6"/>
    <dgm:cxn modelId="{95DE40FB-D2C7-4DCA-B568-2DA7FC4C7B91}" type="presOf" srcId="{165AF3A2-487C-4DE3-A647-0A60E3D085CE}" destId="{A72F556A-6B59-4B1D-BA53-DE7C7FE5A0D6}" srcOrd="0" destOrd="0" presId="urn:microsoft.com/office/officeart/2005/8/layout/vList6"/>
    <dgm:cxn modelId="{81AB17FC-F847-4F68-8D1C-43C7E2560A3C}" type="presParOf" srcId="{533E553B-7331-4F7A-909A-EF12C596AEAC}" destId="{97DB4315-D533-4C51-8451-C3ED2D1D89FA}" srcOrd="0" destOrd="0" presId="urn:microsoft.com/office/officeart/2005/8/layout/vList6"/>
    <dgm:cxn modelId="{B998898A-3DA6-4EB7-B1A1-8A87880C4A14}" type="presParOf" srcId="{97DB4315-D533-4C51-8451-C3ED2D1D89FA}" destId="{D9D1ADAC-5C2B-4463-B6BB-E123CFE826DB}" srcOrd="0" destOrd="0" presId="urn:microsoft.com/office/officeart/2005/8/layout/vList6"/>
    <dgm:cxn modelId="{9A68486F-F137-4D72-8707-810AEBE91062}" type="presParOf" srcId="{97DB4315-D533-4C51-8451-C3ED2D1D89FA}" destId="{FA42F911-4E44-456A-9C28-7AA626F35BE3}" srcOrd="1" destOrd="0" presId="urn:microsoft.com/office/officeart/2005/8/layout/vList6"/>
    <dgm:cxn modelId="{51F94660-9537-41DF-9CD7-504106B8CF48}" type="presParOf" srcId="{533E553B-7331-4F7A-909A-EF12C596AEAC}" destId="{E0A6F874-720B-4C3F-BA15-58BD3F7B4909}" srcOrd="1" destOrd="0" presId="urn:microsoft.com/office/officeart/2005/8/layout/vList6"/>
    <dgm:cxn modelId="{7332BFA0-F7F3-47D2-9BB8-E89A2C1C9016}" type="presParOf" srcId="{533E553B-7331-4F7A-909A-EF12C596AEAC}" destId="{1E6FE13D-8B8E-49D9-9EC8-E2F9037BF271}" srcOrd="2" destOrd="0" presId="urn:microsoft.com/office/officeart/2005/8/layout/vList6"/>
    <dgm:cxn modelId="{9DF2F4B8-AF38-4306-9DED-9158A3587C31}" type="presParOf" srcId="{1E6FE13D-8B8E-49D9-9EC8-E2F9037BF271}" destId="{CF61C0EC-806B-4BA6-8D4E-C86058377EBE}" srcOrd="0" destOrd="0" presId="urn:microsoft.com/office/officeart/2005/8/layout/vList6"/>
    <dgm:cxn modelId="{B1AD17ED-2C55-40AB-934E-CAAB0D029582}" type="presParOf" srcId="{1E6FE13D-8B8E-49D9-9EC8-E2F9037BF271}" destId="{A72F556A-6B59-4B1D-BA53-DE7C7FE5A0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7A9E5-755E-4A21-BC02-0AF8C76304DA}">
      <dsp:nvSpPr>
        <dsp:cNvPr id="0" name=""/>
        <dsp:cNvSpPr/>
      </dsp:nvSpPr>
      <dsp:spPr>
        <a:xfrm>
          <a:off x="0" y="10135"/>
          <a:ext cx="9793088" cy="25922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52434-9280-4484-A584-3654CF933FED}">
      <dsp:nvSpPr>
        <dsp:cNvPr id="0" name=""/>
        <dsp:cNvSpPr/>
      </dsp:nvSpPr>
      <dsp:spPr>
        <a:xfrm>
          <a:off x="293792" y="345638"/>
          <a:ext cx="2876719" cy="19010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DCF36-BE1E-4008-9316-D0FDBAC9A134}">
      <dsp:nvSpPr>
        <dsp:cNvPr id="0" name=""/>
        <dsp:cNvSpPr/>
      </dsp:nvSpPr>
      <dsp:spPr>
        <a:xfrm rot="10800000">
          <a:off x="293792" y="2592288"/>
          <a:ext cx="2876719" cy="31683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400" b="1" i="1" u="sng" kern="1200" dirty="0" smtClean="0"/>
            <a:t>Grado I</a:t>
          </a:r>
          <a:r>
            <a:rPr lang="es-ES" altLang="es-ES" sz="2400" u="sng" kern="1200" dirty="0" smtClean="0"/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400" kern="1200" dirty="0" smtClean="0"/>
            <a:t>varices superficiales, dolor, pesadez, que se recupera tras el descanso</a:t>
          </a:r>
          <a:endParaRPr lang="es-ES" sz="2400" kern="1200" dirty="0"/>
        </a:p>
      </dsp:txBody>
      <dsp:txXfrm rot="10800000">
        <a:off x="382261" y="2592288"/>
        <a:ext cx="2699781" cy="3079883"/>
      </dsp:txXfrm>
    </dsp:sp>
    <dsp:sp modelId="{2099CF84-68A1-404C-A361-23EE4CA85F59}">
      <dsp:nvSpPr>
        <dsp:cNvPr id="0" name=""/>
        <dsp:cNvSpPr/>
      </dsp:nvSpPr>
      <dsp:spPr>
        <a:xfrm>
          <a:off x="3458184" y="345638"/>
          <a:ext cx="2876719" cy="19010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B5A72-C090-4013-A5A8-F7109ECEA3A7}">
      <dsp:nvSpPr>
        <dsp:cNvPr id="0" name=""/>
        <dsp:cNvSpPr/>
      </dsp:nvSpPr>
      <dsp:spPr>
        <a:xfrm rot="10800000">
          <a:off x="3456371" y="2592288"/>
          <a:ext cx="2876719" cy="31683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000" b="1" i="1" u="sng" kern="1200" dirty="0" smtClean="0"/>
            <a:t>Grado II</a:t>
          </a:r>
          <a:r>
            <a:rPr lang="es-ES" altLang="es-ES" sz="2000" kern="1200" dirty="0" smtClean="0"/>
            <a:t>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1800" kern="1200" dirty="0" smtClean="0"/>
            <a:t>edemas, dermatitis pigmentaria y </a:t>
          </a:r>
          <a:r>
            <a:rPr lang="es-ES" altLang="es-ES" sz="1800" kern="1200" dirty="0" err="1" smtClean="0"/>
            <a:t>purpúrica</a:t>
          </a:r>
          <a:r>
            <a:rPr lang="es-ES" altLang="es-ES" sz="1800" kern="1200" dirty="0" smtClean="0"/>
            <a:t>, </a:t>
          </a:r>
          <a:r>
            <a:rPr lang="es-ES" altLang="es-ES" sz="1800" kern="1200" dirty="0" err="1" smtClean="0"/>
            <a:t>dermatoesclerosis</a:t>
          </a:r>
          <a:r>
            <a:rPr lang="es-ES" altLang="es-ES" sz="1800" kern="1200" dirty="0" smtClean="0"/>
            <a:t> en manguito en la zona </a:t>
          </a:r>
          <a:r>
            <a:rPr lang="es-ES" altLang="es-ES" sz="1800" kern="1200" dirty="0" err="1" smtClean="0"/>
            <a:t>supramaleolar</a:t>
          </a:r>
          <a:r>
            <a:rPr lang="es-ES" altLang="es-ES" sz="1800" kern="1200" dirty="0" smtClean="0"/>
            <a:t> (preludio de la úlcera), atrofia blanca de </a:t>
          </a:r>
          <a:r>
            <a:rPr lang="es-ES" altLang="es-ES" sz="1800" kern="1200" dirty="0" err="1" smtClean="0"/>
            <a:t>Millian</a:t>
          </a:r>
          <a:r>
            <a:rPr lang="es-ES" altLang="es-ES" sz="1800" kern="1200" dirty="0" smtClean="0"/>
            <a:t>, eczema de éxtasis, tromboflebitis. </a:t>
          </a:r>
          <a:endParaRPr lang="es-ES" sz="1800" kern="1200" dirty="0"/>
        </a:p>
      </dsp:txBody>
      <dsp:txXfrm rot="10800000">
        <a:off x="3544840" y="2592288"/>
        <a:ext cx="2699781" cy="3079883"/>
      </dsp:txXfrm>
    </dsp:sp>
    <dsp:sp modelId="{99F243ED-D8EE-4C27-B1AD-F0DCDB308D57}">
      <dsp:nvSpPr>
        <dsp:cNvPr id="0" name=""/>
        <dsp:cNvSpPr/>
      </dsp:nvSpPr>
      <dsp:spPr>
        <a:xfrm>
          <a:off x="6622575" y="345638"/>
          <a:ext cx="2876719" cy="19010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80807-9A11-4980-A029-49A27F2B623F}">
      <dsp:nvSpPr>
        <dsp:cNvPr id="0" name=""/>
        <dsp:cNvSpPr/>
      </dsp:nvSpPr>
      <dsp:spPr>
        <a:xfrm rot="10800000">
          <a:off x="6622575" y="2592288"/>
          <a:ext cx="2876719" cy="31683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800" b="1" i="1" u="sng" kern="1200" dirty="0" smtClean="0"/>
            <a:t>Grado III-V</a:t>
          </a:r>
          <a:r>
            <a:rPr lang="es-ES" altLang="es-ES" sz="2800" kern="1200" dirty="0" smtClean="0"/>
            <a:t>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400" kern="1200" dirty="0" smtClean="0"/>
            <a:t>lo anterior+ úlceras abiertas</a:t>
          </a:r>
          <a:endParaRPr lang="es-ES" sz="2400" kern="1200" dirty="0"/>
        </a:p>
      </dsp:txBody>
      <dsp:txXfrm rot="10800000">
        <a:off x="6711044" y="2592288"/>
        <a:ext cx="2699781" cy="3079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2F911-4E44-456A-9C28-7AA626F35BE3}">
      <dsp:nvSpPr>
        <dsp:cNvPr id="0" name=""/>
        <dsp:cNvSpPr/>
      </dsp:nvSpPr>
      <dsp:spPr>
        <a:xfrm>
          <a:off x="2505836" y="3771"/>
          <a:ext cx="6999219" cy="1307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Factores etiológicos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Síntomas: pesadez, cansancio, calambres, prurito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Dolor</a:t>
          </a:r>
          <a:endParaRPr lang="es-ES" sz="2100" kern="1200" dirty="0"/>
        </a:p>
      </dsp:txBody>
      <dsp:txXfrm>
        <a:off x="2505836" y="167149"/>
        <a:ext cx="6509084" cy="980271"/>
      </dsp:txXfrm>
    </dsp:sp>
    <dsp:sp modelId="{D9D1ADAC-5C2B-4463-B6BB-E123CFE826DB}">
      <dsp:nvSpPr>
        <dsp:cNvPr id="0" name=""/>
        <dsp:cNvSpPr/>
      </dsp:nvSpPr>
      <dsp:spPr>
        <a:xfrm>
          <a:off x="0" y="60886"/>
          <a:ext cx="2505836" cy="1192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1" u="none" kern="1200" dirty="0" smtClean="0"/>
            <a:t>ANAMNESIS</a:t>
          </a:r>
          <a:endParaRPr lang="es-ES" sz="2600" b="1" i="1" u="none" kern="1200" dirty="0"/>
        </a:p>
      </dsp:txBody>
      <dsp:txXfrm>
        <a:off x="58228" y="119114"/>
        <a:ext cx="2389380" cy="1076341"/>
      </dsp:txXfrm>
    </dsp:sp>
    <dsp:sp modelId="{A72F556A-6B59-4B1D-BA53-DE7C7FE5A0D6}">
      <dsp:nvSpPr>
        <dsp:cNvPr id="0" name=""/>
        <dsp:cNvSpPr/>
      </dsp:nvSpPr>
      <dsp:spPr>
        <a:xfrm>
          <a:off x="2298772" y="1498955"/>
          <a:ext cx="7204784" cy="40497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i="1" u="sng" kern="1200" dirty="0" smtClean="0"/>
            <a:t>Inspección</a:t>
          </a:r>
          <a:r>
            <a:rPr lang="es-ES" sz="2000" kern="1200" dirty="0" smtClean="0"/>
            <a:t>: varicosidades, edemas, pigmentaciones, piel fina, brillante, úlceras </a:t>
          </a:r>
          <a:r>
            <a:rPr lang="es-ES" sz="2000" kern="1200" dirty="0" err="1" smtClean="0"/>
            <a:t>supramaleolares</a:t>
          </a:r>
          <a:r>
            <a:rPr lang="es-ES" sz="2000" kern="1200" dirty="0" smtClean="0"/>
            <a:t>,    Tª , pérdida vello, cómo es la úlcera y piel </a:t>
          </a:r>
          <a:r>
            <a:rPr lang="es-ES" sz="2000" kern="1200" dirty="0" err="1" smtClean="0"/>
            <a:t>periulceral</a:t>
          </a:r>
          <a:r>
            <a:rPr lang="es-ES" sz="2000" kern="1200" dirty="0" smtClean="0"/>
            <a:t>…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i="1" u="sng" kern="1200" dirty="0" smtClean="0"/>
            <a:t>Palpación</a:t>
          </a:r>
          <a:r>
            <a:rPr lang="es-ES" sz="2000" kern="1200" dirty="0" smtClean="0"/>
            <a:t>: pierna, muslo, pulsos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i="1" u="sng" kern="1200" dirty="0" smtClean="0"/>
            <a:t>Exploraciones funcionales hemodinámicas</a:t>
          </a:r>
          <a:r>
            <a:rPr lang="es-ES" sz="2000" kern="1200" dirty="0" smtClean="0"/>
            <a:t>: </a:t>
          </a:r>
          <a:r>
            <a:rPr lang="es-ES" sz="2000" b="1" kern="1200" dirty="0" smtClean="0"/>
            <a:t>DOPPLER</a:t>
          </a:r>
          <a:r>
            <a:rPr lang="es-ES" sz="2000" kern="1200" dirty="0" smtClean="0"/>
            <a:t>, </a:t>
          </a:r>
          <a:r>
            <a:rPr lang="es-ES" sz="2000" b="1" kern="1200" dirty="0" smtClean="0"/>
            <a:t>cálculo ITB</a:t>
          </a:r>
          <a:r>
            <a:rPr lang="es-ES" sz="2000" kern="1200" dirty="0" smtClean="0"/>
            <a:t>, láser </a:t>
          </a:r>
          <a:r>
            <a:rPr lang="es-ES" sz="2000" kern="1200" dirty="0" err="1" smtClean="0"/>
            <a:t>doppler</a:t>
          </a:r>
          <a:r>
            <a:rPr lang="es-ES" sz="2000" kern="1200" dirty="0" smtClean="0"/>
            <a:t>, </a:t>
          </a:r>
          <a:r>
            <a:rPr lang="es-ES" sz="2000" kern="1200" dirty="0" err="1" smtClean="0"/>
            <a:t>pletismografía</a:t>
          </a:r>
          <a:r>
            <a:rPr lang="es-ES" sz="2000" kern="1200" dirty="0" smtClean="0"/>
            <a:t>, termografía, eco-</a:t>
          </a:r>
          <a:r>
            <a:rPr lang="es-ES" sz="2000" kern="1200" dirty="0" err="1" smtClean="0"/>
            <a:t>doppler</a:t>
          </a:r>
          <a:r>
            <a:rPr lang="es-ES" sz="2000" kern="1200" dirty="0" smtClean="0"/>
            <a:t>….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u="sng" kern="1200" dirty="0" smtClean="0"/>
            <a:t>Otros</a:t>
          </a:r>
          <a:r>
            <a:rPr lang="es-ES" sz="2000" kern="1200" dirty="0" smtClean="0"/>
            <a:t>: </a:t>
          </a:r>
          <a:r>
            <a:rPr lang="es-ES" sz="2000" kern="1200" dirty="0" err="1" smtClean="0"/>
            <a:t>dº</a:t>
          </a:r>
          <a:r>
            <a:rPr lang="es-ES" sz="2000" kern="1200" dirty="0" smtClean="0"/>
            <a:t> invasivo (flebografía); pruebas de laboratorio</a:t>
          </a:r>
          <a:endParaRPr lang="es-ES" sz="2000" kern="1200" dirty="0"/>
        </a:p>
      </dsp:txBody>
      <dsp:txXfrm>
        <a:off x="2298772" y="2005178"/>
        <a:ext cx="5686116" cy="3037335"/>
      </dsp:txXfrm>
    </dsp:sp>
    <dsp:sp modelId="{CF61C0EC-806B-4BA6-8D4E-C86058377EBE}">
      <dsp:nvSpPr>
        <dsp:cNvPr id="0" name=""/>
        <dsp:cNvSpPr/>
      </dsp:nvSpPr>
      <dsp:spPr>
        <a:xfrm>
          <a:off x="1499" y="2583064"/>
          <a:ext cx="2297272" cy="1881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1" kern="1200" dirty="0" smtClean="0"/>
            <a:t>EXAMEN CLÍNICO</a:t>
          </a:r>
          <a:endParaRPr lang="es-ES" sz="2600" b="1" i="1" kern="1200" dirty="0"/>
        </a:p>
      </dsp:txBody>
      <dsp:txXfrm>
        <a:off x="93349" y="2674914"/>
        <a:ext cx="2113572" cy="1697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79D454E9-CAC0-4551-B3B9-6156892FDD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164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537B5F3-A7AF-41CB-913F-3612E584BD0B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AF096AE-58DD-48C7-B983-003DC29924CE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9D454E9-CAC0-4551-B3B9-6156892FDDCB}" type="slidenum">
              <a:rPr lang="es-ES" altLang="es-ES" smtClean="0"/>
              <a:pPr>
                <a:defRPr/>
              </a:pPr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3513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9D454E9-CAC0-4551-B3B9-6156892FDDCB}" type="slidenum">
              <a:rPr lang="es-ES" altLang="es-ES" smtClean="0"/>
              <a:pPr>
                <a:defRPr/>
              </a:pPr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4085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9D454E9-CAC0-4551-B3B9-6156892FDDCB}" type="slidenum">
              <a:rPr lang="es-ES" altLang="es-ES" smtClean="0"/>
              <a:pPr>
                <a:defRPr/>
              </a:pPr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083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37141D3-F01E-45E2-A54C-30553A8629E5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5D22DFA-9CA0-419B-BB91-7275E64137F1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079FA91-5BD3-4839-9C70-3FBA6DB6E320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6FA0010-19D5-4FD0-9CDA-84975FF2106E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44775D8-52EF-483B-BF83-1FFAB3F6EEE2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b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E26682C-BBF8-4387-9422-2E5356876A10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0805B77-7522-4499-8659-0CA6A0323536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1E034DC-A9BD-4124-905B-E1436AFAE38B}" type="slidenum">
              <a:rPr lang="es-ES" altLang="es-E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s-ES" altLang="es-E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AAAB-FA3D-480C-B7BC-8AF318B798A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621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CA7B-6C64-458E-8E21-B70AA43A71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166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F5870-28F0-4C7D-ABB8-D61237F4159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313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5043-F0F1-4E94-BE24-AA90E5FCE0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25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6C548-75D7-42E2-8463-EA33A006B1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483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E5A51-D5B4-4610-912A-10F2F06DF4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53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59199-2E77-438C-856E-F23A850F4F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3669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EB59F-8A7F-4B8F-8073-E4812BF10B4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899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26834-654B-4886-90E8-05AE5FFA424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863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80454-7AF9-4E6A-9FD6-03D0E34828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342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60B66-5CB9-4594-9549-07D39BFC08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63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203B-73D8-4461-9238-4C2923280C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846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0F410821-4FF1-4F4F-BA2E-5097DADC8D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6M3lt7weiw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564118" y="2555701"/>
            <a:ext cx="4679678" cy="151216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73448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defRPr/>
            </a:pPr>
            <a:r>
              <a:rPr lang="es-ES" altLang="es-ES" sz="3600" b="1" i="1" dirty="0" smtClean="0">
                <a:ln>
                  <a:solidFill>
                    <a:srgbClr val="FF0000"/>
                  </a:solidFill>
                </a:ln>
                <a:solidFill>
                  <a:srgbClr val="FF7C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ÚLCERAS VENOSAS Y TERAPIA COMPRESIVA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0363" y="6376988"/>
            <a:ext cx="46085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s-ES" altLang="es-ES" b="1" i="1">
                <a:solidFill>
                  <a:srgbClr val="000000"/>
                </a:solidFill>
              </a:rPr>
              <a:t>Raquel Lancho Pedrazo</a:t>
            </a:r>
          </a:p>
          <a:p>
            <a:pPr eaLnBrk="1"/>
            <a:r>
              <a:rPr lang="es-ES" altLang="es-ES" b="1" i="1">
                <a:solidFill>
                  <a:srgbClr val="000000"/>
                </a:solidFill>
              </a:rPr>
              <a:t>R2 de Enfermería Familiar y Comunitaria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EXPLORACIÓN CLÍNICA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66167140"/>
              </p:ext>
            </p:extLst>
          </p:nvPr>
        </p:nvGraphicFramePr>
        <p:xfrm>
          <a:off x="431800" y="1539697"/>
          <a:ext cx="9505056" cy="555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268" name="6 Conector recto de flecha"/>
          <p:cNvCxnSpPr>
            <a:cxnSpLocks noChangeShapeType="1"/>
          </p:cNvCxnSpPr>
          <p:nvPr/>
        </p:nvCxnSpPr>
        <p:spPr bwMode="auto">
          <a:xfrm flipV="1">
            <a:off x="5051426" y="4067869"/>
            <a:ext cx="0" cy="1920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503238" y="971550"/>
            <a:ext cx="9069387" cy="5180013"/>
          </a:xfrm>
        </p:spPr>
        <p:txBody>
          <a:bodyPr/>
          <a:lstStyle/>
          <a:p>
            <a:pPr eaLnBrk="1"/>
            <a:r>
              <a:rPr lang="es-ES" altLang="es-ES" smtClean="0"/>
              <a:t>SI el ITB es:</a:t>
            </a:r>
          </a:p>
          <a:p>
            <a:pPr eaLnBrk="1"/>
            <a:endParaRPr lang="es-ES" altLang="es-ES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39863" y="1835150"/>
          <a:ext cx="7440612" cy="3816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74"/>
                <a:gridCol w="2736346"/>
                <a:gridCol w="3336092"/>
              </a:tblGrid>
              <a:tr h="87230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Valor ITB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Dº</a:t>
                      </a:r>
                      <a:r>
                        <a:rPr lang="es-ES" sz="1800" dirty="0" smtClean="0"/>
                        <a:t> paciente SIN herida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Dº</a:t>
                      </a:r>
                      <a:r>
                        <a:rPr lang="es-ES" sz="1800" dirty="0" smtClean="0"/>
                        <a:t> paciente CON herida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</a:tr>
              <a:tr h="73601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0,8-1,3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NORMAL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Herida venosa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</a:tr>
              <a:tr h="73601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0,5-0,8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Alteración arterial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Herida arterial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</a:tr>
              <a:tr h="73601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&lt;0,5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Alteración isquémica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Herida isquémica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</a:tr>
              <a:tr h="73601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&gt;1,3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Diabético/</a:t>
                      </a:r>
                      <a:r>
                        <a:rPr lang="es-ES" sz="1800" dirty="0" err="1" smtClean="0"/>
                        <a:t>arteriopatía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Herida </a:t>
                      </a:r>
                      <a:r>
                        <a:rPr lang="es-ES" sz="1800" dirty="0" err="1" smtClean="0"/>
                        <a:t>arteriopática</a:t>
                      </a:r>
                      <a:endParaRPr lang="es-ES" sz="1800" dirty="0"/>
                    </a:p>
                  </a:txBody>
                  <a:tcPr marL="91441" marR="91441" marT="45719" marB="45719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584325" y="6011863"/>
            <a:ext cx="7127875" cy="6651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bg1"/>
                </a:solidFill>
              </a:rPr>
              <a:t>* Generalmente con un </a:t>
            </a:r>
            <a:r>
              <a:rPr lang="es-ES" sz="2000" b="1" dirty="0">
                <a:solidFill>
                  <a:schemeClr val="bg1"/>
                </a:solidFill>
              </a:rPr>
              <a:t>ITB &lt;0,8</a:t>
            </a:r>
            <a:r>
              <a:rPr lang="es-ES" sz="2000" dirty="0">
                <a:solidFill>
                  <a:schemeClr val="bg1"/>
                </a:solidFill>
              </a:rPr>
              <a:t>                NO indicado</a:t>
            </a:r>
          </a:p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   ITB &gt;0,8</a:t>
            </a:r>
            <a:r>
              <a:rPr lang="es-ES" sz="2000" dirty="0">
                <a:solidFill>
                  <a:schemeClr val="bg1"/>
                </a:solidFill>
              </a:rPr>
              <a:t> hay que considerar diferentes factores</a:t>
            </a:r>
          </a:p>
        </p:txBody>
      </p:sp>
      <p:sp>
        <p:nvSpPr>
          <p:cNvPr id="12318" name="5 Flecha derecha"/>
          <p:cNvSpPr>
            <a:spLocks noChangeArrowheads="1"/>
          </p:cNvSpPr>
          <p:nvPr/>
        </p:nvSpPr>
        <p:spPr bwMode="auto">
          <a:xfrm>
            <a:off x="5545138" y="6124575"/>
            <a:ext cx="539750" cy="176213"/>
          </a:xfrm>
          <a:prstGeom prst="rightArrow">
            <a:avLst>
              <a:gd name="adj1" fmla="val 50000"/>
              <a:gd name="adj2" fmla="val 4961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60363" y="1116013"/>
          <a:ext cx="9288462" cy="54721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288462"/>
              </a:tblGrid>
              <a:tr h="1094422">
                <a:tc>
                  <a:txBody>
                    <a:bodyPr/>
                    <a:lstStyle/>
                    <a:p>
                      <a:r>
                        <a:rPr lang="es-ES" sz="2400" i="1" u="none" dirty="0" smtClean="0">
                          <a:effectLst/>
                        </a:rPr>
                        <a:t>Factores que deben tenerse en cuenta antes de</a:t>
                      </a:r>
                      <a:r>
                        <a:rPr lang="es-ES" sz="2400" i="1" u="none" baseline="0" dirty="0" smtClean="0">
                          <a:effectLst/>
                        </a:rPr>
                        <a:t> aplicar terapia compresiva</a:t>
                      </a:r>
                      <a:endParaRPr lang="es-ES" sz="2400" i="1" u="none" dirty="0">
                        <a:effectLst/>
                      </a:endParaRPr>
                    </a:p>
                  </a:txBody>
                  <a:tcPr marL="91434" marR="91434" marT="45716" marB="45716" anchor="ctr"/>
                </a:tc>
              </a:tr>
              <a:tr h="1094422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Estado de la piel</a:t>
                      </a:r>
                      <a:endParaRPr lang="es-ES" sz="1800" b="1" dirty="0"/>
                    </a:p>
                  </a:txBody>
                  <a:tcPr marL="91434" marR="91434" marT="45716" marB="45716" anchor="ctr"/>
                </a:tc>
              </a:tr>
              <a:tr h="1094422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Forma de la extremidad</a:t>
                      </a:r>
                      <a:endParaRPr lang="es-ES" sz="1800" b="1" dirty="0"/>
                    </a:p>
                  </a:txBody>
                  <a:tcPr marL="91434" marR="91434" marT="45716" marB="45716" anchor="ctr"/>
                </a:tc>
              </a:tr>
              <a:tr h="1094422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Presencia de neuropatía: </a:t>
                      </a:r>
                      <a:r>
                        <a:rPr lang="es-ES" sz="1800" b="0" dirty="0" smtClean="0"/>
                        <a:t>aumenta el</a:t>
                      </a:r>
                      <a:r>
                        <a:rPr lang="es-ES" sz="1800" b="0" baseline="0" dirty="0" smtClean="0"/>
                        <a:t> riesgo de sufrir daño</a:t>
                      </a:r>
                      <a:endParaRPr lang="es-ES" sz="1800" b="0" dirty="0"/>
                    </a:p>
                  </a:txBody>
                  <a:tcPr marL="91434" marR="91434" marT="45716" marB="45716" anchor="ctr"/>
                </a:tc>
              </a:tr>
              <a:tr h="1094422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Presencia de insuficiencia cardiaca: </a:t>
                      </a:r>
                      <a:r>
                        <a:rPr lang="es-ES" sz="1800" b="0" dirty="0" smtClean="0"/>
                        <a:t>por incremento de la precarga</a:t>
                      </a:r>
                      <a:endParaRPr lang="es-ES" sz="1800" b="0" dirty="0"/>
                    </a:p>
                  </a:txBody>
                  <a:tcPr marL="91434" marR="91434" marT="45716" marB="4571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s-ES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 TERAPIA COMPRESIVA: PIEDRA ANGULAR DEL </a:t>
            </a:r>
            <a:r>
              <a:rPr lang="es-ES" alt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TTº</a:t>
            </a:r>
            <a:endParaRPr lang="es-ES" altLang="es-E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dondear rectángulo de esquina diagonal"/>
          <p:cNvSpPr/>
          <p:nvPr/>
        </p:nvSpPr>
        <p:spPr bwMode="auto">
          <a:xfrm>
            <a:off x="647700" y="2987675"/>
            <a:ext cx="2736850" cy="12969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47700" y="3116263"/>
            <a:ext cx="27368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s-ES" sz="2800" b="1" i="1"/>
              <a:t>TERAPIA COMPRESIVA</a:t>
            </a:r>
          </a:p>
        </p:txBody>
      </p:sp>
      <p:sp>
        <p:nvSpPr>
          <p:cNvPr id="6" name="5 Flecha derecha"/>
          <p:cNvSpPr/>
          <p:nvPr/>
        </p:nvSpPr>
        <p:spPr bwMode="auto">
          <a:xfrm>
            <a:off x="3671888" y="3492500"/>
            <a:ext cx="576262" cy="35877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4708525" y="1908175"/>
            <a:ext cx="4392613" cy="606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/>
              <a:t>Piedra angular del ttº de la úlcera venosa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4708525" y="2854325"/>
            <a:ext cx="4392613" cy="3492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/>
              <a:t>Ttº más antiguo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4708525" y="3492500"/>
            <a:ext cx="4392613" cy="3492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/>
              <a:t>El más efectivo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708525" y="4284663"/>
            <a:ext cx="4392613" cy="606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/>
              <a:t>Satisfactorio apoyo hemodinámico y comodidad del paciente.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4708525" y="5332413"/>
            <a:ext cx="4392613" cy="6080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/>
              <a:t>Favorece formación del tejido de granulación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4708525" y="6381750"/>
            <a:ext cx="4392613" cy="3508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/>
              <a:t>Actualmente es una gran desconocida</a:t>
            </a:r>
          </a:p>
        </p:txBody>
      </p:sp>
      <p:sp>
        <p:nvSpPr>
          <p:cNvPr id="20" name="19 Flecha abajo"/>
          <p:cNvSpPr/>
          <p:nvPr/>
        </p:nvSpPr>
        <p:spPr bwMode="auto">
          <a:xfrm>
            <a:off x="1655763" y="4500563"/>
            <a:ext cx="360362" cy="3905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647700" y="5349875"/>
            <a:ext cx="3455988" cy="1238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s-ES" altLang="es-ES" sz="2000" dirty="0"/>
              <a:t>Niveles </a:t>
            </a:r>
            <a:r>
              <a:rPr lang="es-ES" altLang="es-ES" sz="2000" b="1" dirty="0"/>
              <a:t>altos de presión</a:t>
            </a:r>
            <a:r>
              <a:rPr lang="es-ES" altLang="es-ES" sz="2000" dirty="0"/>
              <a:t>, </a:t>
            </a:r>
            <a:r>
              <a:rPr lang="es-ES" altLang="es-ES" sz="2000" b="1" dirty="0"/>
              <a:t>40mmHg</a:t>
            </a:r>
            <a:r>
              <a:rPr lang="es-ES" altLang="es-ES" sz="2000" dirty="0"/>
              <a:t> en tobillo que decrecen hasta </a:t>
            </a:r>
            <a:r>
              <a:rPr lang="es-ES" altLang="es-ES" sz="2000" b="1" dirty="0"/>
              <a:t>17 mmHg </a:t>
            </a:r>
            <a:r>
              <a:rPr lang="es-ES" altLang="es-ES" sz="2000" dirty="0"/>
              <a:t>debajo de la rodilla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14" y="932388"/>
            <a:ext cx="6652473" cy="5616000"/>
          </a:xfrm>
          <a:prstGeom prst="rect">
            <a:avLst/>
          </a:prstGeom>
        </p:spPr>
      </p:pic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360363" y="461963"/>
            <a:ext cx="74168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2000" b="1" i="1" dirty="0"/>
              <a:t>¿CÓMO ACTÚA LA COMPRESIÓN?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77242" y="1258888"/>
            <a:ext cx="1879527" cy="550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i="1" dirty="0">
                <a:solidFill>
                  <a:schemeClr val="bg1"/>
                </a:solidFill>
              </a:rPr>
              <a:t>INCOMPETENCIA VALVULAR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48203" y="4140200"/>
            <a:ext cx="2337605" cy="7792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i="1" dirty="0">
                <a:solidFill>
                  <a:schemeClr val="bg1"/>
                </a:solidFill>
              </a:rPr>
              <a:t>HIPERTENSIÓN VENOSA AMBULATORIA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86816" y="2653494"/>
            <a:ext cx="1660378" cy="550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i="1" dirty="0">
                <a:solidFill>
                  <a:schemeClr val="bg1"/>
                </a:solidFill>
              </a:rPr>
              <a:t>FLUJO RETRÓGRADO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62941" y="5764714"/>
            <a:ext cx="2708129" cy="550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i="1" dirty="0">
                <a:solidFill>
                  <a:schemeClr val="bg1"/>
                </a:solidFill>
              </a:rPr>
              <a:t>SALIDA DE FLUIDO A TEJIDOS Y EDEMA</a:t>
            </a:r>
          </a:p>
        </p:txBody>
      </p:sp>
      <p:sp>
        <p:nvSpPr>
          <p:cNvPr id="11" name="10 Flecha abajo"/>
          <p:cNvSpPr/>
          <p:nvPr/>
        </p:nvSpPr>
        <p:spPr bwMode="auto">
          <a:xfrm>
            <a:off x="1966987" y="1907431"/>
            <a:ext cx="282429" cy="5762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12" name="11 Flecha abajo"/>
          <p:cNvSpPr/>
          <p:nvPr/>
        </p:nvSpPr>
        <p:spPr bwMode="auto">
          <a:xfrm>
            <a:off x="1966987" y="5075783"/>
            <a:ext cx="282428" cy="5762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13" name="12 Flecha abajo"/>
          <p:cNvSpPr/>
          <p:nvPr/>
        </p:nvSpPr>
        <p:spPr bwMode="auto">
          <a:xfrm>
            <a:off x="1966987" y="3347789"/>
            <a:ext cx="282429" cy="5762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4985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41525" y="1022351"/>
            <a:ext cx="2098675" cy="379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i="1" dirty="0">
                <a:solidFill>
                  <a:srgbClr val="FFFFFF"/>
                </a:solidFill>
              </a:rPr>
              <a:t>COMPRESIÓN</a:t>
            </a:r>
          </a:p>
        </p:txBody>
      </p:sp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431800" y="461963"/>
            <a:ext cx="74168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2000" b="1" i="1">
                <a:solidFill>
                  <a:srgbClr val="000000"/>
                </a:solidFill>
              </a:rPr>
              <a:t>¿CÓMO ACTÚA LA COMPRESIÓN?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2318" y="2138245"/>
            <a:ext cx="2448272" cy="9510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i="1" dirty="0" smtClean="0">
                <a:solidFill>
                  <a:srgbClr val="FFFFFF"/>
                </a:solidFill>
              </a:rPr>
              <a:t>        DEL FLUJO</a:t>
            </a:r>
          </a:p>
          <a:p>
            <a:pPr>
              <a:defRPr/>
            </a:pPr>
            <a:endParaRPr lang="es-ES" sz="2000" b="1" i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s-ES" sz="2000" b="1" i="1" dirty="0" smtClean="0">
                <a:solidFill>
                  <a:srgbClr val="FFFFFF"/>
                </a:solidFill>
              </a:rPr>
              <a:t> </a:t>
            </a:r>
            <a:r>
              <a:rPr lang="es-ES" sz="2000" b="1" i="1" dirty="0">
                <a:solidFill>
                  <a:srgbClr val="FFFFFF"/>
                </a:solidFill>
              </a:rPr>
              <a:t>ORTÓGRADO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20032" y="5092700"/>
            <a:ext cx="1872009" cy="1237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i="1" dirty="0">
                <a:solidFill>
                  <a:srgbClr val="FFFFFF"/>
                </a:solidFill>
              </a:rPr>
              <a:t>REDUCCIÓN VOLUMEN DE SANGRE LOCAL</a:t>
            </a:r>
          </a:p>
        </p:txBody>
      </p:sp>
      <p:sp>
        <p:nvSpPr>
          <p:cNvPr id="7" name="6 Flecha abajo"/>
          <p:cNvSpPr/>
          <p:nvPr/>
        </p:nvSpPr>
        <p:spPr bwMode="auto">
          <a:xfrm>
            <a:off x="2880072" y="1518973"/>
            <a:ext cx="360362" cy="5762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Flecha abajo"/>
          <p:cNvSpPr/>
          <p:nvPr/>
        </p:nvSpPr>
        <p:spPr bwMode="auto">
          <a:xfrm>
            <a:off x="2880394" y="4643735"/>
            <a:ext cx="360362" cy="5762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2880394" y="3089275"/>
            <a:ext cx="360362" cy="5762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91454" y="2063666"/>
            <a:ext cx="1952914" cy="9510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s-ES" sz="2000" b="1" i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s-ES" sz="2000" b="1" i="1" dirty="0" smtClean="0">
                <a:solidFill>
                  <a:srgbClr val="FFFFFF"/>
                </a:solidFill>
              </a:rPr>
              <a:t>      REFLUJO           VENOSO</a:t>
            </a:r>
            <a:endParaRPr lang="es-ES" sz="2000" b="1" i="1" dirty="0">
              <a:solidFill>
                <a:srgbClr val="FFFFFF"/>
              </a:solidFill>
            </a:endParaRPr>
          </a:p>
        </p:txBody>
      </p:sp>
      <p:cxnSp>
        <p:nvCxnSpPr>
          <p:cNvPr id="12" name="11 Conector recto"/>
          <p:cNvCxnSpPr>
            <a:endCxn id="10" idx="1"/>
          </p:cNvCxnSpPr>
          <p:nvPr/>
        </p:nvCxnSpPr>
        <p:spPr bwMode="auto">
          <a:xfrm>
            <a:off x="2748492" y="2539181"/>
            <a:ext cx="84296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18 Conector recto"/>
          <p:cNvCxnSpPr/>
          <p:nvPr/>
        </p:nvCxnSpPr>
        <p:spPr bwMode="auto">
          <a:xfrm>
            <a:off x="2540472" y="5598566"/>
            <a:ext cx="84455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19 Flecha abajo"/>
          <p:cNvSpPr/>
          <p:nvPr/>
        </p:nvSpPr>
        <p:spPr bwMode="auto">
          <a:xfrm>
            <a:off x="2880394" y="5939879"/>
            <a:ext cx="360362" cy="5762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51880" y="6642372"/>
            <a:ext cx="3951287" cy="377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i="1" dirty="0">
                <a:solidFill>
                  <a:srgbClr val="FFFFFF"/>
                </a:solidFill>
              </a:rPr>
              <a:t>AUMENTO DE LA PRECARGA</a:t>
            </a:r>
          </a:p>
        </p:txBody>
      </p:sp>
      <p:sp>
        <p:nvSpPr>
          <p:cNvPr id="3" name="2 Flecha arriba"/>
          <p:cNvSpPr/>
          <p:nvPr/>
        </p:nvSpPr>
        <p:spPr bwMode="auto">
          <a:xfrm>
            <a:off x="503088" y="2138989"/>
            <a:ext cx="431527" cy="463500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4" name="23 Flecha abajo"/>
          <p:cNvSpPr/>
          <p:nvPr/>
        </p:nvSpPr>
        <p:spPr bwMode="auto">
          <a:xfrm>
            <a:off x="3672160" y="2202297"/>
            <a:ext cx="368738" cy="400192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11" y="1883127"/>
            <a:ext cx="5976183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880" y="3841750"/>
            <a:ext cx="3780408" cy="6647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i="1" dirty="0">
                <a:solidFill>
                  <a:srgbClr val="FFFFFF"/>
                </a:solidFill>
              </a:rPr>
              <a:t>REDUCCIÓN DEL DIÁMETRO DE VENAS MAYORES</a:t>
            </a:r>
          </a:p>
        </p:txBody>
      </p:sp>
      <p:sp>
        <p:nvSpPr>
          <p:cNvPr id="18" name="17 CuadroTexto"/>
          <p:cNvSpPr txBox="1"/>
          <p:nvPr/>
        </p:nvSpPr>
        <p:spPr>
          <a:xfrm rot="10800000" flipV="1">
            <a:off x="3384129" y="5205070"/>
            <a:ext cx="3096343" cy="9510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i="1" dirty="0">
                <a:solidFill>
                  <a:srgbClr val="FFFFFF"/>
                </a:solidFill>
              </a:rPr>
              <a:t>REDISTRIBUCIÓN HACIA PARTES CENTRALES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3" grpId="0" animBg="1"/>
      <p:bldP spid="24" grpId="0" animBg="1"/>
      <p:bldP spid="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CuadroTexto"/>
          <p:cNvSpPr txBox="1">
            <a:spLocks noChangeArrowheads="1"/>
          </p:cNvSpPr>
          <p:nvPr/>
        </p:nvSpPr>
        <p:spPr bwMode="auto">
          <a:xfrm>
            <a:off x="719138" y="611188"/>
            <a:ext cx="64817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2400" b="1" i="1"/>
              <a:t>HAY QUE TENER EN CUENTA QUE…..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07864" y="1907629"/>
            <a:ext cx="3384376" cy="20960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i="1" u="sng" dirty="0"/>
              <a:t>Posición SUPINA</a:t>
            </a:r>
            <a:r>
              <a:rPr lang="es-ES" sz="2800" dirty="0"/>
              <a:t>: </a:t>
            </a:r>
          </a:p>
          <a:p>
            <a:pPr>
              <a:defRPr/>
            </a:pPr>
            <a:endParaRPr lang="es-ES" sz="2800" dirty="0"/>
          </a:p>
          <a:p>
            <a:pPr>
              <a:defRPr/>
            </a:pPr>
            <a:r>
              <a:rPr lang="es-ES" sz="2800" dirty="0"/>
              <a:t>Presiones </a:t>
            </a:r>
            <a:r>
              <a:rPr lang="es-ES" sz="2800" b="1" dirty="0"/>
              <a:t>&gt;10mmHg </a:t>
            </a:r>
            <a:r>
              <a:rPr lang="es-ES" sz="2800" dirty="0"/>
              <a:t>es suficiente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44368" y="1835621"/>
            <a:ext cx="3096344" cy="40998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i="1" u="sng" dirty="0"/>
              <a:t>Posición VERTICAL</a:t>
            </a:r>
            <a:r>
              <a:rPr lang="es-ES" sz="2800" dirty="0"/>
              <a:t>: </a:t>
            </a:r>
          </a:p>
          <a:p>
            <a:pPr>
              <a:defRPr/>
            </a:pPr>
            <a:endParaRPr lang="es-ES" sz="2800" dirty="0"/>
          </a:p>
          <a:p>
            <a:pPr>
              <a:defRPr/>
            </a:pPr>
            <a:r>
              <a:rPr lang="es-ES" sz="2800" dirty="0"/>
              <a:t>La presión durante la marcha fluctúa ente 20-100mmHg por lo que la compresión debe ser entre </a:t>
            </a:r>
            <a:r>
              <a:rPr lang="es-ES" sz="2800" b="1" dirty="0"/>
              <a:t>40-50mmHg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CuadroTexto"/>
          <p:cNvSpPr txBox="1">
            <a:spLocks noChangeArrowheads="1"/>
          </p:cNvSpPr>
          <p:nvPr/>
        </p:nvSpPr>
        <p:spPr bwMode="auto">
          <a:xfrm>
            <a:off x="215900" y="250825"/>
            <a:ext cx="76327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 i="1" u="sng"/>
              <a:t>MATERIAL UTILIZADO EN LA TERAPIA COMPRESIVA</a:t>
            </a:r>
          </a:p>
          <a:p>
            <a:endParaRPr lang="es-ES" altLang="es-ES"/>
          </a:p>
        </p:txBody>
      </p:sp>
      <p:sp>
        <p:nvSpPr>
          <p:cNvPr id="7" name="6 CuadroTexto"/>
          <p:cNvSpPr txBox="1"/>
          <p:nvPr/>
        </p:nvSpPr>
        <p:spPr>
          <a:xfrm>
            <a:off x="360363" y="859047"/>
            <a:ext cx="2879749" cy="3499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b="1" i="1" dirty="0"/>
              <a:t>1. MEDIAS ELÁSTICAS</a:t>
            </a:r>
          </a:p>
        </p:txBody>
      </p:sp>
      <p:sp>
        <p:nvSpPr>
          <p:cNvPr id="11" name="10 Elipse"/>
          <p:cNvSpPr/>
          <p:nvPr/>
        </p:nvSpPr>
        <p:spPr bwMode="auto">
          <a:xfrm>
            <a:off x="382588" y="1609725"/>
            <a:ext cx="41529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8439" name="9 CuadroTexto"/>
          <p:cNvSpPr>
            <a:spLocks noChangeArrowheads="1"/>
          </p:cNvSpPr>
          <p:nvPr/>
        </p:nvSpPr>
        <p:spPr bwMode="auto">
          <a:xfrm>
            <a:off x="576263" y="1830388"/>
            <a:ext cx="4176712" cy="8540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/>
              <a:t>3 tipos de compresión: </a:t>
            </a:r>
            <a:r>
              <a:rPr lang="es-ES" altLang="es-ES" b="1"/>
              <a:t>ligera, media y fuerte</a:t>
            </a:r>
            <a:endParaRPr lang="es-ES" alt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929188" y="1627188"/>
            <a:ext cx="4176712" cy="12160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/>
              <a:t>Colocación</a:t>
            </a:r>
            <a:r>
              <a:rPr lang="es-ES" dirty="0"/>
              <a:t>: </a:t>
            </a:r>
            <a:r>
              <a:rPr lang="es-ES" b="1" dirty="0"/>
              <a:t>antes de levantarse</a:t>
            </a:r>
            <a:r>
              <a:rPr lang="es-ES" dirty="0"/>
              <a:t> o tras elevación de las piernas</a:t>
            </a:r>
          </a:p>
        </p:txBody>
      </p:sp>
      <p:sp>
        <p:nvSpPr>
          <p:cNvPr id="14" name="13 Elipse"/>
          <p:cNvSpPr/>
          <p:nvPr/>
        </p:nvSpPr>
        <p:spPr bwMode="auto">
          <a:xfrm>
            <a:off x="511175" y="3563938"/>
            <a:ext cx="41529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8442" name="14 CuadroTexto"/>
          <p:cNvSpPr>
            <a:spLocks noChangeArrowheads="1"/>
          </p:cNvSpPr>
          <p:nvPr/>
        </p:nvSpPr>
        <p:spPr bwMode="auto">
          <a:xfrm>
            <a:off x="503238" y="4008438"/>
            <a:ext cx="4176712" cy="492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>
                <a:solidFill>
                  <a:srgbClr val="000000"/>
                </a:solidFill>
              </a:rPr>
              <a:t>Llevar durante </a:t>
            </a:r>
            <a:r>
              <a:rPr lang="es-ES" altLang="es-ES" b="1">
                <a:solidFill>
                  <a:srgbClr val="000000"/>
                </a:solidFill>
              </a:rPr>
              <a:t>todo el día</a:t>
            </a:r>
            <a:endParaRPr lang="es-ES" altLang="es-ES"/>
          </a:p>
        </p:txBody>
      </p:sp>
      <p:sp>
        <p:nvSpPr>
          <p:cNvPr id="16" name="15 Elipse"/>
          <p:cNvSpPr/>
          <p:nvPr/>
        </p:nvSpPr>
        <p:spPr bwMode="auto">
          <a:xfrm>
            <a:off x="5111750" y="3563938"/>
            <a:ext cx="41529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8444" name="16 CuadroTexto"/>
          <p:cNvSpPr>
            <a:spLocks noChangeArrowheads="1"/>
          </p:cNvSpPr>
          <p:nvPr/>
        </p:nvSpPr>
        <p:spPr bwMode="auto">
          <a:xfrm>
            <a:off x="5256213" y="3789363"/>
            <a:ext cx="4176712" cy="8540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i="1" u="sng">
                <a:solidFill>
                  <a:srgbClr val="000000"/>
                </a:solidFill>
              </a:rPr>
              <a:t>IMPORTANTE</a:t>
            </a:r>
            <a:r>
              <a:rPr lang="es-ES" altLang="es-ES">
                <a:solidFill>
                  <a:srgbClr val="000000"/>
                </a:solidFill>
              </a:rPr>
              <a:t>: </a:t>
            </a:r>
            <a:r>
              <a:rPr lang="es-ES" altLang="es-ES" b="1">
                <a:solidFill>
                  <a:srgbClr val="000000"/>
                </a:solidFill>
              </a:rPr>
              <a:t>NO efectivas para ttº úlceras</a:t>
            </a:r>
            <a:endParaRPr lang="es-ES" altLang="es-ES" b="1"/>
          </a:p>
        </p:txBody>
      </p:sp>
      <p:sp>
        <p:nvSpPr>
          <p:cNvPr id="18" name="17 Elipse"/>
          <p:cNvSpPr/>
          <p:nvPr/>
        </p:nvSpPr>
        <p:spPr bwMode="auto">
          <a:xfrm>
            <a:off x="2828925" y="5613400"/>
            <a:ext cx="4151313" cy="12969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8446" name="1 CuadroTexto"/>
          <p:cNvSpPr txBox="1">
            <a:spLocks noChangeArrowheads="1"/>
          </p:cNvSpPr>
          <p:nvPr/>
        </p:nvSpPr>
        <p:spPr bwMode="auto">
          <a:xfrm>
            <a:off x="3165475" y="5980113"/>
            <a:ext cx="3746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/>
              <a:t>Útiles</a:t>
            </a:r>
            <a:r>
              <a:rPr lang="es-ES" altLang="es-ES"/>
              <a:t> </a:t>
            </a:r>
            <a:r>
              <a:rPr lang="es-ES" altLang="es-ES" b="1"/>
              <a:t>prevenir</a:t>
            </a:r>
            <a:r>
              <a:rPr lang="es-ES" altLang="es-ES"/>
              <a:t> </a:t>
            </a:r>
            <a:r>
              <a:rPr lang="es-ES" altLang="es-ES" b="1"/>
              <a:t>lesiones y evitar recurrencias</a:t>
            </a:r>
            <a:r>
              <a:rPr lang="es-ES" altLang="es-E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CuadroTexto"/>
          <p:cNvSpPr txBox="1">
            <a:spLocks noChangeArrowheads="1"/>
          </p:cNvSpPr>
          <p:nvPr/>
        </p:nvSpPr>
        <p:spPr bwMode="auto">
          <a:xfrm>
            <a:off x="431800" y="395288"/>
            <a:ext cx="87852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2400" b="1" i="1" u="sng"/>
              <a:t>MATERIAL UTILIZADO EN LA TERAPIA COMPRESIVA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379" y="1197621"/>
            <a:ext cx="1583605" cy="3499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b="1" i="1" dirty="0"/>
              <a:t>2. VENDAS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36625" y="1908175"/>
            <a:ext cx="8135938" cy="490061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Times New Roman" pitchFamily="16" charset="0"/>
              <a:buAutoNum type="alphaUcParenR"/>
              <a:defRPr/>
            </a:pPr>
            <a:r>
              <a:rPr lang="es-ES" sz="2800" b="1" i="1" u="sng" dirty="0"/>
              <a:t>VENDAJES ELÁSTICOS DE COMPRESIÓN FUERTE</a:t>
            </a:r>
          </a:p>
          <a:p>
            <a:pPr marL="342900" indent="-342900">
              <a:buFont typeface="Times New Roman" pitchFamily="16" charset="0"/>
              <a:buAutoNum type="alphaUcParenR"/>
              <a:defRPr/>
            </a:pPr>
            <a:endParaRPr lang="es-ES" sz="2800" b="1" i="1" u="sng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800" b="1" dirty="0"/>
              <a:t>Gran elasticidad</a:t>
            </a:r>
          </a:p>
          <a:p>
            <a:pPr>
              <a:defRPr/>
            </a:pPr>
            <a:endParaRPr lang="es-ES" sz="28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800" b="1" dirty="0"/>
              <a:t>Se adaptan </a:t>
            </a:r>
            <a:r>
              <a:rPr lang="es-ES" sz="2800" dirty="0"/>
              <a:t>a los cambios de geometría de la pierna al caminar</a:t>
            </a:r>
          </a:p>
          <a:p>
            <a:pPr>
              <a:defRPr/>
            </a:pPr>
            <a:endParaRPr lang="es-ES" sz="28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800" b="1" dirty="0"/>
              <a:t>Oscilaciones</a:t>
            </a:r>
            <a:r>
              <a:rPr lang="es-ES" sz="2800" dirty="0"/>
              <a:t> de presiones </a:t>
            </a:r>
            <a:r>
              <a:rPr lang="es-ES" sz="2800" b="1" dirty="0"/>
              <a:t>pequeñas</a:t>
            </a:r>
          </a:p>
          <a:p>
            <a:pPr>
              <a:defRPr/>
            </a:pPr>
            <a:endParaRPr lang="es-ES" sz="28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800" b="1" dirty="0"/>
              <a:t>Mantienen presiones</a:t>
            </a:r>
            <a:r>
              <a:rPr lang="es-ES" sz="2800" dirty="0"/>
              <a:t> durante largos periodos, incluso en reposo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431800" y="395288"/>
            <a:ext cx="87852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2400" b="1" i="1" u="sng">
                <a:solidFill>
                  <a:srgbClr val="000000"/>
                </a:solidFill>
              </a:rPr>
              <a:t>MATERIAL UTILIZADO EN LA TERAPIA COMPRESIVA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379" y="1197621"/>
            <a:ext cx="1583605" cy="3499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b="1" i="1" dirty="0">
                <a:solidFill>
                  <a:srgbClr val="000000"/>
                </a:solidFill>
              </a:rPr>
              <a:t>2. VENDAS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19138" y="1908175"/>
            <a:ext cx="8713787" cy="490061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i="1" u="sng" dirty="0">
                <a:solidFill>
                  <a:srgbClr val="000000"/>
                </a:solidFill>
              </a:rPr>
              <a:t>B) VENDAJES INELÁSTICOS DE COMPRESIÓN FUERTE</a:t>
            </a:r>
          </a:p>
          <a:p>
            <a:pPr marL="342900" indent="-342900">
              <a:buFont typeface="Times New Roman" pitchFamily="16" charset="0"/>
              <a:buAutoNum type="alphaUcParenR"/>
              <a:defRPr/>
            </a:pPr>
            <a:endParaRPr lang="es-ES" sz="2800" b="1" i="1" u="sng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800" b="1" dirty="0">
                <a:solidFill>
                  <a:srgbClr val="000000"/>
                </a:solidFill>
              </a:rPr>
              <a:t>Baja elasticidad</a:t>
            </a:r>
          </a:p>
          <a:p>
            <a:pPr>
              <a:defRPr/>
            </a:pPr>
            <a:endParaRPr lang="es-ES" sz="2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800" dirty="0">
                <a:solidFill>
                  <a:srgbClr val="000000"/>
                </a:solidFill>
              </a:rPr>
              <a:t>La</a:t>
            </a:r>
            <a:r>
              <a:rPr lang="es-ES" sz="2800" b="1" dirty="0">
                <a:solidFill>
                  <a:srgbClr val="000000"/>
                </a:solidFill>
              </a:rPr>
              <a:t> presión aumenta al caminar</a:t>
            </a:r>
            <a:endParaRPr lang="es-ES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es-ES" sz="2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800" dirty="0">
                <a:solidFill>
                  <a:srgbClr val="000000"/>
                </a:solidFill>
              </a:rPr>
              <a:t>En</a:t>
            </a:r>
            <a:r>
              <a:rPr lang="es-ES" sz="2800" b="1" dirty="0">
                <a:solidFill>
                  <a:srgbClr val="000000"/>
                </a:solidFill>
              </a:rPr>
              <a:t> reposo mantienen presiones </a:t>
            </a:r>
            <a:r>
              <a:rPr lang="es-ES" sz="2800" dirty="0">
                <a:solidFill>
                  <a:srgbClr val="000000"/>
                </a:solidFill>
              </a:rPr>
              <a:t>residuales</a:t>
            </a:r>
          </a:p>
          <a:p>
            <a:pPr>
              <a:defRPr/>
            </a:pPr>
            <a:endParaRPr lang="es-ES" sz="2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800" b="1" dirty="0">
                <a:solidFill>
                  <a:srgbClr val="000000"/>
                </a:solidFill>
              </a:rPr>
              <a:t>Inadecuado </a:t>
            </a:r>
            <a:r>
              <a:rPr lang="es-ES" sz="2800" dirty="0">
                <a:solidFill>
                  <a:srgbClr val="000000"/>
                </a:solidFill>
              </a:rPr>
              <a:t>para pacientes </a:t>
            </a:r>
            <a:r>
              <a:rPr lang="es-ES" sz="2800" b="1" dirty="0">
                <a:solidFill>
                  <a:srgbClr val="000000"/>
                </a:solidFill>
              </a:rPr>
              <a:t>inmóviles</a:t>
            </a:r>
          </a:p>
          <a:p>
            <a:pPr>
              <a:defRPr/>
            </a:pPr>
            <a:endParaRPr lang="es-ES" sz="28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800" dirty="0">
                <a:solidFill>
                  <a:srgbClr val="000000"/>
                </a:solidFill>
              </a:rPr>
              <a:t>Afectan al </a:t>
            </a:r>
            <a:r>
              <a:rPr lang="es-ES" sz="2800" b="1" dirty="0">
                <a:solidFill>
                  <a:srgbClr val="000000"/>
                </a:solidFill>
              </a:rPr>
              <a:t>SVP</a:t>
            </a:r>
            <a:endParaRPr lang="es-E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mtClean="0"/>
              <a:t>INDICE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871"/>
            <a:ext cx="9070975" cy="4963294"/>
          </a:xfrm>
        </p:spPr>
        <p:txBody>
          <a:bodyPr/>
          <a:lstStyle/>
          <a:p>
            <a:pPr marL="431800" indent="-323850" eaLnBrk="1">
              <a:buFont typeface="Times New Roman" pitchFamily="16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z="2400" dirty="0" smtClean="0"/>
              <a:t> DEFINICIÓN</a:t>
            </a:r>
          </a:p>
          <a:p>
            <a:pPr marL="431800" indent="-323850" eaLnBrk="1">
              <a:buFont typeface="Times New Roman" pitchFamily="16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z="2400" dirty="0" smtClean="0"/>
              <a:t> EPIDEMIOLOGÍA</a:t>
            </a:r>
          </a:p>
          <a:p>
            <a:pPr marL="431800" indent="-323850" eaLnBrk="1">
              <a:buFont typeface="Times New Roman" pitchFamily="16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z="2400" dirty="0" smtClean="0"/>
              <a:t> RECUERDO ANATÓMICO</a:t>
            </a:r>
          </a:p>
          <a:p>
            <a:pPr marL="431800" indent="-323850" eaLnBrk="1">
              <a:buFont typeface="Times New Roman" pitchFamily="16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z="2400" dirty="0" smtClean="0"/>
              <a:t> FISIOLOGÍA SISTEMA VENOSO</a:t>
            </a:r>
          </a:p>
          <a:p>
            <a:pPr marL="431800" indent="-323850" eaLnBrk="1">
              <a:buFont typeface="Times New Roman" pitchFamily="16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z="2400" dirty="0" smtClean="0"/>
              <a:t> ETIOPATOGENIA</a:t>
            </a:r>
          </a:p>
          <a:p>
            <a:pPr marL="431800" indent="-323850" eaLnBrk="1">
              <a:buFont typeface="Times New Roman" pitchFamily="16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z="2400" dirty="0" smtClean="0"/>
              <a:t> CLASIFICACIÓN DE LA INSUFICIENCIA VENOSA</a:t>
            </a:r>
          </a:p>
          <a:p>
            <a:pPr marL="431800" indent="-323850" eaLnBrk="1">
              <a:buFont typeface="Times New Roman" pitchFamily="16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z="2400" dirty="0"/>
              <a:t>DIAGNÓSTICO DIFERENCIAL: VENOSA-ARTERIAL</a:t>
            </a:r>
            <a:endParaRPr lang="es-ES" altLang="es-ES" sz="2400" dirty="0" smtClean="0"/>
          </a:p>
          <a:p>
            <a:pPr marL="431800" indent="-323850" eaLnBrk="1">
              <a:buFont typeface="Times New Roman" pitchFamily="16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z="2400" dirty="0" smtClean="0"/>
              <a:t> EXPLORACIÓN CLÍNICA</a:t>
            </a:r>
          </a:p>
          <a:p>
            <a:pPr marL="431800" indent="-323850" eaLnBrk="1">
              <a:buFont typeface="Times New Roman" pitchFamily="16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z="2400" dirty="0" smtClean="0"/>
              <a:t> TERAPIA  COMPRESIVA : PIEDRA ANGULAR DEL </a:t>
            </a:r>
            <a:r>
              <a:rPr lang="es-ES" altLang="es-ES" sz="2400" dirty="0" err="1" smtClean="0"/>
              <a:t>TTº</a:t>
            </a:r>
            <a:endParaRPr lang="es-ES" altLang="es-E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431800" y="395288"/>
            <a:ext cx="87852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2400" b="1" i="1" u="sng" dirty="0">
                <a:solidFill>
                  <a:srgbClr val="000000"/>
                </a:solidFill>
              </a:rPr>
              <a:t>MATERIAL UTILIZADO EN LA TERAPIA COMPRESIVA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379" y="1197621"/>
            <a:ext cx="1583605" cy="3499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b="1" i="1" dirty="0">
                <a:solidFill>
                  <a:srgbClr val="000000"/>
                </a:solidFill>
              </a:rPr>
              <a:t>2. VENDAS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36625" y="1908175"/>
            <a:ext cx="8135938" cy="524351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i="1" u="sng" dirty="0">
                <a:solidFill>
                  <a:srgbClr val="000000"/>
                </a:solidFill>
              </a:rPr>
              <a:t>C) SISTEMAS MULTICAPA</a:t>
            </a:r>
          </a:p>
          <a:p>
            <a:pPr>
              <a:defRPr/>
            </a:pPr>
            <a:endParaRPr lang="es-ES" sz="2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400" b="1" dirty="0">
                <a:solidFill>
                  <a:srgbClr val="000000"/>
                </a:solidFill>
              </a:rPr>
              <a:t>La presión se aplica por capas, por lo que se logra una acumulación de la presión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sz="2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400" b="1" dirty="0">
                <a:solidFill>
                  <a:srgbClr val="000000"/>
                </a:solidFill>
              </a:rPr>
              <a:t>Gran gama </a:t>
            </a:r>
            <a:r>
              <a:rPr lang="es-ES" sz="2400" dirty="0">
                <a:solidFill>
                  <a:srgbClr val="000000"/>
                </a:solidFill>
              </a:rPr>
              <a:t>se sistemas disponibles</a:t>
            </a:r>
          </a:p>
          <a:p>
            <a:pPr>
              <a:defRPr/>
            </a:pPr>
            <a:endParaRPr lang="es-ES" sz="24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solidFill>
                  <a:srgbClr val="000000"/>
                </a:solidFill>
              </a:rPr>
              <a:t> Los </a:t>
            </a:r>
            <a:r>
              <a:rPr lang="es-ES" sz="2400" b="1" dirty="0">
                <a:solidFill>
                  <a:srgbClr val="000000"/>
                </a:solidFill>
              </a:rPr>
              <a:t>más utilizados</a:t>
            </a:r>
            <a:r>
              <a:rPr lang="es-ES" sz="2400" dirty="0">
                <a:solidFill>
                  <a:srgbClr val="000000"/>
                </a:solidFill>
              </a:rPr>
              <a:t>: </a:t>
            </a:r>
            <a:r>
              <a:rPr lang="es-ES" sz="2400" b="1" dirty="0">
                <a:solidFill>
                  <a:srgbClr val="000000"/>
                </a:solidFill>
              </a:rPr>
              <a:t>combinación de 2 capas </a:t>
            </a:r>
            <a:r>
              <a:rPr lang="es-ES" sz="2400" dirty="0">
                <a:solidFill>
                  <a:srgbClr val="000000"/>
                </a:solidFill>
              </a:rPr>
              <a:t>(inelástica interna y elástica externa)</a:t>
            </a:r>
          </a:p>
          <a:p>
            <a:pPr>
              <a:defRPr/>
            </a:pPr>
            <a:endParaRPr lang="es-ES" sz="24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solidFill>
                  <a:srgbClr val="000000"/>
                </a:solidFill>
              </a:rPr>
              <a:t>Se consiguen </a:t>
            </a:r>
            <a:r>
              <a:rPr lang="es-ES" sz="2400" b="1" dirty="0">
                <a:solidFill>
                  <a:srgbClr val="000000"/>
                </a:solidFill>
              </a:rPr>
              <a:t>presiones adecuadas</a:t>
            </a:r>
            <a:r>
              <a:rPr lang="es-ES" sz="2400" dirty="0">
                <a:solidFill>
                  <a:srgbClr val="000000"/>
                </a:solidFill>
              </a:rPr>
              <a:t> en </a:t>
            </a:r>
            <a:r>
              <a:rPr lang="es-ES" sz="2400" b="1" dirty="0">
                <a:solidFill>
                  <a:srgbClr val="000000"/>
                </a:solidFill>
              </a:rPr>
              <a:t>actividad y reposo</a:t>
            </a:r>
          </a:p>
          <a:p>
            <a:pPr>
              <a:defRPr/>
            </a:pPr>
            <a:endParaRPr lang="es-ES" sz="24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2400" b="1" dirty="0">
                <a:solidFill>
                  <a:srgbClr val="000000"/>
                </a:solidFill>
              </a:rPr>
              <a:t>Compresión constante sostenida graduada &gt;7 días</a:t>
            </a:r>
          </a:p>
          <a:p>
            <a:pPr>
              <a:defRPr/>
            </a:pPr>
            <a:endParaRPr lang="es-E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5816" y="467469"/>
            <a:ext cx="3600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u="sng" dirty="0" smtClean="0"/>
              <a:t>LEY DE LAPLACE</a:t>
            </a:r>
            <a:endParaRPr lang="es-E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592040" y="1943389"/>
                <a:ext cx="4428492" cy="137839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/>
                        </a:rPr>
                        <m:t>𝑃</m:t>
                      </m:r>
                      <m:r>
                        <a:rPr lang="es-ES" sz="4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sz="4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48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s-ES" sz="4800" b="0" i="1" smtClean="0">
                              <a:latin typeface="Cambria Math"/>
                            </a:rPr>
                            <m:t> ∗ </m:t>
                          </m:r>
                          <m:r>
                            <a:rPr lang="es-ES" sz="48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s-ES" sz="4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s-ES" sz="4800" b="0" i="1" smtClean="0">
                              <a:latin typeface="Cambria Math"/>
                            </a:rPr>
                            <m:t> ∗ </m:t>
                          </m:r>
                          <m:r>
                            <a:rPr lang="es-ES" sz="4800" b="0" i="1" smtClean="0">
                              <a:latin typeface="Cambria Math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s-ES" sz="48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40" y="1943389"/>
                <a:ext cx="4428492" cy="13783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2634964" y="4139877"/>
            <a:ext cx="439248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P= Presión</a:t>
            </a:r>
          </a:p>
          <a:p>
            <a:r>
              <a:rPr lang="es-ES" sz="2000" dirty="0" smtClean="0"/>
              <a:t>N= Nº vueltas</a:t>
            </a:r>
          </a:p>
          <a:p>
            <a:r>
              <a:rPr lang="es-ES" sz="2000" dirty="0" smtClean="0"/>
              <a:t>T= Tensión de la venda</a:t>
            </a:r>
          </a:p>
          <a:p>
            <a:r>
              <a:rPr lang="es-ES" sz="2000" dirty="0" smtClean="0"/>
              <a:t>C= Circunferencia miembro</a:t>
            </a:r>
          </a:p>
          <a:p>
            <a:r>
              <a:rPr lang="es-ES" sz="2000" dirty="0" smtClean="0"/>
              <a:t>W= Ancho venda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274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5816" y="467469"/>
            <a:ext cx="396044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u="sng" dirty="0" smtClean="0"/>
              <a:t>TÉCNICA DEL VENDAJE</a:t>
            </a:r>
            <a:endParaRPr lang="es-ES" sz="2400" b="1" i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863848" y="1331565"/>
            <a:ext cx="3168352" cy="163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1259557"/>
            <a:ext cx="2652627" cy="1764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63848" y="4571925"/>
            <a:ext cx="3168352" cy="1638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7" y="4508995"/>
            <a:ext cx="2868299" cy="1764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195897" y="3059757"/>
            <a:ext cx="8640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/>
              <a:t>Ktech</a:t>
            </a:r>
            <a:endParaRPr lang="es-ES" b="1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089370" y="6300117"/>
            <a:ext cx="107715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/>
              <a:t>KPress</a:t>
            </a:r>
            <a:endParaRPr lang="es-ES" b="1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44368" y="1249966"/>
            <a:ext cx="3816424" cy="180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Color blanco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Baja elasticidad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Proporciona compresión, protección y absorción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44368" y="4643933"/>
            <a:ext cx="3672408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Color rosa/beige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Elástico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Proporciona compresión adicional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900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26020"/>
            <a:ext cx="9412288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75816" y="467469"/>
            <a:ext cx="396044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u="sng" dirty="0" smtClean="0"/>
              <a:t>TÉCNICA DEL VENDAJE</a:t>
            </a:r>
            <a:endParaRPr lang="es-ES" sz="2400" b="1" i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4499917"/>
            <a:ext cx="11160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6" y="4499917"/>
            <a:ext cx="11890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9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5816" y="467469"/>
            <a:ext cx="49685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u="sng" dirty="0" smtClean="0"/>
              <a:t>TÉCNICA DEL VENDAJE</a:t>
            </a:r>
            <a:endParaRPr lang="es-ES" sz="2400" b="1" i="1" u="sng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/>
          <a:stretch/>
        </p:blipFill>
        <p:spPr>
          <a:xfrm>
            <a:off x="1185323" y="2465837"/>
            <a:ext cx="7709979" cy="262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8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bandas">
            <a:hlinkClick r:id="rId2"/>
          </p:cNvPr>
          <p:cNvSpPr/>
          <p:nvPr/>
        </p:nvSpPr>
        <p:spPr bwMode="auto">
          <a:xfrm>
            <a:off x="2520032" y="2627709"/>
            <a:ext cx="4608512" cy="2088232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67904" y="1115541"/>
            <a:ext cx="518457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Para entender mejor……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5577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DEFINICIÓN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prstGeom prst="round2DiagRect">
            <a:avLst/>
          </a:prstGeom>
          <a:solidFill>
            <a:srgbClr val="FFCC99">
              <a:alpha val="38000"/>
            </a:srgbClr>
          </a:solidFill>
          <a:ln cap="flat">
            <a:solidFill>
              <a:srgbClr val="993366"/>
            </a:solidFill>
            <a:round/>
            <a:headEnd/>
            <a:tailEnd/>
          </a:ln>
          <a:extLst/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es-ES" altLang="es-ES" dirty="0" smtClean="0"/>
          </a:p>
          <a:p>
            <a:pPr marL="431800" indent="-323850" eaLnBrk="1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es-ES" altLang="es-ES" dirty="0" smtClean="0"/>
              <a:t>“</a:t>
            </a:r>
            <a:r>
              <a:rPr lang="es-ES" altLang="es-ES" b="1" dirty="0" smtClean="0"/>
              <a:t>Solución de continuidad</a:t>
            </a:r>
            <a:r>
              <a:rPr lang="es-ES" altLang="es-ES" dirty="0" smtClean="0"/>
              <a:t> con </a:t>
            </a:r>
            <a:r>
              <a:rPr lang="es-ES" altLang="es-ES" b="1" dirty="0" smtClean="0"/>
              <a:t>pérdida de sustancia</a:t>
            </a:r>
            <a:r>
              <a:rPr lang="es-ES" altLang="es-ES" dirty="0" smtClean="0"/>
              <a:t> epitelio-conjuntivas, debido a un proceso tisular patológico de </a:t>
            </a:r>
            <a:r>
              <a:rPr lang="es-ES" altLang="es-ES" b="1" dirty="0" smtClean="0"/>
              <a:t>origen vascular venoso y de evolución crónica</a:t>
            </a:r>
            <a:r>
              <a:rPr lang="es-ES" altLang="es-ES" dirty="0" smtClean="0"/>
              <a:t> que se caracteriza por su </a:t>
            </a:r>
            <a:r>
              <a:rPr lang="es-ES" altLang="es-ES" b="1" dirty="0" smtClean="0"/>
              <a:t>escasa o nula</a:t>
            </a:r>
            <a:r>
              <a:rPr lang="es-ES" altLang="es-ES" dirty="0" smtClean="0"/>
              <a:t> tendencia a la </a:t>
            </a:r>
            <a:r>
              <a:rPr lang="es-ES" altLang="es-ES" b="1" dirty="0" smtClean="0"/>
              <a:t>cicatrización espontánea</a:t>
            </a:r>
            <a:r>
              <a:rPr lang="es-ES" altLang="es-ES" dirty="0" smtClean="0"/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EPIDEMIOLOGÍA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s-ES" altLang="es-ES" smtClean="0"/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smtClean="0"/>
              <a:t>Úlceras más frecuentes</a:t>
            </a:r>
            <a:r>
              <a:rPr lang="es-ES" altLang="es-ES" smtClean="0"/>
              <a:t> de origen vascular: </a:t>
            </a:r>
            <a:r>
              <a:rPr lang="es-ES" altLang="es-ES" b="1" smtClean="0"/>
              <a:t>80%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mtClean="0"/>
              <a:t>Prevalencia aumenta con la edad : </a:t>
            </a:r>
            <a:r>
              <a:rPr lang="es-ES" altLang="es-ES" b="1" smtClean="0"/>
              <a:t>pico</a:t>
            </a:r>
            <a:r>
              <a:rPr lang="es-ES" altLang="es-ES" smtClean="0"/>
              <a:t> más alto a los </a:t>
            </a:r>
            <a:r>
              <a:rPr lang="es-ES" altLang="es-ES" b="1" smtClean="0"/>
              <a:t>80 años</a:t>
            </a:r>
            <a:r>
              <a:rPr lang="es-ES" altLang="es-ES" smtClean="0"/>
              <a:t>, con una </a:t>
            </a:r>
            <a:r>
              <a:rPr lang="es-ES" altLang="es-ES" b="1" smtClean="0"/>
              <a:t>media de 75 años.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smtClean="0"/>
              <a:t>Más prevalente en las </a:t>
            </a:r>
            <a:r>
              <a:rPr lang="es-ES" altLang="es-ES" b="1" smtClean="0"/>
              <a:t>mujeres.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RECUERDO ANATÓMICO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944688"/>
            <a:ext cx="4392612" cy="4679950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s-ES" altLang="es-ES" b="1" i="1" u="sng" dirty="0" smtClean="0"/>
              <a:t>SISTEMA VENOSO</a:t>
            </a:r>
            <a:endParaRPr lang="es-ES" altLang="es-ES" dirty="0" smtClean="0"/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s-ES" altLang="es-ES" sz="2400" b="1" dirty="0" smtClean="0"/>
              <a:t>Sistema venoso profundo (SVP):</a:t>
            </a:r>
            <a:r>
              <a:rPr lang="es-ES" altLang="es-ES" sz="2400" dirty="0" smtClean="0"/>
              <a:t> vena iliaca, vena femoral ,vena </a:t>
            </a:r>
            <a:r>
              <a:rPr lang="es-ES" altLang="es-ES" sz="2400" dirty="0" err="1" smtClean="0"/>
              <a:t>polítea</a:t>
            </a:r>
            <a:r>
              <a:rPr lang="es-ES" altLang="es-ES" sz="2400" dirty="0" smtClean="0"/>
              <a:t>, vena tibial anterior y posterior y vena </a:t>
            </a:r>
            <a:r>
              <a:rPr lang="es-ES" altLang="es-ES" sz="2400" dirty="0" err="1" smtClean="0"/>
              <a:t>peronea</a:t>
            </a:r>
            <a:r>
              <a:rPr lang="es-ES" altLang="es-ES" sz="2400" dirty="0" smtClean="0"/>
              <a:t>.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s-ES" altLang="es-ES" sz="2400" b="1" dirty="0" smtClean="0"/>
              <a:t>Sistema venoso superficial (SVS)</a:t>
            </a:r>
            <a:r>
              <a:rPr lang="es-ES" altLang="es-ES" sz="2400" dirty="0" smtClean="0"/>
              <a:t>: vena safena interna y externa.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s-ES" altLang="es-ES" sz="2400" b="1" dirty="0" smtClean="0"/>
              <a:t>Sistema venoso comunicante o perforante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692275"/>
            <a:ext cx="44831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FISIOLOGÍA DEL SISTEMA VENOSO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1547589"/>
            <a:ext cx="2376000" cy="2376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35856" y="3912820"/>
            <a:ext cx="266429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Asegurar el retorno venoso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1673589"/>
            <a:ext cx="4045719" cy="2124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60392" y="3933925"/>
            <a:ext cx="266429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Actuar como reservorio</a:t>
            </a:r>
            <a:endParaRPr lang="es-ES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8" y="4539828"/>
            <a:ext cx="3652181" cy="2016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101673" y="6557181"/>
            <a:ext cx="266429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Controlar volumen extracelular</a:t>
            </a:r>
            <a:endParaRPr lang="es-ES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88" y="4140783"/>
            <a:ext cx="3024000" cy="3024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760392" y="6685998"/>
            <a:ext cx="26642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Termorregulación</a:t>
            </a:r>
            <a:endParaRPr lang="es-E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ETIOPATOGENIA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i="1" u="sng" dirty="0" smtClean="0"/>
              <a:t>Tres grandes grupos etiológicos</a:t>
            </a:r>
            <a:r>
              <a:rPr lang="es-ES" altLang="es-ES" dirty="0" smtClean="0"/>
              <a:t>: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u="sng" dirty="0" smtClean="0"/>
              <a:t>Por insuficiencia valvular de las venas</a:t>
            </a:r>
            <a:r>
              <a:rPr lang="es-ES" altLang="es-ES" dirty="0" smtClean="0"/>
              <a:t>: úlceras varicosas o hipertensión del SVS.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u="sng" dirty="0" smtClean="0"/>
              <a:t>Por fallo de la bomba muscular venosa</a:t>
            </a:r>
            <a:r>
              <a:rPr lang="es-ES" altLang="es-ES" dirty="0" smtClean="0"/>
              <a:t> de la pantorrilla.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u="sng" dirty="0" smtClean="0"/>
              <a:t>Por aparición previa de trombos venosos:</a:t>
            </a:r>
            <a:r>
              <a:rPr lang="es-ES" altLang="es-ES" dirty="0" smtClean="0"/>
              <a:t> úlceras </a:t>
            </a:r>
            <a:r>
              <a:rPr lang="es-ES" altLang="es-ES" dirty="0" err="1" smtClean="0"/>
              <a:t>postrombóticas</a:t>
            </a:r>
            <a:r>
              <a:rPr lang="es-ES" altLang="es-ES" dirty="0" smtClean="0"/>
              <a:t>, </a:t>
            </a:r>
            <a:r>
              <a:rPr lang="es-ES" altLang="es-ES" dirty="0" err="1" smtClean="0"/>
              <a:t>enf.postflebítica</a:t>
            </a:r>
            <a:r>
              <a:rPr lang="es-ES" altLang="es-ES" dirty="0" smtClean="0"/>
              <a:t> secundaria a TVP o hipertensión del SVP.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CLASIFICACIÓN DE LA INSUFICIENCIA VENOSA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143768" y="1619597"/>
          <a:ext cx="97930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s-ES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DIAGNÓSTICO DIFERENCIAL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24000"/>
            <a:ext cx="6624638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527175"/>
            <a:ext cx="21367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11638"/>
            <a:ext cx="2087563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632700" y="3240088"/>
            <a:ext cx="18716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s-ES" altLang="es-ES">
                <a:solidFill>
                  <a:srgbClr val="FF0000"/>
                </a:solidFill>
              </a:rPr>
              <a:t>Úlcera arterial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7740650" y="5903913"/>
            <a:ext cx="16557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s-ES" altLang="es-ES">
                <a:solidFill>
                  <a:srgbClr val="0000FF"/>
                </a:solidFill>
              </a:rPr>
              <a:t>Úlcera venosa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915</Words>
  <Application>Microsoft Office PowerPoint</Application>
  <PresentationFormat>Personalizado</PresentationFormat>
  <Paragraphs>195</Paragraphs>
  <Slides>25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INDICE</vt:lpstr>
      <vt:lpstr>1. DEFINICIÓN</vt:lpstr>
      <vt:lpstr>2. EPIDEMIOLOGÍA</vt:lpstr>
      <vt:lpstr>3. RECUERDO ANATÓMICO</vt:lpstr>
      <vt:lpstr>4. FISIOLOGÍA DEL SISTEMA VENOSO</vt:lpstr>
      <vt:lpstr>5. ETIOPATOGENIA</vt:lpstr>
      <vt:lpstr>6. CLASIFICACIÓN DE LA INSUFICIENCIA VENOSA</vt:lpstr>
      <vt:lpstr>7. DIAGNÓSTICO DIFERENCIAL</vt:lpstr>
      <vt:lpstr>8. EXPLORACIÓN CLÍNICA</vt:lpstr>
      <vt:lpstr>Presentación de PowerPoint</vt:lpstr>
      <vt:lpstr>Presentación de PowerPoint</vt:lpstr>
      <vt:lpstr> 9. TERAPIA COMPRESIVA: PIEDRA ANGULAR DEL TTº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60</cp:revision>
  <cp:lastPrinted>1601-01-01T00:00:00Z</cp:lastPrinted>
  <dcterms:created xsi:type="dcterms:W3CDTF">2018-06-05T16:50:52Z</dcterms:created>
  <dcterms:modified xsi:type="dcterms:W3CDTF">2018-06-27T17:04:26Z</dcterms:modified>
</cp:coreProperties>
</file>