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305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2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6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 ZM" initials="AZ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00414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/>
    <p:restoredTop sz="87021"/>
  </p:normalViewPr>
  <p:slideViewPr>
    <p:cSldViewPr snapToGrid="0" snapToObjects="1">
      <p:cViewPr varScale="1">
        <p:scale>
          <a:sx n="45" d="100"/>
          <a:sy n="45" d="100"/>
        </p:scale>
        <p:origin x="9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2T17:44:11.093" idx="1">
    <p:pos x="2096" y="4560"/>
    <p:text>Reto diagnóstico en AP puesto que el diagnóstico diferencial puede ser muy amplio y comprende patologías que pueden ser desde muy banales a comprometer la vida del paciente.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6T20:17:45.576" idx="2">
    <p:pos x="3136" y="2564"/>
    <p:text>Conducto semicircular posterior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2T18:32:32.248" idx="4">
    <p:pos x="1388" y="2036"/>
    <p:text>Tapones de cera, secreción o supuración, etc</p:text>
    <p:extLst>
      <p:ext uri="{C676402C-5697-4E1C-873F-D02D1690AC5C}">
        <p15:threadingInfo xmlns:p15="http://schemas.microsoft.com/office/powerpoint/2012/main" timeZoneBias="-120"/>
      </p:ext>
    </p:extLst>
  </p:cm>
  <p:cm authorId="0" dt="2018-04-12T18:34:16.233" idx="3">
    <p:pos x="1231" y="1314"/>
    <p:text>TA, glucemia, FC y rítmico o no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2T18:32:32.248" idx="6">
    <p:pos x="1388" y="2036"/>
    <p:text>Tapones de cera, secreción o supuración, etc</p:text>
    <p:extLst>
      <p:ext uri="{C676402C-5697-4E1C-873F-D02D1690AC5C}">
        <p15:threadingInfo xmlns:p15="http://schemas.microsoft.com/office/powerpoint/2012/main" timeZoneBias="-120"/>
      </p:ext>
    </p:extLst>
  </p:cm>
  <p:cm authorId="0" dt="2018-04-12T18:34:16.233" idx="5">
    <p:pos x="1231" y="1314"/>
    <p:text>TA, glucemia, FC y rítmico o no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3T14:35:04.370" idx="7">
    <p:pos x="3287" y="3728"/>
    <p:text>Para eliminar la información visual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4T14:39:17.920" idx="9">
    <p:pos x="4032" y="1122"/>
    <p:text>Según el lado afecto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2T17:44:11.093" idx="11">
    <p:pos x="2096" y="4560"/>
    <p:text>Reto diagnóstico en AP puesto que el diagnóstico diferencial puede ser muy amplio y comprende patologías que pueden ser desde muy banales a comprometer la vida del paciente.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Cualquier alteración en alguno de estos niveles será percibido por la persona como mareo. El mareo se puede expresar de diferentes maneras por parte del paciente: desequilibrio, fatiga, vértigo, cefalea, sensación de vahído, confusión, embotamiento, etc.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Nistagmo horizontal VPPB</a:t>
            </a:r>
          </a:p>
        </p:txBody>
      </p:sp>
    </p:spTree>
    <p:extLst>
      <p:ext uri="{BB962C8B-B14F-4D97-AF65-F5344CB8AC3E}">
        <p14:creationId xmlns:p14="http://schemas.microsoft.com/office/powerpoint/2010/main" val="3805341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Va</a:t>
            </a:r>
            <a:r>
              <a:rPr dirty="0"/>
              <a:t> a </a:t>
            </a:r>
            <a:r>
              <a:rPr dirty="0" err="1"/>
              <a:t>depender</a:t>
            </a:r>
            <a:r>
              <a:rPr dirty="0"/>
              <a:t> de la </a:t>
            </a:r>
            <a:r>
              <a:rPr dirty="0" err="1"/>
              <a:t>etiología</a:t>
            </a:r>
            <a:r>
              <a:rPr dirty="0"/>
              <a:t> del </a:t>
            </a:r>
            <a:r>
              <a:rPr dirty="0" err="1"/>
              <a:t>mareo</a:t>
            </a:r>
            <a:r>
              <a:rPr dirty="0"/>
              <a:t>. </a:t>
            </a:r>
            <a:r>
              <a:rPr dirty="0" err="1"/>
              <a:t>Así</a:t>
            </a:r>
            <a:r>
              <a:rPr dirty="0"/>
              <a:t>: 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VPPB: lo primero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tranquilizar</a:t>
            </a:r>
            <a:r>
              <a:rPr dirty="0"/>
              <a:t> al </a:t>
            </a:r>
            <a:r>
              <a:rPr dirty="0" err="1"/>
              <a:t>paciente</a:t>
            </a:r>
            <a:r>
              <a:rPr dirty="0"/>
              <a:t> y </a:t>
            </a:r>
            <a:r>
              <a:rPr dirty="0" err="1"/>
              <a:t>explicarle</a:t>
            </a:r>
            <a:r>
              <a:rPr dirty="0"/>
              <a:t> la </a:t>
            </a:r>
            <a:r>
              <a:rPr dirty="0" err="1"/>
              <a:t>etiología</a:t>
            </a:r>
            <a:r>
              <a:rPr dirty="0"/>
              <a:t> </a:t>
            </a:r>
            <a:r>
              <a:rPr dirty="0" err="1"/>
              <a:t>benigna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y que lo </a:t>
            </a:r>
            <a:r>
              <a:rPr dirty="0" err="1"/>
              <a:t>más</a:t>
            </a:r>
            <a:r>
              <a:rPr dirty="0"/>
              <a:t> probable </a:t>
            </a:r>
            <a:r>
              <a:rPr dirty="0" err="1"/>
              <a:t>es</a:t>
            </a:r>
            <a:r>
              <a:rPr dirty="0"/>
              <a:t> que </a:t>
            </a:r>
            <a:r>
              <a:rPr dirty="0" err="1"/>
              <a:t>desaparezca</a:t>
            </a:r>
            <a:r>
              <a:rPr dirty="0"/>
              <a:t> con el </a:t>
            </a:r>
            <a:r>
              <a:rPr dirty="0" err="1"/>
              <a:t>tiempo</a:t>
            </a:r>
            <a:r>
              <a:rPr dirty="0"/>
              <a:t>. </a:t>
            </a:r>
          </a:p>
          <a:p>
            <a:pPr marL="628650" lvl="1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Maniobra</a:t>
            </a:r>
            <a:r>
              <a:rPr dirty="0"/>
              <a:t> de Epley: se </a:t>
            </a:r>
            <a:r>
              <a:rPr dirty="0" err="1"/>
              <a:t>sienta</a:t>
            </a:r>
            <a:r>
              <a:rPr dirty="0"/>
              <a:t> al </a:t>
            </a:r>
            <a:r>
              <a:rPr dirty="0" err="1"/>
              <a:t>enfermo</a:t>
            </a:r>
            <a:r>
              <a:rPr dirty="0"/>
              <a:t> y se </a:t>
            </a:r>
            <a:r>
              <a:rPr dirty="0" err="1"/>
              <a:t>gira</a:t>
            </a:r>
            <a:r>
              <a:rPr dirty="0"/>
              <a:t> la </a:t>
            </a:r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el </a:t>
            </a:r>
            <a:r>
              <a:rPr dirty="0" err="1"/>
              <a:t>lado</a:t>
            </a:r>
            <a:r>
              <a:rPr dirty="0"/>
              <a:t> </a:t>
            </a:r>
            <a:r>
              <a:rPr dirty="0" err="1"/>
              <a:t>afecto</a:t>
            </a:r>
            <a:r>
              <a:rPr dirty="0"/>
              <a:t>. Se </a:t>
            </a:r>
            <a:r>
              <a:rPr dirty="0" err="1"/>
              <a:t>deja</a:t>
            </a:r>
            <a:r>
              <a:rPr dirty="0"/>
              <a:t> </a:t>
            </a:r>
            <a:r>
              <a:rPr dirty="0" err="1"/>
              <a:t>caer</a:t>
            </a:r>
            <a:r>
              <a:rPr dirty="0"/>
              <a:t> con la </a:t>
            </a:r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colgando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ese </a:t>
            </a:r>
            <a:r>
              <a:rPr dirty="0" err="1"/>
              <a:t>lado</a:t>
            </a:r>
            <a:r>
              <a:rPr dirty="0"/>
              <a:t> (lo habitual </a:t>
            </a:r>
            <a:r>
              <a:rPr dirty="0" err="1"/>
              <a:t>es</a:t>
            </a:r>
            <a:r>
              <a:rPr dirty="0"/>
              <a:t> que </a:t>
            </a:r>
            <a:r>
              <a:rPr dirty="0" err="1"/>
              <a:t>aparezca</a:t>
            </a:r>
            <a:r>
              <a:rPr dirty="0"/>
              <a:t> el </a:t>
            </a:r>
            <a:r>
              <a:rPr dirty="0" err="1"/>
              <a:t>vértigo</a:t>
            </a:r>
            <a:r>
              <a:rPr dirty="0"/>
              <a:t>) y se </a:t>
            </a:r>
            <a:r>
              <a:rPr dirty="0" err="1"/>
              <a:t>espera</a:t>
            </a:r>
            <a:r>
              <a:rPr dirty="0"/>
              <a:t> </a:t>
            </a:r>
            <a:r>
              <a:rPr dirty="0" err="1"/>
              <a:t>unos</a:t>
            </a:r>
            <a:r>
              <a:rPr dirty="0"/>
              <a:t> </a:t>
            </a:r>
            <a:r>
              <a:rPr dirty="0" err="1"/>
              <a:t>minutos</a:t>
            </a:r>
            <a:r>
              <a:rPr dirty="0"/>
              <a:t> hasta que </a:t>
            </a:r>
            <a:r>
              <a:rPr dirty="0" err="1"/>
              <a:t>desaparezca</a:t>
            </a:r>
            <a:r>
              <a:rPr dirty="0"/>
              <a:t>. Se </a:t>
            </a:r>
            <a:r>
              <a:rPr dirty="0" err="1"/>
              <a:t>gira</a:t>
            </a:r>
            <a:r>
              <a:rPr dirty="0"/>
              <a:t> la </a:t>
            </a:r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el </a:t>
            </a:r>
            <a:r>
              <a:rPr dirty="0" err="1"/>
              <a:t>lado</a:t>
            </a:r>
            <a:r>
              <a:rPr dirty="0"/>
              <a:t> </a:t>
            </a:r>
            <a:r>
              <a:rPr dirty="0" err="1"/>
              <a:t>opuesto</a:t>
            </a:r>
            <a:r>
              <a:rPr dirty="0"/>
              <a:t> y se </a:t>
            </a:r>
            <a:r>
              <a:rPr dirty="0" err="1"/>
              <a:t>repite</a:t>
            </a:r>
            <a:r>
              <a:rPr dirty="0"/>
              <a:t> el </a:t>
            </a:r>
            <a:r>
              <a:rPr dirty="0" err="1"/>
              <a:t>proceso</a:t>
            </a:r>
            <a:r>
              <a:rPr dirty="0"/>
              <a:t>. </a:t>
            </a:r>
            <a:r>
              <a:rPr dirty="0" err="1"/>
              <a:t>Luego</a:t>
            </a:r>
            <a:r>
              <a:rPr dirty="0"/>
              <a:t> se </a:t>
            </a:r>
            <a:r>
              <a:rPr dirty="0" err="1"/>
              <a:t>gira</a:t>
            </a:r>
            <a:r>
              <a:rPr dirty="0"/>
              <a:t> hasta que la </a:t>
            </a:r>
            <a:r>
              <a:rPr dirty="0" err="1"/>
              <a:t>nariz</a:t>
            </a:r>
            <a:r>
              <a:rPr dirty="0"/>
              <a:t> </a:t>
            </a:r>
            <a:r>
              <a:rPr dirty="0" err="1"/>
              <a:t>quede</a:t>
            </a:r>
            <a:r>
              <a:rPr dirty="0"/>
              <a:t> </a:t>
            </a:r>
            <a:r>
              <a:rPr dirty="0" err="1"/>
              <a:t>pegada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la </a:t>
            </a:r>
            <a:r>
              <a:rPr dirty="0" err="1"/>
              <a:t>camilla</a:t>
            </a:r>
            <a:r>
              <a:rPr dirty="0"/>
              <a:t> (</a:t>
            </a:r>
            <a:r>
              <a:rPr dirty="0" err="1"/>
              <a:t>frecuentemente</a:t>
            </a:r>
            <a:r>
              <a:rPr dirty="0"/>
              <a:t> el </a:t>
            </a:r>
            <a:r>
              <a:rPr dirty="0" err="1"/>
              <a:t>vértigo</a:t>
            </a:r>
            <a:r>
              <a:rPr dirty="0"/>
              <a:t> </a:t>
            </a:r>
            <a:r>
              <a:rPr dirty="0" err="1"/>
              <a:t>reaparece</a:t>
            </a:r>
            <a:r>
              <a:rPr dirty="0"/>
              <a:t> y hay que </a:t>
            </a:r>
            <a:r>
              <a:rPr dirty="0" err="1"/>
              <a:t>esperar</a:t>
            </a:r>
            <a:r>
              <a:rPr dirty="0"/>
              <a:t> a que </a:t>
            </a:r>
            <a:r>
              <a:rPr dirty="0" err="1"/>
              <a:t>ceda</a:t>
            </a:r>
            <a:r>
              <a:rPr dirty="0"/>
              <a:t>). </a:t>
            </a:r>
            <a:r>
              <a:rPr dirty="0" err="1"/>
              <a:t>Desde</a:t>
            </a:r>
            <a:r>
              <a:rPr dirty="0"/>
              <a:t>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posición</a:t>
            </a:r>
            <a:r>
              <a:rPr dirty="0"/>
              <a:t> hay que </a:t>
            </a:r>
            <a:r>
              <a:rPr dirty="0" err="1"/>
              <a:t>pasar</a:t>
            </a:r>
            <a:r>
              <a:rPr dirty="0"/>
              <a:t> a </a:t>
            </a:r>
            <a:r>
              <a:rPr dirty="0" err="1"/>
              <a:t>sentado</a:t>
            </a:r>
            <a:r>
              <a:rPr dirty="0"/>
              <a:t>.</a:t>
            </a:r>
          </a:p>
          <a:p>
            <a:pPr marL="628650" lvl="1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Maniobra</a:t>
            </a:r>
            <a:r>
              <a:rPr dirty="0"/>
              <a:t> de </a:t>
            </a:r>
            <a:r>
              <a:rPr dirty="0" err="1"/>
              <a:t>Semont</a:t>
            </a:r>
            <a:r>
              <a:rPr dirty="0"/>
              <a:t>: </a:t>
            </a:r>
            <a:r>
              <a:rPr dirty="0" err="1"/>
              <a:t>sentado</a:t>
            </a:r>
            <a:r>
              <a:rPr dirty="0"/>
              <a:t>, se </a:t>
            </a:r>
            <a:r>
              <a:rPr dirty="0" err="1"/>
              <a:t>tumba</a:t>
            </a:r>
            <a:r>
              <a:rPr dirty="0"/>
              <a:t> al </a:t>
            </a:r>
            <a:r>
              <a:rPr dirty="0" err="1"/>
              <a:t>enfermo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posición</a:t>
            </a:r>
            <a:r>
              <a:rPr dirty="0"/>
              <a:t> lateral con la </a:t>
            </a:r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oblicua</a:t>
            </a:r>
            <a:r>
              <a:rPr dirty="0"/>
              <a:t>. Se </a:t>
            </a:r>
            <a:r>
              <a:rPr dirty="0" err="1"/>
              <a:t>espera</a:t>
            </a:r>
            <a:r>
              <a:rPr dirty="0"/>
              <a:t> a que </a:t>
            </a:r>
            <a:r>
              <a:rPr dirty="0" err="1"/>
              <a:t>ceda</a:t>
            </a:r>
            <a:r>
              <a:rPr dirty="0"/>
              <a:t> el </a:t>
            </a:r>
            <a:r>
              <a:rPr dirty="0" err="1"/>
              <a:t>vértigo</a:t>
            </a:r>
            <a:r>
              <a:rPr dirty="0"/>
              <a:t>. </a:t>
            </a:r>
            <a:r>
              <a:rPr dirty="0" err="1"/>
              <a:t>Luego</a:t>
            </a:r>
            <a:r>
              <a:rPr dirty="0"/>
              <a:t>, de forma </a:t>
            </a:r>
            <a:r>
              <a:rPr dirty="0" err="1"/>
              <a:t>brusca</a:t>
            </a:r>
            <a:r>
              <a:rPr dirty="0"/>
              <a:t>, se </a:t>
            </a:r>
            <a:r>
              <a:rPr dirty="0" err="1"/>
              <a:t>pasa</a:t>
            </a:r>
            <a:r>
              <a:rPr dirty="0"/>
              <a:t> a </a:t>
            </a:r>
            <a:r>
              <a:rPr dirty="0" err="1"/>
              <a:t>sentado</a:t>
            </a:r>
            <a:r>
              <a:rPr dirty="0"/>
              <a:t> y </a:t>
            </a:r>
            <a:r>
              <a:rPr dirty="0" err="1"/>
              <a:t>tumbado</a:t>
            </a:r>
            <a:r>
              <a:rPr dirty="0"/>
              <a:t> al </a:t>
            </a:r>
            <a:r>
              <a:rPr dirty="0" err="1"/>
              <a:t>lado</a:t>
            </a:r>
            <a:r>
              <a:rPr dirty="0"/>
              <a:t> </a:t>
            </a:r>
            <a:r>
              <a:rPr dirty="0" err="1"/>
              <a:t>opuesto</a:t>
            </a:r>
            <a:r>
              <a:rPr dirty="0"/>
              <a:t> a la </a:t>
            </a:r>
            <a:r>
              <a:rPr dirty="0" err="1"/>
              <a:t>vez</a:t>
            </a:r>
            <a:r>
              <a:rPr dirty="0"/>
              <a:t> que se </a:t>
            </a:r>
            <a:r>
              <a:rPr dirty="0" err="1"/>
              <a:t>gira</a:t>
            </a:r>
            <a:r>
              <a:rPr dirty="0"/>
              <a:t> la </a:t>
            </a:r>
            <a:r>
              <a:rPr dirty="0" err="1"/>
              <a:t>cabeza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</a:t>
            </a:r>
            <a:r>
              <a:rPr dirty="0" err="1"/>
              <a:t>abajo</a:t>
            </a:r>
            <a:r>
              <a:rPr dirty="0"/>
              <a:t>, </a:t>
            </a:r>
            <a:r>
              <a:rPr dirty="0" err="1"/>
              <a:t>quedando</a:t>
            </a:r>
            <a:r>
              <a:rPr dirty="0"/>
              <a:t> la </a:t>
            </a:r>
            <a:r>
              <a:rPr dirty="0" err="1"/>
              <a:t>nariz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la </a:t>
            </a:r>
            <a:r>
              <a:rPr dirty="0" err="1"/>
              <a:t>camilla</a:t>
            </a:r>
            <a:r>
              <a:rPr dirty="0"/>
              <a:t>. </a:t>
            </a:r>
          </a:p>
          <a:p>
            <a:pPr marL="628650" lvl="1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Ejercicios</a:t>
            </a:r>
            <a:r>
              <a:rPr dirty="0"/>
              <a:t> de Brandt- </a:t>
            </a:r>
            <a:r>
              <a:rPr dirty="0" err="1"/>
              <a:t>Daroff</a:t>
            </a:r>
            <a:r>
              <a:rPr dirty="0"/>
              <a:t>: </a:t>
            </a:r>
            <a:r>
              <a:rPr dirty="0" err="1"/>
              <a:t>siéntese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cama</a:t>
            </a:r>
            <a:r>
              <a:rPr dirty="0"/>
              <a:t>. </a:t>
            </a:r>
            <a:r>
              <a:rPr dirty="0" err="1"/>
              <a:t>Tumbése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un </a:t>
            </a:r>
            <a:r>
              <a:rPr dirty="0" err="1"/>
              <a:t>lado</a:t>
            </a:r>
            <a:r>
              <a:rPr dirty="0"/>
              <a:t> con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ojos</a:t>
            </a:r>
            <a:r>
              <a:rPr dirty="0"/>
              <a:t> </a:t>
            </a:r>
            <a:r>
              <a:rPr dirty="0" err="1"/>
              <a:t>cerrados</a:t>
            </a:r>
            <a:r>
              <a:rPr dirty="0"/>
              <a:t>, </a:t>
            </a:r>
            <a:r>
              <a:rPr dirty="0" err="1"/>
              <a:t>apoyando</a:t>
            </a:r>
            <a:r>
              <a:rPr dirty="0"/>
              <a:t> la </a:t>
            </a:r>
            <a:r>
              <a:rPr dirty="0" err="1"/>
              <a:t>nuca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la </a:t>
            </a:r>
            <a:r>
              <a:rPr dirty="0" err="1"/>
              <a:t>cama</a:t>
            </a:r>
            <a:r>
              <a:rPr dirty="0"/>
              <a:t>. </a:t>
            </a:r>
            <a:r>
              <a:rPr dirty="0" err="1"/>
              <a:t>Cuente</a:t>
            </a:r>
            <a:r>
              <a:rPr dirty="0"/>
              <a:t> hasta 30. </a:t>
            </a:r>
            <a:r>
              <a:rPr dirty="0" err="1"/>
              <a:t>Siéntese</a:t>
            </a:r>
            <a:r>
              <a:rPr dirty="0"/>
              <a:t> </a:t>
            </a:r>
            <a:r>
              <a:rPr dirty="0" err="1"/>
              <a:t>otra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. </a:t>
            </a:r>
            <a:r>
              <a:rPr dirty="0" err="1"/>
              <a:t>Cuente</a:t>
            </a:r>
            <a:r>
              <a:rPr dirty="0"/>
              <a:t> hasta 30. </a:t>
            </a:r>
            <a:r>
              <a:rPr dirty="0" err="1"/>
              <a:t>Repita</a:t>
            </a:r>
            <a:r>
              <a:rPr dirty="0"/>
              <a:t> la </a:t>
            </a:r>
            <a:r>
              <a:rPr dirty="0" err="1"/>
              <a:t>maniobra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el </a:t>
            </a:r>
            <a:r>
              <a:rPr dirty="0" err="1"/>
              <a:t>otro</a:t>
            </a:r>
            <a:r>
              <a:rPr dirty="0"/>
              <a:t> </a:t>
            </a:r>
            <a:r>
              <a:rPr dirty="0" err="1"/>
              <a:t>lado</a:t>
            </a:r>
            <a:r>
              <a:rPr dirty="0"/>
              <a:t>. </a:t>
            </a:r>
            <a:r>
              <a:rPr dirty="0" err="1"/>
              <a:t>Repetir</a:t>
            </a:r>
            <a:r>
              <a:rPr dirty="0"/>
              <a:t> el </a:t>
            </a:r>
            <a:r>
              <a:rPr dirty="0" err="1"/>
              <a:t>ejercicio</a:t>
            </a:r>
            <a:r>
              <a:rPr dirty="0"/>
              <a:t> 5 </a:t>
            </a:r>
            <a:r>
              <a:rPr dirty="0" err="1"/>
              <a:t>veces</a:t>
            </a:r>
            <a:r>
              <a:rPr dirty="0"/>
              <a:t> a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lado</a:t>
            </a:r>
            <a:r>
              <a:rPr dirty="0"/>
              <a:t>. </a:t>
            </a:r>
            <a:r>
              <a:rPr dirty="0" err="1"/>
              <a:t>Cada</a:t>
            </a:r>
            <a:r>
              <a:rPr dirty="0"/>
              <a:t> 3 horas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esté</a:t>
            </a:r>
            <a:r>
              <a:rPr dirty="0"/>
              <a:t> </a:t>
            </a:r>
            <a:r>
              <a:rPr dirty="0" err="1"/>
              <a:t>despierto</a:t>
            </a:r>
            <a:r>
              <a:rPr dirty="0"/>
              <a:t> y hasta que </a:t>
            </a:r>
            <a:r>
              <a:rPr dirty="0" err="1"/>
              <a:t>lleve</a:t>
            </a:r>
            <a:r>
              <a:rPr dirty="0"/>
              <a:t> 3 </a:t>
            </a:r>
            <a:r>
              <a:rPr dirty="0" err="1"/>
              <a:t>días</a:t>
            </a:r>
            <a:r>
              <a:rPr dirty="0"/>
              <a:t> sin </a:t>
            </a:r>
            <a:r>
              <a:rPr dirty="0" err="1"/>
              <a:t>mareo</a:t>
            </a:r>
            <a:r>
              <a:rPr dirty="0"/>
              <a:t>. </a:t>
            </a:r>
            <a:r>
              <a:rPr dirty="0" err="1"/>
              <a:t>Luego</a:t>
            </a:r>
            <a:r>
              <a:rPr dirty="0"/>
              <a:t> lo </a:t>
            </a:r>
            <a:r>
              <a:rPr dirty="0" err="1"/>
              <a:t>mantiene</a:t>
            </a:r>
            <a:r>
              <a:rPr dirty="0"/>
              <a:t> </a:t>
            </a:r>
            <a:r>
              <a:rPr dirty="0" err="1"/>
              <a:t>unas</a:t>
            </a:r>
            <a:r>
              <a:rPr dirty="0"/>
              <a:t> 3 </a:t>
            </a:r>
            <a:r>
              <a:rPr dirty="0" err="1"/>
              <a:t>veces</a:t>
            </a:r>
            <a:r>
              <a:rPr dirty="0"/>
              <a:t> al </a:t>
            </a:r>
            <a:r>
              <a:rPr dirty="0" err="1"/>
              <a:t>día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3 </a:t>
            </a:r>
            <a:r>
              <a:rPr dirty="0" err="1"/>
              <a:t>semanas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Cualquier alteración en alguno de estos niveles será percibido por la persona como mareo. El mareo se puede expresar de diferentes maneras por parte del paciente: desequilibrio, fatiga, vértigo, cefalea, sensación de vahído, confusión, embotamiento, etc.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Aún así, en aproximadamente un 10-20% de los casos no obtendremos el diagnóstico exacto. Por ello es primordial una buena anamnesis para establecer con exactitud qué es lo que está experimentando el paciente.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Constituye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del 50% de las </a:t>
            </a:r>
            <a:r>
              <a:rPr dirty="0" err="1"/>
              <a:t>consultas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mareo</a:t>
            </a:r>
            <a:r>
              <a:rPr dirty="0"/>
              <a:t> e </a:t>
            </a:r>
            <a:r>
              <a:rPr dirty="0" err="1"/>
              <a:t>indica</a:t>
            </a:r>
            <a:r>
              <a:rPr dirty="0"/>
              <a:t> </a:t>
            </a:r>
            <a:r>
              <a:rPr dirty="0" err="1"/>
              <a:t>disfunción</a:t>
            </a:r>
            <a:r>
              <a:rPr dirty="0"/>
              <a:t> del </a:t>
            </a:r>
            <a:r>
              <a:rPr dirty="0" err="1"/>
              <a:t>sistema</a:t>
            </a:r>
            <a:r>
              <a:rPr dirty="0"/>
              <a:t> vestibular. Se define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falsa </a:t>
            </a:r>
            <a:r>
              <a:rPr dirty="0" err="1"/>
              <a:t>sensación</a:t>
            </a:r>
            <a:r>
              <a:rPr dirty="0"/>
              <a:t> de </a:t>
            </a:r>
            <a:r>
              <a:rPr dirty="0" err="1"/>
              <a:t>movimiento</a:t>
            </a:r>
            <a:r>
              <a:rPr dirty="0"/>
              <a:t> del </a:t>
            </a:r>
            <a:r>
              <a:rPr dirty="0" err="1"/>
              <a:t>entorno</a:t>
            </a:r>
            <a:r>
              <a:rPr dirty="0"/>
              <a:t> o del </a:t>
            </a:r>
            <a:r>
              <a:rPr dirty="0" err="1"/>
              <a:t>propio</a:t>
            </a:r>
            <a:r>
              <a:rPr dirty="0"/>
              <a:t> </a:t>
            </a:r>
            <a:r>
              <a:rPr dirty="0" err="1"/>
              <a:t>paciente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general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sentido</a:t>
            </a:r>
            <a:r>
              <a:rPr dirty="0"/>
              <a:t> </a:t>
            </a:r>
            <a:r>
              <a:rPr dirty="0" err="1"/>
              <a:t>rotatorio</a:t>
            </a:r>
            <a:r>
              <a:rPr dirty="0"/>
              <a:t>. 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Origen </a:t>
            </a:r>
            <a:r>
              <a:rPr dirty="0" err="1"/>
              <a:t>periférico</a:t>
            </a:r>
            <a:r>
              <a:rPr dirty="0"/>
              <a:t>: </a:t>
            </a:r>
            <a:r>
              <a:rPr dirty="0" err="1"/>
              <a:t>afecta</a:t>
            </a:r>
            <a:r>
              <a:rPr dirty="0"/>
              <a:t> </a:t>
            </a:r>
            <a:r>
              <a:rPr dirty="0" err="1"/>
              <a:t>estructuras</a:t>
            </a:r>
            <a:r>
              <a:rPr dirty="0"/>
              <a:t> </a:t>
            </a:r>
            <a:r>
              <a:rPr dirty="0" err="1"/>
              <a:t>propias</a:t>
            </a:r>
            <a:r>
              <a:rPr dirty="0"/>
              <a:t> del </a:t>
            </a:r>
            <a:r>
              <a:rPr dirty="0" err="1"/>
              <a:t>sistema</a:t>
            </a:r>
            <a:r>
              <a:rPr dirty="0"/>
              <a:t> del </a:t>
            </a:r>
            <a:r>
              <a:rPr dirty="0" err="1"/>
              <a:t>equilibrio</a:t>
            </a:r>
            <a:r>
              <a:rPr dirty="0"/>
              <a:t> (</a:t>
            </a:r>
            <a:r>
              <a:rPr dirty="0" err="1"/>
              <a:t>visión</a:t>
            </a:r>
            <a:r>
              <a:rPr dirty="0"/>
              <a:t>, </a:t>
            </a:r>
            <a:r>
              <a:rPr dirty="0" err="1"/>
              <a:t>receptores</a:t>
            </a:r>
            <a:r>
              <a:rPr dirty="0"/>
              <a:t> </a:t>
            </a:r>
            <a:r>
              <a:rPr dirty="0" err="1"/>
              <a:t>propioceptivos</a:t>
            </a:r>
            <a:r>
              <a:rPr dirty="0"/>
              <a:t> </a:t>
            </a:r>
            <a:r>
              <a:rPr dirty="0" err="1"/>
              <a:t>articulares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latigazo</a:t>
            </a:r>
            <a:r>
              <a:rPr dirty="0"/>
              <a:t> cervical, y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del </a:t>
            </a:r>
            <a:r>
              <a:rPr dirty="0" err="1"/>
              <a:t>sistema</a:t>
            </a:r>
            <a:r>
              <a:rPr dirty="0"/>
              <a:t> vestibular).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Origen central: </a:t>
            </a:r>
            <a:r>
              <a:rPr dirty="0" err="1"/>
              <a:t>troncoencéfalo</a:t>
            </a:r>
            <a:r>
              <a:rPr dirty="0"/>
              <a:t>, </a:t>
            </a:r>
            <a:r>
              <a:rPr dirty="0" err="1"/>
              <a:t>cerebelo</a:t>
            </a:r>
            <a:r>
              <a:rPr dirty="0"/>
              <a:t> y </a:t>
            </a:r>
            <a:r>
              <a:rPr dirty="0" err="1"/>
              <a:t>corteza</a:t>
            </a:r>
            <a:r>
              <a:rPr dirty="0"/>
              <a:t> cerebral.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Suele producirse por el depósito de otolitos en un canal (canalolitiasis) o en la cúpula (cúpulolitiasis).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Medicación habitual: aminoglucósidos son ototóxicos, diuréticos como la furosemida.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Enf. Cardíacas: arritmias, enfermedad coronaria e ICC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Patología psiquiátrica: depresión, ansiedad y trastornos de personalidad.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Historia personal o familiar de migraña: puede aparecer como síntoma de presentación atípica o formando parte del aura sobre todo en adolescentes.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Medicación habitual: aminoglucósidos son ototóxicos, diuréticos como la furosemida.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Enf. Cardíacas: arritmias, enfermedad coronaria e ICC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Patología psiquiátrica: depresión, ansiedad y trastornos de personalidad.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Historia personal o familiar de migraña: puede aparecer como síntoma de presentación atípica o formando parte del aura sobre todo en adolescentes.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El nistagmo tiene 2 fases: 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Fase lenta o de iniciación: debida a una disfunción del sistema vestibular.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Fase rápida de corrección: de origen cortical cerebral, que trata de llevar a los ojos a la posición inicial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El nistagmo tiene 2 fases: 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Fase lenta o de iniciación: debida a una disfunción del sistema vestibular.</a:t>
            </a:r>
          </a:p>
          <a:p>
            <a:pPr marL="171450" indent="-171450" defTabSz="914400">
              <a:lnSpc>
                <a:spcPct val="100000"/>
              </a:lnSpc>
              <a:buSzPct val="100000"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Fase rápida de corrección: de origen cortical cerebral, que trata de llevar a los ojos a la posición inicial</a:t>
            </a:r>
          </a:p>
        </p:txBody>
      </p:sp>
    </p:spTree>
    <p:extLst>
      <p:ext uri="{BB962C8B-B14F-4D97-AF65-F5344CB8AC3E}">
        <p14:creationId xmlns:p14="http://schemas.microsoft.com/office/powerpoint/2010/main" val="8370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ínea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Línea"/>
          <p:cNvSpPr/>
          <p:nvPr/>
        </p:nvSpPr>
        <p:spPr>
          <a:xfrm>
            <a:off x="507999" y="4089400"/>
            <a:ext cx="1200002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Línea"/>
          <p:cNvSpPr/>
          <p:nvPr/>
        </p:nvSpPr>
        <p:spPr>
          <a:xfrm flipV="1">
            <a:off x="7994301" y="4526255"/>
            <a:ext cx="2" cy="164276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18" name="Nivel de texto 1…"/>
          <p:cNvSpPr txBox="1">
            <a:spLocks noGrp="1"/>
          </p:cNvSpPr>
          <p:nvPr>
            <p:ph type="body" sz="quarter" idx="13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/>
            </a:pPr>
            <a:endParaRPr/>
          </a:p>
        </p:txBody>
      </p:sp>
      <p:sp>
        <p:nvSpPr>
          <p:cNvPr id="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val 6"/>
          <p:cNvSpPr/>
          <p:nvPr/>
        </p:nvSpPr>
        <p:spPr>
          <a:xfrm>
            <a:off x="12028813" y="9243568"/>
            <a:ext cx="120566" cy="120565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132" name="Oval 7"/>
          <p:cNvSpPr/>
          <p:nvPr/>
        </p:nvSpPr>
        <p:spPr>
          <a:xfrm>
            <a:off x="809413" y="9243568"/>
            <a:ext cx="120566" cy="120565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133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-1"/>
            <a:ext cx="11704322" cy="2275841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lnSpc>
                <a:spcPts val="8200"/>
              </a:lnSpc>
              <a:spcBef>
                <a:spcPts val="0"/>
              </a:spcBef>
              <a:defRPr sz="7600">
                <a:solidFill>
                  <a:srgbClr val="2F5897"/>
                </a:solidFill>
                <a:effectLst>
                  <a:outerShdw blurRad="63500" dist="38100" dir="5400000" rotWithShape="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4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5775" indent="-485775" defTabSz="1300480">
              <a:spcBef>
                <a:spcPts val="800"/>
              </a:spcBef>
              <a:buClrTx/>
              <a:buSzPct val="100000"/>
              <a:buFont typeface="Arial"/>
              <a:buChar char="•"/>
              <a:defRPr sz="3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064418" indent="-607218" defTabSz="1300480">
              <a:spcBef>
                <a:spcPts val="800"/>
              </a:spcBef>
              <a:buClrTx/>
              <a:buSzPct val="100000"/>
              <a:buFont typeface="Arial"/>
              <a:buChar char="o"/>
              <a:defRPr sz="3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400175" indent="-485775" defTabSz="1300480">
              <a:spcBef>
                <a:spcPts val="800"/>
              </a:spcBef>
              <a:buClrTx/>
              <a:buSzPct val="100000"/>
              <a:buFont typeface="Arial"/>
              <a:buChar char="•"/>
              <a:defRPr sz="3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57375" indent="-485775" defTabSz="1300480">
              <a:spcBef>
                <a:spcPts val="800"/>
              </a:spcBef>
              <a:buClrTx/>
              <a:buSzPct val="100000"/>
              <a:buFont typeface="Arial"/>
              <a:buChar char="o"/>
              <a:defRPr sz="3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14575" indent="-485775" defTabSz="1300480">
              <a:spcBef>
                <a:spcPts val="800"/>
              </a:spcBef>
              <a:buClrTx/>
              <a:buSzPct val="100000"/>
              <a:buFont typeface="Arial"/>
              <a:buChar char="•"/>
              <a:defRPr sz="3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50439" y="9133772"/>
            <a:ext cx="315957" cy="332030"/>
          </a:xfrm>
          <a:prstGeom prst="rect">
            <a:avLst/>
          </a:prstGeom>
        </p:spPr>
        <p:txBody>
          <a:bodyPr lIns="39014" tIns="39014" rIns="39014" bIns="39014" anchor="ctr"/>
          <a:lstStyle>
            <a:lvl1pPr algn="l" defTabSz="1300480">
              <a:defRPr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val 6"/>
          <p:cNvSpPr/>
          <p:nvPr/>
        </p:nvSpPr>
        <p:spPr>
          <a:xfrm>
            <a:off x="12028813" y="9243568"/>
            <a:ext cx="120566" cy="120565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143" name="Oval 7"/>
          <p:cNvSpPr/>
          <p:nvPr/>
        </p:nvSpPr>
        <p:spPr>
          <a:xfrm>
            <a:off x="809413" y="9243568"/>
            <a:ext cx="120566" cy="120565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14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50439" y="9133772"/>
            <a:ext cx="315957" cy="332030"/>
          </a:xfrm>
          <a:prstGeom prst="rect">
            <a:avLst/>
          </a:prstGeom>
        </p:spPr>
        <p:txBody>
          <a:bodyPr lIns="39014" tIns="39014" rIns="39014" bIns="39014" anchor="ctr"/>
          <a:lstStyle>
            <a:lvl1pPr algn="l" defTabSz="1300480">
              <a:defRPr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22176" y="9040290"/>
            <a:ext cx="332384" cy="355601"/>
          </a:xfrm>
          <a:prstGeom prst="rect">
            <a:avLst/>
          </a:prstGeom>
        </p:spPr>
        <p:txBody>
          <a:bodyPr lIns="0" tIns="0" rIns="0" bIns="0"/>
          <a:lstStyle>
            <a:lvl1pPr algn="r" defTabSz="1288548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ínea"/>
          <p:cNvSpPr/>
          <p:nvPr/>
        </p:nvSpPr>
        <p:spPr>
          <a:xfrm flipV="1">
            <a:off x="7994301" y="7053554"/>
            <a:ext cx="2" cy="164276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" name="Línea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" name="Línea"/>
          <p:cNvSpPr/>
          <p:nvPr/>
        </p:nvSpPr>
        <p:spPr>
          <a:xfrm>
            <a:off x="507999" y="6629400"/>
            <a:ext cx="1200002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ínea"/>
          <p:cNvSpPr/>
          <p:nvPr/>
        </p:nvSpPr>
        <p:spPr>
          <a:xfrm flipV="1">
            <a:off x="7994301" y="7053554"/>
            <a:ext cx="2" cy="164276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Imagen"/>
          <p:cNvSpPr>
            <a:spLocks noGrp="1"/>
          </p:cNvSpPr>
          <p:nvPr>
            <p:ph type="pic" idx="13"/>
          </p:nvPr>
        </p:nvSpPr>
        <p:spPr>
          <a:xfrm>
            <a:off x="596900" y="633460"/>
            <a:ext cx="11811000" cy="520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sz="quarter" idx="14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/>
            </a:pPr>
            <a:endParaRPr/>
          </a:p>
        </p:txBody>
      </p:sp>
      <p:sp>
        <p:nvSpPr>
          <p:cNvPr id="3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ínea"/>
          <p:cNvSpPr/>
          <p:nvPr/>
        </p:nvSpPr>
        <p:spPr>
          <a:xfrm>
            <a:off x="507999" y="4876800"/>
            <a:ext cx="567637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" name="Línea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" name="Imagen"/>
          <p:cNvSpPr>
            <a:spLocks noGrp="1"/>
          </p:cNvSpPr>
          <p:nvPr>
            <p:ph type="pic" sz="half" idx="13"/>
          </p:nvPr>
        </p:nvSpPr>
        <p:spPr>
          <a:xfrm>
            <a:off x="6818218" y="647698"/>
            <a:ext cx="5588002" cy="8331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Texto del título</a:t>
            </a:r>
          </a:p>
        </p:txBody>
      </p:sp>
      <p:sp>
        <p:nvSpPr>
          <p:cNvPr id="54" name="Nivel de texto 1…"/>
          <p:cNvSpPr txBox="1">
            <a:spLocks noGrp="1"/>
          </p:cNvSpPr>
          <p:nvPr>
            <p:ph type="body" sz="quarter" idx="14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/>
            </a:pPr>
            <a:endParaRPr/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n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n"/>
          <p:cNvSpPr>
            <a:spLocks noGrp="1"/>
          </p:cNvSpPr>
          <p:nvPr>
            <p:ph type="pic" sz="quarter" idx="13"/>
          </p:nvPr>
        </p:nvSpPr>
        <p:spPr>
          <a:xfrm>
            <a:off x="6856318" y="4772798"/>
            <a:ext cx="5499102" cy="42291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n"/>
          <p:cNvSpPr>
            <a:spLocks noGrp="1"/>
          </p:cNvSpPr>
          <p:nvPr>
            <p:ph type="pic" sz="quarter" idx="14"/>
          </p:nvPr>
        </p:nvSpPr>
        <p:spPr>
          <a:xfrm>
            <a:off x="6860561" y="609600"/>
            <a:ext cx="5499103" cy="35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n"/>
          <p:cNvSpPr>
            <a:spLocks noGrp="1"/>
          </p:cNvSpPr>
          <p:nvPr>
            <p:ph type="pic" sz="half" idx="15"/>
          </p:nvPr>
        </p:nvSpPr>
        <p:spPr>
          <a:xfrm>
            <a:off x="557118" y="609598"/>
            <a:ext cx="5588003" cy="8394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  <a:lvl2pPr marL="861483" indent="-391583" algn="ctr">
              <a:spcBef>
                <a:spcPts val="1200"/>
              </a:spcBef>
              <a:buClrTx/>
              <a:buFontTx/>
              <a:defRPr sz="3000" i="1"/>
            </a:lvl2pPr>
            <a:lvl3pPr marL="1331383" indent="-391583" algn="ctr">
              <a:spcBef>
                <a:spcPts val="1200"/>
              </a:spcBef>
              <a:buClrTx/>
              <a:buFontTx/>
              <a:defRPr sz="3000" i="1"/>
            </a:lvl3pPr>
            <a:lvl4pPr marL="1801283" indent="-391583" algn="ctr">
              <a:spcBef>
                <a:spcPts val="1200"/>
              </a:spcBef>
              <a:buClrTx/>
              <a:buFontTx/>
              <a:defRPr sz="3000" i="1"/>
            </a:lvl4pPr>
            <a:lvl5pPr marL="2271183" indent="-391583" algn="ctr">
              <a:spcBef>
                <a:spcPts val="1200"/>
              </a:spcBef>
              <a:buClrTx/>
              <a:buFontTx/>
              <a:defRPr sz="3000" i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8" name="“Escribir una cita aquí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10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ínea"/>
          <p:cNvSpPr/>
          <p:nvPr/>
        </p:nvSpPr>
        <p:spPr>
          <a:xfrm>
            <a:off x="507999" y="2171700"/>
            <a:ext cx="1199729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Línea"/>
          <p:cNvSpPr/>
          <p:nvPr/>
        </p:nvSpPr>
        <p:spPr>
          <a:xfrm>
            <a:off x="507999" y="635000"/>
            <a:ext cx="1199729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5" name="Nivel de texto 1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comments" Target="../comments/comment6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DE403-BB8A-9641-82CB-6BF140D4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89" y="-1866901"/>
            <a:ext cx="11704322" cy="5638801"/>
          </a:xfrm>
        </p:spPr>
        <p:txBody>
          <a:bodyPr>
            <a:normAutofit/>
          </a:bodyPr>
          <a:lstStyle/>
          <a:p>
            <a:r>
              <a:rPr lang="es-ES" sz="12000" dirty="0"/>
              <a:t>¿Inercia terapéutica?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B73D1F-B183-0D45-AC55-516CC4579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305300"/>
            <a:ext cx="4387850" cy="41148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6DD6E8-1CC9-9944-A068-D5BA4B0709D6}"/>
              </a:ext>
            </a:extLst>
          </p:cNvPr>
          <p:cNvSpPr txBox="1"/>
          <p:nvPr/>
        </p:nvSpPr>
        <p:spPr>
          <a:xfrm>
            <a:off x="8267700" y="6679069"/>
            <a:ext cx="4000500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 pitchFamily="2" charset="77"/>
                <a:ea typeface="Palatino" pitchFamily="2" charset="77"/>
                <a:cs typeface="Arial" panose="020B0604020202020204" pitchFamily="34" charset="0"/>
                <a:sym typeface="Bodoni SvtyTwo ITC TT-Book"/>
              </a:rPr>
              <a:t>Ana Zarif Mesa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R2- </a:t>
            </a:r>
            <a:r>
              <a:rPr lang="es-ES" sz="32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MFyC</a:t>
            </a:r>
            <a:endParaRPr lang="es-ES" sz="3200" b="1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Área de Salud de Cáceres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 pitchFamily="2" charset="77"/>
              <a:ea typeface="Palatino" pitchFamily="2" charset="77"/>
              <a:cs typeface="Arial" panose="020B0604020202020204" pitchFamily="34" charset="0"/>
              <a:sym typeface="Bodoni SvtyTwo ITC TT-Book"/>
            </a:endParaRPr>
          </a:p>
        </p:txBody>
      </p:sp>
    </p:spTree>
    <p:extLst>
      <p:ext uri="{BB962C8B-B14F-4D97-AF65-F5344CB8AC3E}">
        <p14:creationId xmlns:p14="http://schemas.microsoft.com/office/powerpoint/2010/main" val="38587760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object 2"/>
          <p:cNvSpPr txBox="1"/>
          <p:nvPr/>
        </p:nvSpPr>
        <p:spPr>
          <a:xfrm>
            <a:off x="284258" y="132640"/>
            <a:ext cx="1112160" cy="53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73768" algn="l" defTabSz="1288548">
              <a:lnSpc>
                <a:spcPct val="102600"/>
              </a:lnSpc>
              <a:defRPr sz="1800" b="1" spc="-20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spc="-34"/>
              <a:t>a</a:t>
            </a:r>
            <a:r>
              <a:rPr spc="-145"/>
              <a:t>u</a:t>
            </a:r>
            <a:r>
              <a:rPr spc="-62"/>
              <a:t>sas</a:t>
            </a:r>
            <a:r>
              <a:rPr spc="-34"/>
              <a:t> </a:t>
            </a:r>
            <a:r>
              <a:rPr spc="-76"/>
              <a:t>perif</a:t>
            </a:r>
            <a:r>
              <a:rPr spc="-166"/>
              <a:t>é</a:t>
            </a:r>
            <a:r>
              <a:rPr spc="-13"/>
              <a:t>r</a:t>
            </a:r>
            <a:r>
              <a:rPr spc="-90">
                <a:solidFill>
                  <a:srgbClr val="54677C"/>
                </a:solidFill>
              </a:rPr>
              <a:t>i</a:t>
            </a:r>
            <a:r>
              <a:rPr spc="-55"/>
              <a:t>cas</a:t>
            </a:r>
          </a:p>
        </p:txBody>
      </p:sp>
      <p:sp>
        <p:nvSpPr>
          <p:cNvPr id="197" name="object 3"/>
          <p:cNvSpPr txBox="1"/>
          <p:nvPr/>
        </p:nvSpPr>
        <p:spPr>
          <a:xfrm>
            <a:off x="2185232" y="114874"/>
            <a:ext cx="1904530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0551" marR="7158" indent="-237851" algn="l" defTabSz="1288548">
              <a:lnSpc>
                <a:spcPct val="109000"/>
              </a:lnSpc>
              <a:defRPr sz="1800" b="1" spc="-20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spc="13"/>
              <a:t>e</a:t>
            </a:r>
            <a:r>
              <a:rPr spc="-90"/>
              <a:t>s</a:t>
            </a:r>
            <a:r>
              <a:rPr spc="-96"/>
              <a:t>enca</a:t>
            </a:r>
            <a:r>
              <a:rPr spc="-180"/>
              <a:t>d</a:t>
            </a:r>
            <a:r>
              <a:rPr spc="-13"/>
              <a:t>e</a:t>
            </a:r>
            <a:r>
              <a:rPr spc="-173"/>
              <a:t>n</a:t>
            </a:r>
            <a:r>
              <a:rPr spc="-55"/>
              <a:t>ante</a:t>
            </a:r>
            <a:r>
              <a:rPr spc="-138"/>
              <a:t> </a:t>
            </a:r>
            <a:r>
              <a:rPr spc="-13"/>
              <a:t>y</a:t>
            </a:r>
            <a:r>
              <a:rPr spc="-6"/>
              <a:t> </a:t>
            </a:r>
            <a:r>
              <a:rPr spc="-34"/>
              <a:t>a</a:t>
            </a:r>
            <a:r>
              <a:rPr spc="-145"/>
              <a:t>n</a:t>
            </a:r>
            <a:r>
              <a:rPr spc="-62"/>
              <a:t>tec</a:t>
            </a:r>
            <a:r>
              <a:rPr spc="-103"/>
              <a:t>e</a:t>
            </a:r>
            <a:r>
              <a:rPr spc="-145"/>
              <a:t>d</a:t>
            </a:r>
            <a:r>
              <a:rPr spc="-62"/>
              <a:t>entes</a:t>
            </a:r>
          </a:p>
        </p:txBody>
      </p:sp>
      <p:sp>
        <p:nvSpPr>
          <p:cNvPr id="198" name="object 4"/>
          <p:cNvSpPr txBox="1"/>
          <p:nvPr/>
        </p:nvSpPr>
        <p:spPr>
          <a:xfrm>
            <a:off x="5418666" y="274769"/>
            <a:ext cx="95670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b="1" spc="-76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Dur</a:t>
            </a:r>
            <a:r>
              <a:rPr spc="-193"/>
              <a:t>a</a:t>
            </a:r>
            <a:r>
              <a:t>ción</a:t>
            </a:r>
          </a:p>
        </p:txBody>
      </p:sp>
      <p:sp>
        <p:nvSpPr>
          <p:cNvPr id="199" name="object 5"/>
          <p:cNvSpPr txBox="1"/>
          <p:nvPr/>
        </p:nvSpPr>
        <p:spPr>
          <a:xfrm>
            <a:off x="7461770" y="114874"/>
            <a:ext cx="1758847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0033" marR="7158" indent="-327333" algn="l" defTabSz="1288548">
              <a:lnSpc>
                <a:spcPct val="109000"/>
              </a:lnSpc>
              <a:defRPr sz="1800" b="1" spc="-62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Slg</a:t>
            </a:r>
            <a:r>
              <a:rPr spc="-173"/>
              <a:t>n</a:t>
            </a:r>
            <a:r>
              <a:rPr spc="-90"/>
              <a:t>os/sínto</a:t>
            </a:r>
            <a:r>
              <a:rPr spc="-48"/>
              <a:t>mas</a:t>
            </a:r>
            <a:r>
              <a:rPr spc="-20"/>
              <a:t> </a:t>
            </a:r>
            <a:r>
              <a:rPr spc="-90"/>
              <a:t>asociad</a:t>
            </a:r>
            <a:r>
              <a:rPr spc="-214"/>
              <a:t>o</a:t>
            </a:r>
            <a:r>
              <a:rPr spc="90"/>
              <a:t>s</a:t>
            </a:r>
          </a:p>
        </p:txBody>
      </p:sp>
      <p:sp>
        <p:nvSpPr>
          <p:cNvPr id="200" name="object 6"/>
          <p:cNvSpPr txBox="1"/>
          <p:nvPr/>
        </p:nvSpPr>
        <p:spPr>
          <a:xfrm>
            <a:off x="10268817" y="274769"/>
            <a:ext cx="201556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b="1" spc="-9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Evolución</a:t>
            </a:r>
            <a:r>
              <a:rPr spc="-6"/>
              <a:t> </a:t>
            </a:r>
            <a:r>
              <a:rPr spc="-62"/>
              <a:t>te</a:t>
            </a:r>
            <a:r>
              <a:rPr spc="-186"/>
              <a:t>m</a:t>
            </a:r>
            <a:r>
              <a:rPr spc="0"/>
              <a:t>p</a:t>
            </a:r>
            <a:r>
              <a:rPr spc="-145"/>
              <a:t>o</a:t>
            </a:r>
            <a:r>
              <a:rPr spc="-34"/>
              <a:t>ral</a:t>
            </a:r>
          </a:p>
        </p:txBody>
      </p:sp>
      <p:sp>
        <p:nvSpPr>
          <p:cNvPr id="201" name="object 7"/>
          <p:cNvSpPr txBox="1"/>
          <p:nvPr/>
        </p:nvSpPr>
        <p:spPr>
          <a:xfrm>
            <a:off x="133246" y="949881"/>
            <a:ext cx="1382205" cy="114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73768" algn="l" defTabSz="1288548">
              <a:lnSpc>
                <a:spcPct val="109000"/>
              </a:lnSpc>
              <a:defRPr sz="1800" spc="-62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Vér</a:t>
            </a:r>
            <a:r>
              <a:rPr spc="-13"/>
              <a:t>t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/>
              <a:t>g</a:t>
            </a:r>
            <a:r>
              <a:rPr spc="90"/>
              <a:t>o</a:t>
            </a:r>
            <a:endParaRPr spc="41"/>
          </a:p>
          <a:p>
            <a:pPr marR="7158" indent="173768" algn="l" defTabSz="1288548">
              <a:lnSpc>
                <a:spcPct val="109000"/>
              </a:lnSpc>
              <a:defRPr sz="1800" spc="-62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41"/>
              <a:t>Posicional </a:t>
            </a:r>
            <a:r>
              <a:rPr spc="-20">
                <a:solidFill>
                  <a:srgbClr val="5B5760"/>
                </a:solidFill>
              </a:rPr>
              <a:t>p</a:t>
            </a:r>
            <a:r>
              <a:rPr spc="-186">
                <a:solidFill>
                  <a:srgbClr val="5B5760"/>
                </a:solidFill>
              </a:rPr>
              <a:t>a</a:t>
            </a:r>
            <a:r>
              <a:rPr spc="-48">
                <a:solidFill>
                  <a:srgbClr val="5B5760"/>
                </a:solidFill>
              </a:rPr>
              <a:t>r</a:t>
            </a:r>
            <a:r>
              <a:rPr spc="-34">
                <a:solidFill>
                  <a:srgbClr val="5B5760"/>
                </a:solidFill>
              </a:rPr>
              <a:t>o</a:t>
            </a:r>
            <a:r>
              <a:rPr spc="-76">
                <a:solidFill>
                  <a:srgbClr val="5B5760"/>
                </a:solidFill>
              </a:rPr>
              <a:t>x</a:t>
            </a:r>
            <a:r>
              <a:rPr spc="-90">
                <a:solidFill>
                  <a:srgbClr val="87564D"/>
                </a:solidFill>
              </a:rPr>
              <a:t>í</a:t>
            </a:r>
            <a:r>
              <a:rPr spc="-76">
                <a:solidFill>
                  <a:srgbClr val="5B5760"/>
                </a:solidFill>
              </a:rPr>
              <a:t>s</a:t>
            </a:r>
            <a:r>
              <a:rPr spc="34">
                <a:solidFill>
                  <a:srgbClr val="7B7E80"/>
                </a:solidFill>
              </a:rPr>
              <a:t>t</a:t>
            </a:r>
            <a:r>
              <a:rPr spc="-117">
                <a:solidFill>
                  <a:srgbClr val="7B7E80"/>
                </a:solidFill>
              </a:rPr>
              <a:t>i</a:t>
            </a:r>
            <a:r>
              <a:rPr spc="0">
                <a:solidFill>
                  <a:srgbClr val="5B5760"/>
                </a:solidFill>
              </a:rPr>
              <a:t>co</a:t>
            </a:r>
          </a:p>
          <a:p>
            <a:pPr indent="114300" algn="l" defTabSz="1288548">
              <a:spcBef>
                <a:spcPts val="100"/>
              </a:spcBef>
              <a:defRPr sz="1800" spc="-20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</a:t>
            </a:r>
            <a:r>
              <a:rPr spc="-186"/>
              <a:t>e</a:t>
            </a:r>
            <a:r>
              <a:rPr spc="-62">
                <a:solidFill>
                  <a:srgbClr val="4D5277"/>
                </a:solidFill>
              </a:rPr>
              <a:t>n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g</a:t>
            </a:r>
            <a:r>
              <a:rPr spc="-180">
                <a:solidFill>
                  <a:srgbClr val="5B5760"/>
                </a:solidFill>
              </a:rPr>
              <a:t>n</a:t>
            </a:r>
            <a:r>
              <a:rPr spc="90">
                <a:solidFill>
                  <a:srgbClr val="5B5760"/>
                </a:solidFill>
              </a:rPr>
              <a:t>o</a:t>
            </a:r>
          </a:p>
        </p:txBody>
      </p:sp>
      <p:sp>
        <p:nvSpPr>
          <p:cNvPr id="202" name="object 8"/>
          <p:cNvSpPr txBox="1"/>
          <p:nvPr/>
        </p:nvSpPr>
        <p:spPr>
          <a:xfrm>
            <a:off x="1865442" y="949881"/>
            <a:ext cx="2602738" cy="112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9215" marR="7158" indent="-71440" defTabSz="1288548">
              <a:lnSpc>
                <a:spcPct val="109000"/>
              </a:lnSpc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</a:t>
            </a:r>
            <a:r>
              <a:rPr spc="-173"/>
              <a:t>e</a:t>
            </a:r>
            <a:r>
              <a:rPr spc="-34"/>
              <a:t>nca</a:t>
            </a:r>
            <a:r>
              <a:rPr spc="-221"/>
              <a:t>d</a:t>
            </a:r>
            <a:r>
              <a:rPr spc="-41"/>
              <a:t>e</a:t>
            </a:r>
            <a:r>
              <a:rPr spc="-180"/>
              <a:t>n</a:t>
            </a:r>
            <a:r>
              <a:rPr spc="-41"/>
              <a:t>a</a:t>
            </a:r>
            <a:r>
              <a:rPr spc="-62"/>
              <a:t>do</a:t>
            </a:r>
            <a:r>
              <a:rPr spc="-34"/>
              <a:t> p</a:t>
            </a:r>
            <a:r>
              <a:rPr spc="-180"/>
              <a:t>o</a:t>
            </a:r>
            <a:r>
              <a:rPr spc="200"/>
              <a:t>r</a:t>
            </a:r>
            <a:r>
              <a:rPr spc="-221"/>
              <a:t> </a:t>
            </a:r>
            <a:r>
              <a:rPr spc="-152">
                <a:solidFill>
                  <a:srgbClr val="898E90"/>
                </a:solidFill>
              </a:rPr>
              <a:t>l</a:t>
            </a:r>
            <a:r>
              <a:rPr spc="0"/>
              <a:t>os </a:t>
            </a:r>
            <a:r>
              <a:rPr spc="-256">
                <a:solidFill>
                  <a:srgbClr val="6B6770"/>
                </a:solidFill>
              </a:rPr>
              <a:t>m</a:t>
            </a:r>
            <a:r>
              <a:rPr spc="-34">
                <a:solidFill>
                  <a:srgbClr val="6B6770"/>
                </a:solidFill>
              </a:rPr>
              <a:t>o</a:t>
            </a:r>
            <a:r>
              <a:rPr spc="-76">
                <a:solidFill>
                  <a:srgbClr val="6B6770"/>
                </a:solidFill>
              </a:rPr>
              <a:t>v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117">
                <a:solidFill>
                  <a:srgbClr val="6B6770"/>
                </a:solidFill>
              </a:rPr>
              <a:t>m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180"/>
              <a:t>e</a:t>
            </a:r>
            <a:r>
              <a:rPr spc="-34"/>
              <a:t>ntos</a:t>
            </a:r>
            <a:r>
              <a:rPr spc="-200"/>
              <a:t> </a:t>
            </a:r>
            <a:r>
              <a:rPr spc="-62"/>
              <a:t>de</a:t>
            </a:r>
            <a:r>
              <a:t> 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103"/>
              <a:t>a</a:t>
            </a:r>
            <a:r>
              <a:rPr spc="-228"/>
              <a:t> </a:t>
            </a:r>
            <a:r>
              <a:rPr spc="6"/>
              <a:t>c</a:t>
            </a:r>
            <a:r>
              <a:rPr spc="-117"/>
              <a:t>a</a:t>
            </a:r>
            <a:r>
              <a:rPr spc="-48"/>
              <a:t>bez</a:t>
            </a:r>
            <a:r>
              <a:rPr spc="-27"/>
              <a:t>a</a:t>
            </a:r>
            <a:r>
              <a:rPr spc="249">
                <a:solidFill>
                  <a:srgbClr val="836B70"/>
                </a:solidFill>
              </a:rPr>
              <a:t>. </a:t>
            </a:r>
            <a:r>
              <a:rPr spc="-69"/>
              <a:t>C</a:t>
            </a:r>
            <a:r>
              <a:rPr spc="-166"/>
              <a:t>o</a:t>
            </a:r>
            <a:r>
              <a:rPr spc="-69"/>
              <a:t>nfirm</a:t>
            </a:r>
            <a:r>
              <a:rPr spc="-27"/>
              <a:t>a</a:t>
            </a:r>
            <a:r>
              <a:rPr spc="41">
                <a:solidFill>
                  <a:srgbClr val="7B7E80"/>
                </a:solidFill>
              </a:rPr>
              <a:t>r</a:t>
            </a:r>
            <a:r>
              <a:rPr spc="-173">
                <a:solidFill>
                  <a:srgbClr val="7B7E80"/>
                </a:solidFill>
              </a:rPr>
              <a:t> </a:t>
            </a:r>
            <a:r>
              <a:rPr spc="-62"/>
              <a:t>d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41"/>
              <a:t>ag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69"/>
              <a:t>óst</a:t>
            </a:r>
            <a:r>
              <a:rPr spc="-6"/>
              <a:t>i</a:t>
            </a:r>
            <a:r>
              <a:rPr spc="-76"/>
              <a:t>co</a:t>
            </a:r>
            <a:r>
              <a:rPr spc="-34"/>
              <a:t> </a:t>
            </a:r>
            <a:r>
              <a:rPr spc="-76"/>
              <a:t>c</a:t>
            </a:r>
            <a:r>
              <a:rPr spc="-34"/>
              <a:t>o</a:t>
            </a:r>
            <a:r>
              <a:rPr spc="76">
                <a:solidFill>
                  <a:srgbClr val="7B7E80"/>
                </a:solidFill>
              </a:rPr>
              <a:t>n</a:t>
            </a:r>
            <a:r>
              <a:rPr spc="34">
                <a:solidFill>
                  <a:srgbClr val="7B7E80"/>
                </a:solidFill>
              </a:rPr>
              <a:t> </a:t>
            </a:r>
            <a:r>
              <a:rPr spc="-256">
                <a:solidFill>
                  <a:srgbClr val="6B6770"/>
                </a:solidFill>
              </a:rPr>
              <a:t>m</a:t>
            </a:r>
            <a:r>
              <a:rPr spc="-41">
                <a:solidFill>
                  <a:srgbClr val="6B6770"/>
                </a:solidFill>
              </a:rPr>
              <a:t>a</a:t>
            </a:r>
            <a:r>
              <a:rPr spc="-62">
                <a:solidFill>
                  <a:srgbClr val="6B6770"/>
                </a:solidFill>
              </a:rPr>
              <a:t>n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/>
              <a:t>obra</a:t>
            </a:r>
            <a:r>
              <a:rPr spc="-103"/>
              <a:t> </a:t>
            </a:r>
            <a:r>
              <a:rPr spc="-62"/>
              <a:t>de</a:t>
            </a:r>
            <a:r>
              <a:rPr spc="-34"/>
              <a:t> </a:t>
            </a:r>
            <a:r>
              <a:rPr spc="-339">
                <a:solidFill>
                  <a:srgbClr val="4D5277"/>
                </a:solidFill>
              </a:rPr>
              <a:t>D  i  </a:t>
            </a:r>
            <a:r>
              <a:rPr spc="34">
                <a:solidFill>
                  <a:srgbClr val="594649"/>
                </a:solidFill>
              </a:rPr>
              <a:t>x</a:t>
            </a:r>
            <a:r>
              <a:rPr spc="-20">
                <a:solidFill>
                  <a:srgbClr val="594649"/>
                </a:solidFill>
              </a:rPr>
              <a:t>-</a:t>
            </a:r>
            <a:r>
              <a:rPr spc="-193">
                <a:solidFill>
                  <a:srgbClr val="6B6770"/>
                </a:solidFill>
              </a:rPr>
              <a:t>H</a:t>
            </a:r>
            <a:r>
              <a:rPr spc="-41">
                <a:solidFill>
                  <a:srgbClr val="6B6770"/>
                </a:solidFill>
              </a:rPr>
              <a:t>a</a:t>
            </a:r>
            <a:r>
              <a:rPr spc="83">
                <a:solidFill>
                  <a:srgbClr val="4D5277"/>
                </a:solidFill>
              </a:rPr>
              <a:t>l</a:t>
            </a:r>
            <a:r>
              <a:rPr spc="-200">
                <a:solidFill>
                  <a:srgbClr val="4D5277"/>
                </a:solidFill>
              </a:rPr>
              <a:t>l</a:t>
            </a:r>
            <a:r>
              <a:rPr spc="-34">
                <a:solidFill>
                  <a:srgbClr val="6B6770"/>
                </a:solidFill>
              </a:rPr>
              <a:t>p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48">
                <a:solidFill>
                  <a:srgbClr val="4D5277"/>
                </a:solidFill>
              </a:rPr>
              <a:t>ke</a:t>
            </a:r>
          </a:p>
        </p:txBody>
      </p:sp>
      <p:sp>
        <p:nvSpPr>
          <p:cNvPr id="203" name="object 9"/>
          <p:cNvSpPr txBox="1"/>
          <p:nvPr/>
        </p:nvSpPr>
        <p:spPr>
          <a:xfrm>
            <a:off x="9664768" y="949881"/>
            <a:ext cx="321122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76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</a:t>
            </a:r>
            <a:r>
              <a:rPr spc="-110"/>
              <a:t>u</a:t>
            </a:r>
            <a:r>
              <a:rPr spc="-34">
                <a:solidFill>
                  <a:srgbClr val="7B7E80"/>
                </a:solidFill>
              </a:rPr>
              <a:t>rr</a:t>
            </a:r>
            <a:r>
              <a:rPr spc="-207">
                <a:solidFill>
                  <a:srgbClr val="7B7E80"/>
                </a:solidFill>
              </a:rPr>
              <a:t>e</a:t>
            </a:r>
            <a:r>
              <a:rPr spc="-13"/>
              <a:t>nt</a:t>
            </a:r>
            <a:r>
              <a:rPr spc="-152"/>
              <a:t>e</a:t>
            </a:r>
            <a:r>
              <a:rPr spc="249">
                <a:solidFill>
                  <a:srgbClr val="836B70"/>
                </a:solidFill>
              </a:rPr>
              <a:t>.</a:t>
            </a:r>
            <a:r>
              <a:rPr spc="-290">
                <a:solidFill>
                  <a:srgbClr val="836B70"/>
                </a:solidFill>
              </a:rPr>
              <a:t> </a:t>
            </a:r>
            <a:r>
              <a:rPr spc="-48">
                <a:solidFill>
                  <a:srgbClr val="4D5277"/>
                </a:solidFill>
              </a:rPr>
              <a:t>Los</a:t>
            </a:r>
            <a:r>
              <a:rPr spc="-214">
                <a:solidFill>
                  <a:srgbClr val="4D5277"/>
                </a:solidFill>
              </a:rPr>
              <a:t> </a:t>
            </a:r>
            <a:r>
              <a:rPr spc="-41"/>
              <a:t>e</a:t>
            </a:r>
            <a:r>
              <a:rPr spc="-62"/>
              <a:t>p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48"/>
              <a:t>so</a:t>
            </a:r>
            <a:r>
              <a:rPr spc="-69"/>
              <a:t>d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0"/>
              <a:t>os</a:t>
            </a:r>
            <a:r>
              <a:rPr spc="-186"/>
              <a:t> </a:t>
            </a:r>
            <a:r>
              <a:rPr spc="-34"/>
              <a:t>b</a:t>
            </a:r>
            <a:r>
              <a:rPr spc="-20"/>
              <a:t>re</a:t>
            </a:r>
            <a:r>
              <a:rPr spc="-256"/>
              <a:t>v</a:t>
            </a:r>
            <a:r>
              <a:rPr spc="0"/>
              <a:t>es</a:t>
            </a:r>
          </a:p>
        </p:txBody>
      </p:sp>
      <p:sp>
        <p:nvSpPr>
          <p:cNvPr id="204" name="object 10"/>
          <p:cNvSpPr txBox="1"/>
          <p:nvPr/>
        </p:nvSpPr>
        <p:spPr>
          <a:xfrm>
            <a:off x="5010046" y="1251905"/>
            <a:ext cx="1777501" cy="56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3723" marR="7158" indent="-381023" algn="l" defTabSz="1288548">
              <a:lnSpc>
                <a:spcPct val="115399"/>
              </a:lnSpc>
              <a:defRPr sz="1800" spc="-11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spc="76"/>
              <a:t>u</a:t>
            </a:r>
            <a:r>
              <a:rPr spc="-200"/>
              <a:t> </a:t>
            </a:r>
            <a:r>
              <a:rPr spc="-76"/>
              <a:t>durac</a:t>
            </a:r>
            <a:r>
              <a:rPr spc="20"/>
              <a:t>i</a:t>
            </a:r>
            <a:r>
              <a:rPr spc="-41"/>
              <a:t>ó</a:t>
            </a:r>
            <a:r>
              <a:rPr spc="235">
                <a:solidFill>
                  <a:srgbClr val="7B7E80"/>
                </a:solidFill>
              </a:rPr>
              <a:t>n</a:t>
            </a:r>
            <a:r>
              <a:rPr spc="0"/>
              <a:t>es</a:t>
            </a:r>
            <a:r>
              <a:rPr spc="-186"/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103">
                <a:solidFill>
                  <a:srgbClr val="6B6770"/>
                </a:solidFill>
              </a:rPr>
              <a:t>e</a:t>
            </a:r>
            <a:r>
              <a:rPr spc="48">
                <a:solidFill>
                  <a:srgbClr val="6B6770"/>
                </a:solidFill>
              </a:rPr>
              <a:t> </a:t>
            </a:r>
            <a:r>
              <a:rPr spc="0"/>
              <a:t>s</a:t>
            </a:r>
            <a:r>
              <a:rPr spc="-103"/>
              <a:t>e</a:t>
            </a:r>
            <a:r>
              <a:rPr spc="-34"/>
              <a:t>g</a:t>
            </a:r>
            <a:r>
              <a:rPr spc="-41"/>
              <a:t>u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69"/>
              <a:t>dos</a:t>
            </a:r>
          </a:p>
        </p:txBody>
      </p:sp>
      <p:sp>
        <p:nvSpPr>
          <p:cNvPr id="205" name="object 11"/>
          <p:cNvSpPr txBox="1"/>
          <p:nvPr/>
        </p:nvSpPr>
        <p:spPr>
          <a:xfrm>
            <a:off x="9647003" y="1251905"/>
            <a:ext cx="3237876" cy="83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24332" defTabSz="1288548">
              <a:lnSpc>
                <a:spcPct val="109000"/>
              </a:lnSpc>
              <a:defRPr sz="1800" spc="-173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pc="-20"/>
              <a:t>ue</a:t>
            </a:r>
            <a:r>
              <a:rPr spc="-193"/>
              <a:t>d</a:t>
            </a:r>
            <a:r>
              <a:rPr spc="-41"/>
              <a:t>e</a:t>
            </a:r>
            <a:r>
              <a:rPr spc="76">
                <a:solidFill>
                  <a:srgbClr val="4D5277"/>
                </a:solidFill>
              </a:rPr>
              <a:t>n</a:t>
            </a:r>
            <a:r>
              <a:rPr spc="-200">
                <a:solidFill>
                  <a:srgbClr val="4D5277"/>
                </a:solidFill>
              </a:rPr>
              <a:t> </a:t>
            </a:r>
            <a:r>
              <a:rPr spc="-76">
                <a:solidFill>
                  <a:srgbClr val="5B5760"/>
                </a:solidFill>
              </a:rPr>
              <a:t>c</a:t>
            </a:r>
            <a:r>
              <a:rPr spc="-34">
                <a:solidFill>
                  <a:srgbClr val="5B5760"/>
                </a:solidFill>
              </a:rPr>
              <a:t>o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34">
                <a:solidFill>
                  <a:srgbClr val="7B7E80"/>
                </a:solidFill>
              </a:rPr>
              <a:t>t</a:t>
            </a:r>
            <a:r>
              <a:rPr spc="-117">
                <a:solidFill>
                  <a:srgbClr val="7B7E80"/>
                </a:solidFill>
              </a:rPr>
              <a:t>i</a:t>
            </a:r>
            <a:r>
              <a:rPr spc="6">
                <a:solidFill>
                  <a:srgbClr val="5B5760"/>
                </a:solidFill>
              </a:rPr>
              <a:t>n</a:t>
            </a:r>
            <a:r>
              <a:rPr spc="-214">
                <a:solidFill>
                  <a:srgbClr val="5B5760"/>
                </a:solidFill>
              </a:rPr>
              <a:t>u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200">
                <a:solidFill>
                  <a:srgbClr val="5B5760"/>
                </a:solidFill>
              </a:rPr>
              <a:t>r</a:t>
            </a:r>
            <a:r>
              <a:rPr spc="-339">
                <a:solidFill>
                  <a:srgbClr val="5B5760"/>
                </a:solidFill>
              </a:rPr>
              <a:t> </a:t>
            </a:r>
            <a:r>
              <a:rPr spc="-34"/>
              <a:t>d</a:t>
            </a:r>
            <a:r>
              <a:rPr spc="-41"/>
              <a:t>u</a:t>
            </a:r>
            <a:r>
              <a:rPr spc="-27">
                <a:solidFill>
                  <a:srgbClr val="4D5277"/>
                </a:solidFill>
              </a:rPr>
              <a:t>r</a:t>
            </a:r>
            <a:r>
              <a:rPr spc="-55">
                <a:solidFill>
                  <a:srgbClr val="4D5277"/>
                </a:solidFill>
              </a:rPr>
              <a:t>a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41">
                <a:solidFill>
                  <a:srgbClr val="7B7E80"/>
                </a:solidFill>
              </a:rPr>
              <a:t>t</a:t>
            </a:r>
            <a:r>
              <a:rPr spc="-55">
                <a:solidFill>
                  <a:srgbClr val="5B5760"/>
                </a:solidFill>
              </a:rPr>
              <a:t>e</a:t>
            </a:r>
            <a:r>
              <a:rPr spc="-27">
                <a:solidFill>
                  <a:srgbClr val="5B5760"/>
                </a:solidFill>
              </a:rPr>
              <a:t> </a:t>
            </a:r>
            <a:r>
              <a:rPr spc="-76">
                <a:solidFill>
                  <a:srgbClr val="5B5760"/>
                </a:solidFill>
              </a:rPr>
              <a:t>se</a:t>
            </a:r>
            <a:r>
              <a:rPr spc="-207">
                <a:solidFill>
                  <a:srgbClr val="5B5760"/>
                </a:solidFill>
              </a:rPr>
              <a:t>m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-48">
                <a:solidFill>
                  <a:srgbClr val="5B5760"/>
                </a:solidFill>
              </a:rPr>
              <a:t>nas</a:t>
            </a:r>
            <a:r>
              <a:rPr spc="-76">
                <a:solidFill>
                  <a:srgbClr val="5B5760"/>
                </a:solidFill>
              </a:rPr>
              <a:t> o</a:t>
            </a:r>
            <a:r>
              <a:rPr spc="-48">
                <a:solidFill>
                  <a:srgbClr val="5B5760"/>
                </a:solidFill>
              </a:rPr>
              <a:t> </a:t>
            </a:r>
            <a:r>
              <a:rPr spc="-83"/>
              <a:t>mese</a:t>
            </a:r>
            <a:r>
              <a:rPr spc="-157"/>
              <a:t>s</a:t>
            </a:r>
            <a:r>
              <a:rPr spc="463">
                <a:solidFill>
                  <a:srgbClr val="898E90"/>
                </a:solidFill>
              </a:rPr>
              <a:t>,</a:t>
            </a:r>
            <a:r>
              <a:rPr spc="-62">
                <a:solidFill>
                  <a:srgbClr val="5B5760"/>
                </a:solidFill>
              </a:rPr>
              <a:t>des</a:t>
            </a:r>
            <a:r>
              <a:rPr spc="-131">
                <a:solidFill>
                  <a:srgbClr val="5B5760"/>
                </a:solidFill>
              </a:rPr>
              <a:t>a</a:t>
            </a:r>
            <a:r>
              <a:rPr spc="-20">
                <a:solidFill>
                  <a:srgbClr val="5B5760"/>
                </a:solidFill>
              </a:rPr>
              <a:t>p</a:t>
            </a:r>
            <a:r>
              <a:rPr spc="-186">
                <a:solidFill>
                  <a:srgbClr val="5B5760"/>
                </a:solidFill>
              </a:rPr>
              <a:t>a</a:t>
            </a:r>
            <a:r>
              <a:rPr spc="-48">
                <a:solidFill>
                  <a:srgbClr val="5B5760"/>
                </a:solidFill>
              </a:rPr>
              <a:t>r</a:t>
            </a:r>
            <a:r>
              <a:rPr spc="-69">
                <a:solidFill>
                  <a:srgbClr val="5B5760"/>
                </a:solidFill>
              </a:rPr>
              <a:t>ec</a:t>
            </a:r>
            <a:r>
              <a:rPr spc="-6">
                <a:solidFill>
                  <a:srgbClr val="5B5760"/>
                </a:solidFill>
              </a:rPr>
              <a:t>e</a:t>
            </a:r>
            <a:r>
              <a:rPr spc="41">
                <a:solidFill>
                  <a:srgbClr val="7B7E80"/>
                </a:solidFill>
              </a:rPr>
              <a:t>r</a:t>
            </a:r>
            <a:r>
              <a:rPr spc="-311">
                <a:solidFill>
                  <a:srgbClr val="7B7E80"/>
                </a:solidFill>
              </a:rPr>
              <a:t> </a:t>
            </a:r>
            <a:r>
              <a:rPr spc="96"/>
              <a:t>y</a:t>
            </a:r>
            <a:r>
              <a:rPr spc="48"/>
              <a:t> </a:t>
            </a:r>
            <a:r>
              <a:rPr spc="-55"/>
              <a:t>po</a:t>
            </a:r>
            <a:r>
              <a:rPr spc="-180"/>
              <a:t>s</a:t>
            </a:r>
            <a:r>
              <a:rPr spc="-20">
                <a:solidFill>
                  <a:srgbClr val="594649"/>
                </a:solidFill>
              </a:rPr>
              <a:t>t</a:t>
            </a:r>
            <a:r>
              <a:rPr spc="-117">
                <a:solidFill>
                  <a:srgbClr val="594649"/>
                </a:solidFill>
              </a:rPr>
              <a:t>e</a:t>
            </a:r>
            <a:r>
              <a:rPr spc="-76">
                <a:solidFill>
                  <a:srgbClr val="4D5277"/>
                </a:solidFill>
              </a:rPr>
              <a:t>r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o</a:t>
            </a:r>
            <a:r>
              <a:rPr spc="6">
                <a:solidFill>
                  <a:srgbClr val="5B5760"/>
                </a:solidFill>
              </a:rPr>
              <a:t>r</a:t>
            </a:r>
            <a:r>
              <a:rPr spc="-180">
                <a:solidFill>
                  <a:srgbClr val="5B5760"/>
                </a:solidFill>
              </a:rPr>
              <a:t>m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-180">
                <a:solidFill>
                  <a:srgbClr val="5B5760"/>
                </a:solidFill>
              </a:rPr>
              <a:t>n</a:t>
            </a:r>
            <a:r>
              <a:rPr spc="-34">
                <a:solidFill>
                  <a:srgbClr val="5B5760"/>
                </a:solidFill>
              </a:rPr>
              <a:t>te</a:t>
            </a:r>
            <a:r>
              <a:rPr spc="0">
                <a:solidFill>
                  <a:srgbClr val="5B5760"/>
                </a:solidFill>
              </a:rPr>
              <a:t> </a:t>
            </a:r>
            <a:r>
              <a:rPr spc="-103">
                <a:solidFill>
                  <a:srgbClr val="5B5760"/>
                </a:solidFill>
              </a:rPr>
              <a:t> </a:t>
            </a:r>
            <a:r>
              <a:rPr spc="-48">
                <a:solidFill>
                  <a:srgbClr val="5B5760"/>
                </a:solidFill>
              </a:rPr>
              <a:t>recu</a:t>
            </a:r>
            <a:r>
              <a:rPr spc="0">
                <a:solidFill>
                  <a:srgbClr val="7B7E80"/>
                </a:solidFill>
              </a:rPr>
              <a:t>rr</a:t>
            </a:r>
            <a:r>
              <a:rPr spc="-214">
                <a:solidFill>
                  <a:srgbClr val="7B7E80"/>
                </a:solidFill>
              </a:rPr>
              <a:t>i</a:t>
            </a:r>
            <a:r>
              <a:rPr spc="200">
                <a:solidFill>
                  <a:srgbClr val="5B5760"/>
                </a:solidFill>
              </a:rPr>
              <a:t>r</a:t>
            </a:r>
          </a:p>
        </p:txBody>
      </p:sp>
      <p:sp>
        <p:nvSpPr>
          <p:cNvPr id="206" name="object 12"/>
          <p:cNvSpPr txBox="1"/>
          <p:nvPr/>
        </p:nvSpPr>
        <p:spPr>
          <a:xfrm>
            <a:off x="7870390" y="1429567"/>
            <a:ext cx="937164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103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Aus</a:t>
            </a:r>
            <a:r>
              <a:rPr spc="41"/>
              <a:t>e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96">
                <a:solidFill>
                  <a:srgbClr val="7B7E80"/>
                </a:solidFill>
              </a:rPr>
              <a:t>t</a:t>
            </a:r>
            <a:r>
              <a:rPr spc="0"/>
              <a:t>es</a:t>
            </a:r>
          </a:p>
        </p:txBody>
      </p:sp>
      <p:sp>
        <p:nvSpPr>
          <p:cNvPr id="207" name="object 13"/>
          <p:cNvSpPr txBox="1"/>
          <p:nvPr/>
        </p:nvSpPr>
        <p:spPr>
          <a:xfrm>
            <a:off x="4779086" y="2548832"/>
            <a:ext cx="2236755" cy="83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2700" defTabSz="1288548">
              <a:lnSpc>
                <a:spcPct val="109000"/>
              </a:lnSpc>
              <a:defRPr sz="1800" spc="-20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</a:t>
            </a:r>
            <a:r>
              <a:rPr spc="152" dirty="0">
                <a:solidFill>
                  <a:srgbClr val="898E90"/>
                </a:solidFill>
              </a:rPr>
              <a:t>r</a:t>
            </a:r>
            <a:r>
              <a:rPr spc="-186" dirty="0">
                <a:solidFill>
                  <a:srgbClr val="898E90"/>
                </a:solidFill>
              </a:rPr>
              <a:t>i</a:t>
            </a:r>
            <a:r>
              <a:rPr spc="-76" dirty="0"/>
              <a:t>s</a:t>
            </a:r>
            <a:r>
              <a:rPr spc="13" dirty="0"/>
              <a:t>i</a:t>
            </a:r>
            <a:r>
              <a:rPr spc="41" dirty="0"/>
              <a:t>s</a:t>
            </a:r>
            <a:r>
              <a:rPr dirty="0"/>
              <a:t> </a:t>
            </a:r>
            <a:r>
              <a:rPr spc="-20" dirty="0" err="1"/>
              <a:t>v</a:t>
            </a:r>
            <a:r>
              <a:rPr spc="-90" dirty="0" err="1"/>
              <a:t>e</a:t>
            </a:r>
            <a:r>
              <a:rPr spc="-27" dirty="0" err="1"/>
              <a:t>rt</a:t>
            </a:r>
            <a:r>
              <a:rPr spc="-90" dirty="0" err="1"/>
              <a:t>i</a:t>
            </a:r>
            <a:r>
              <a:rPr spc="-62" dirty="0" err="1"/>
              <a:t>g</a:t>
            </a:r>
            <a:r>
              <a:rPr spc="-152" dirty="0" err="1">
                <a:solidFill>
                  <a:srgbClr val="898E90"/>
                </a:solidFill>
              </a:rPr>
              <a:t>i</a:t>
            </a:r>
            <a:r>
              <a:rPr spc="-55" dirty="0" err="1"/>
              <a:t>nosa</a:t>
            </a:r>
            <a:r>
              <a:rPr spc="-55" dirty="0"/>
              <a:t> </a:t>
            </a:r>
            <a:r>
              <a:rPr spc="-180" dirty="0" err="1">
                <a:solidFill>
                  <a:srgbClr val="7B7E80"/>
                </a:solidFill>
              </a:rPr>
              <a:t>ú</a:t>
            </a:r>
            <a:r>
              <a:rPr spc="-62" dirty="0" err="1"/>
              <a:t>n</a:t>
            </a:r>
            <a:r>
              <a:rPr spc="-152" dirty="0" err="1">
                <a:solidFill>
                  <a:srgbClr val="444B93"/>
                </a:solidFill>
              </a:rPr>
              <a:t>i</a:t>
            </a:r>
            <a:r>
              <a:rPr spc="6" dirty="0" err="1"/>
              <a:t>ca</a:t>
            </a:r>
            <a:r>
              <a:rPr spc="0" dirty="0"/>
              <a:t> </a:t>
            </a:r>
            <a:r>
              <a:rPr spc="-62" dirty="0"/>
              <a:t>de</a:t>
            </a:r>
            <a:r>
              <a:rPr spc="-34" dirty="0"/>
              <a:t> </a:t>
            </a:r>
            <a:r>
              <a:rPr spc="-83" dirty="0" err="1">
                <a:solidFill>
                  <a:srgbClr val="6B6770"/>
                </a:solidFill>
              </a:rPr>
              <a:t>más</a:t>
            </a:r>
            <a:r>
              <a:rPr spc="-69" dirty="0">
                <a:solidFill>
                  <a:srgbClr val="6B6770"/>
                </a:solidFill>
              </a:rPr>
              <a:t> </a:t>
            </a:r>
            <a:r>
              <a:rPr spc="-62" dirty="0"/>
              <a:t>de</a:t>
            </a:r>
            <a:r>
              <a:rPr spc="-173" dirty="0"/>
              <a:t> </a:t>
            </a:r>
            <a:r>
              <a:rPr spc="13" dirty="0"/>
              <a:t>24</a:t>
            </a:r>
            <a:r>
              <a:rPr spc="-193" dirty="0"/>
              <a:t> </a:t>
            </a:r>
            <a:r>
              <a:rPr spc="-55" dirty="0">
                <a:solidFill>
                  <a:srgbClr val="594649"/>
                </a:solidFill>
              </a:rPr>
              <a:t>horas</a:t>
            </a:r>
            <a:r>
              <a:rPr spc="-27" dirty="0">
                <a:solidFill>
                  <a:srgbClr val="594649"/>
                </a:solidFill>
              </a:rPr>
              <a:t> </a:t>
            </a:r>
            <a:r>
              <a:rPr spc="-62" dirty="0"/>
              <a:t>de</a:t>
            </a:r>
            <a:r>
              <a:rPr spc="-34" dirty="0"/>
              <a:t> </a:t>
            </a:r>
            <a:r>
              <a:rPr spc="-34" dirty="0" err="1">
                <a:solidFill>
                  <a:srgbClr val="6B6770"/>
                </a:solidFill>
              </a:rPr>
              <a:t>d</a:t>
            </a:r>
            <a:r>
              <a:rPr spc="-41" dirty="0" err="1">
                <a:solidFill>
                  <a:srgbClr val="6B6770"/>
                </a:solidFill>
              </a:rPr>
              <a:t>u</a:t>
            </a:r>
            <a:r>
              <a:rPr spc="-27" dirty="0" err="1">
                <a:solidFill>
                  <a:srgbClr val="4D5277"/>
                </a:solidFill>
              </a:rPr>
              <a:t>r</a:t>
            </a:r>
            <a:r>
              <a:rPr spc="-55" dirty="0" err="1">
                <a:solidFill>
                  <a:srgbClr val="4D5277"/>
                </a:solidFill>
              </a:rPr>
              <a:t>a</a:t>
            </a:r>
            <a:r>
              <a:rPr spc="-20" dirty="0" err="1">
                <a:solidFill>
                  <a:srgbClr val="7B7E80"/>
                </a:solidFill>
              </a:rPr>
              <a:t>c</a:t>
            </a:r>
            <a:r>
              <a:rPr spc="-180" dirty="0" err="1">
                <a:solidFill>
                  <a:srgbClr val="7B7E80"/>
                </a:solidFill>
              </a:rPr>
              <a:t>i</a:t>
            </a:r>
            <a:r>
              <a:rPr spc="-34" dirty="0" err="1"/>
              <a:t>ó</a:t>
            </a:r>
            <a:r>
              <a:rPr spc="76" dirty="0" err="1"/>
              <a:t>n</a:t>
            </a:r>
            <a:endParaRPr spc="76" dirty="0"/>
          </a:p>
        </p:txBody>
      </p:sp>
      <p:sp>
        <p:nvSpPr>
          <p:cNvPr id="208" name="object 14"/>
          <p:cNvSpPr txBox="1"/>
          <p:nvPr/>
        </p:nvSpPr>
        <p:spPr>
          <a:xfrm>
            <a:off x="7074468" y="2388937"/>
            <a:ext cx="2602738" cy="112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7896" marR="313188" indent="185303" defTabSz="1288548">
              <a:lnSpc>
                <a:spcPct val="109000"/>
              </a:lnSpc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</a:t>
            </a:r>
            <a:r>
              <a:rPr spc="-166"/>
              <a:t>a</a:t>
            </a:r>
            <a:r>
              <a:rPr spc="76"/>
              <a:t>n</a:t>
            </a:r>
            <a:r>
              <a:rPr spc="-200"/>
              <a:t> </a:t>
            </a:r>
            <a:r>
              <a:rPr spc="0"/>
              <a:t>c</a:t>
            </a:r>
            <a:r>
              <a:rPr spc="-103"/>
              <a:t>o</a:t>
            </a:r>
            <a:r>
              <a:rPr spc="-6"/>
              <a:t>rt</a:t>
            </a:r>
            <a:r>
              <a:rPr spc="-304"/>
              <a:t>e</a:t>
            </a:r>
            <a:r>
              <a:rPr spc="13">
                <a:solidFill>
                  <a:srgbClr val="444B93"/>
                </a:solidFill>
              </a:rPr>
              <a:t>j</a:t>
            </a:r>
            <a:r>
              <a:rPr spc="90"/>
              <a:t>o</a:t>
            </a:r>
            <a:r>
              <a:rPr spc="41"/>
              <a:t> 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41"/>
              <a:t>e</a:t>
            </a:r>
            <a:r>
              <a:rPr spc="-69"/>
              <a:t>urove</a:t>
            </a:r>
            <a:r>
              <a:rPr spc="-214"/>
              <a:t>g</a:t>
            </a:r>
            <a:r>
              <a:rPr spc="-27"/>
              <a:t>et</a:t>
            </a:r>
            <a:r>
              <a:rPr spc="-131"/>
              <a:t>a</a:t>
            </a:r>
            <a:r>
              <a:rPr spc="-41">
                <a:solidFill>
                  <a:srgbClr val="7B7E80"/>
                </a:solidFill>
              </a:rPr>
              <a:t>ti</a:t>
            </a:r>
            <a:r>
              <a:rPr spc="-90">
                <a:solidFill>
                  <a:srgbClr val="7B7E80"/>
                </a:solidFill>
              </a:rPr>
              <a:t>v</a:t>
            </a:r>
            <a:r>
              <a:rPr spc="90"/>
              <a:t>o</a:t>
            </a:r>
          </a:p>
          <a:p>
            <a:pPr marR="7158" indent="12700" defTabSz="1288548">
              <a:lnSpc>
                <a:spcPct val="109000"/>
              </a:lnSpc>
              <a:defRPr sz="1800" spc="-193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</a:t>
            </a:r>
            <a:r>
              <a:rPr spc="90"/>
              <a:t>o</a:t>
            </a:r>
            <a:r>
              <a:rPr spc="-207"/>
              <a:t>signos</a:t>
            </a:r>
            <a:r>
              <a:rPr spc="-186"/>
              <a:t> </a:t>
            </a:r>
            <a:r>
              <a:rPr spc="-41"/>
              <a:t>a</a:t>
            </a:r>
            <a:r>
              <a:rPr spc="6"/>
              <a:t>u</a:t>
            </a:r>
            <a:r>
              <a:rPr spc="-76"/>
              <a:t>d</a:t>
            </a:r>
            <a:r>
              <a:rPr spc="6">
                <a:solidFill>
                  <a:srgbClr val="7B7E80"/>
                </a:solidFill>
              </a:rPr>
              <a:t>it</a:t>
            </a:r>
            <a:r>
              <a:rPr spc="-228">
                <a:solidFill>
                  <a:srgbClr val="7B7E80"/>
                </a:solidFill>
              </a:rPr>
              <a:t>i</a:t>
            </a:r>
            <a:r>
              <a:rPr spc="-48"/>
              <a:t>vos</a:t>
            </a:r>
            <a:r>
              <a:rPr spc="-117"/>
              <a:t> </a:t>
            </a:r>
            <a:r>
              <a:rPr spc="-41"/>
              <a:t>n</a:t>
            </a:r>
            <a:r>
              <a:rPr spc="290">
                <a:solidFill>
                  <a:srgbClr val="444B93"/>
                </a:solidFill>
              </a:rPr>
              <a:t>i</a:t>
            </a:r>
            <a:r>
              <a:rPr spc="360">
                <a:solidFill>
                  <a:srgbClr val="444B93"/>
                </a:solidFill>
              </a:rPr>
              <a:t> </a:t>
            </a:r>
            <a:r>
              <a:rPr spc="-20"/>
              <a:t>n</a:t>
            </a:r>
            <a:r>
              <a:rPr spc="-48"/>
              <a:t>e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48"/>
              <a:t>r</a:t>
            </a:r>
            <a:r>
              <a:rPr spc="-62"/>
              <a:t>o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-34"/>
              <a:t>ó</a:t>
            </a:r>
            <a:r>
              <a:rPr spc="-69"/>
              <a:t>g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/>
              <a:t>cos</a:t>
            </a:r>
          </a:p>
        </p:txBody>
      </p:sp>
      <p:sp>
        <p:nvSpPr>
          <p:cNvPr id="209" name="object 15"/>
          <p:cNvSpPr txBox="1"/>
          <p:nvPr/>
        </p:nvSpPr>
        <p:spPr>
          <a:xfrm>
            <a:off x="355322" y="2690961"/>
            <a:ext cx="970920" cy="54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20079" algn="l" defTabSz="1288548">
              <a:lnSpc>
                <a:spcPct val="109000"/>
              </a:lnSpc>
              <a:defRPr sz="1800" spc="-41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</a:t>
            </a:r>
            <a:r>
              <a:rPr spc="-193"/>
              <a:t>e</a:t>
            </a:r>
            <a:r>
              <a:t>u</a:t>
            </a:r>
            <a:r>
              <a:rPr spc="-27">
                <a:solidFill>
                  <a:srgbClr val="7B7E80"/>
                </a:solidFill>
              </a:rPr>
              <a:t>ritis </a:t>
            </a:r>
            <a:r>
              <a:rPr spc="-83"/>
              <a:t>vest</a:t>
            </a:r>
            <a:r>
              <a:rPr spc="41"/>
              <a:t>i</a:t>
            </a:r>
            <a:r>
              <a:rPr spc="-34"/>
              <a:t>b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13">
                <a:solidFill>
                  <a:srgbClr val="594649"/>
                </a:solidFill>
              </a:rPr>
              <a:t>l</a:t>
            </a:r>
            <a:r>
              <a:rPr>
                <a:solidFill>
                  <a:srgbClr val="594649"/>
                </a:solidFill>
              </a:rPr>
              <a:t>a</a:t>
            </a:r>
            <a:r>
              <a:rPr spc="41">
                <a:solidFill>
                  <a:srgbClr val="7B7E80"/>
                </a:solidFill>
              </a:rPr>
              <a:t>r</a:t>
            </a:r>
          </a:p>
        </p:txBody>
      </p:sp>
      <p:sp>
        <p:nvSpPr>
          <p:cNvPr id="210" name="object 16"/>
          <p:cNvSpPr txBox="1"/>
          <p:nvPr/>
        </p:nvSpPr>
        <p:spPr>
          <a:xfrm>
            <a:off x="10020091" y="2690961"/>
            <a:ext cx="2502359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88548"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spc="-48"/>
              <a:t>r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796"/>
              <a:t>s</a:t>
            </a:r>
            <a:r>
              <a:rPr spc="-574">
                <a:solidFill>
                  <a:srgbClr val="898E90"/>
                </a:solidFill>
              </a:rPr>
              <a:t>i</a:t>
            </a:r>
            <a:r>
              <a:rPr spc="41"/>
              <a:t>s</a:t>
            </a:r>
            <a:r>
              <a:rPr spc="-62"/>
              <a:t> </a:t>
            </a:r>
            <a:r>
              <a:rPr spc="-180">
                <a:solidFill>
                  <a:srgbClr val="7B7E80"/>
                </a:solidFill>
              </a:rPr>
              <a:t>ú</a:t>
            </a:r>
            <a:r>
              <a:rPr spc="-62"/>
              <a:t>n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6"/>
              <a:t>c</a:t>
            </a:r>
            <a:r>
              <a:rPr spc="20"/>
              <a:t>a</a:t>
            </a:r>
            <a:r>
              <a:rPr spc="317">
                <a:solidFill>
                  <a:srgbClr val="836B70"/>
                </a:solidFill>
              </a:rPr>
              <a:t>.</a:t>
            </a:r>
            <a:r>
              <a:rPr spc="-27"/>
              <a:t>R</a:t>
            </a:r>
            <a:r>
              <a:rPr spc="-200"/>
              <a:t>e</a:t>
            </a:r>
            <a:r>
              <a:rPr spc="-62"/>
              <a:t>cup</a:t>
            </a:r>
            <a:r>
              <a:rPr spc="-131"/>
              <a:t>e</a:t>
            </a:r>
            <a:r>
              <a:rPr spc="41"/>
              <a:t>ra</a:t>
            </a:r>
            <a:r>
              <a:rPr spc="-263"/>
              <a:t> </a:t>
            </a:r>
            <a:r>
              <a:rPr spc="-41"/>
              <a:t>e</a:t>
            </a:r>
            <a:r>
              <a:rPr spc="76"/>
              <a:t>n</a:t>
            </a:r>
          </a:p>
          <a:p>
            <a:pPr marR="6263" defTabSz="1288548">
              <a:defRPr sz="1800" b="1" spc="-103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spc="-180"/>
              <a:t>e</a:t>
            </a:r>
            <a:r>
              <a:rPr spc="-282"/>
              <a:t>m</a:t>
            </a:r>
            <a:r>
              <a:rPr spc="-76"/>
              <a:t>a</a:t>
            </a:r>
            <a:r>
              <a:rPr spc="-325"/>
              <a:t>n</a:t>
            </a:r>
            <a:r>
              <a:rPr spc="-83"/>
              <a:t>as</a:t>
            </a:r>
          </a:p>
        </p:txBody>
      </p:sp>
      <p:sp>
        <p:nvSpPr>
          <p:cNvPr id="211" name="object 17"/>
          <p:cNvSpPr txBox="1"/>
          <p:nvPr/>
        </p:nvSpPr>
        <p:spPr>
          <a:xfrm>
            <a:off x="2202999" y="2850856"/>
            <a:ext cx="1863666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11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spc="103"/>
              <a:t>e</a:t>
            </a:r>
            <a:r>
              <a:rPr spc="-228"/>
              <a:t> </a:t>
            </a:r>
            <a:r>
              <a:rPr spc="0"/>
              <a:t>c</a:t>
            </a:r>
            <a:r>
              <a:rPr spc="-103"/>
              <a:t>o</a:t>
            </a:r>
            <a:r>
              <a:rPr spc="27"/>
              <a:t>n</a:t>
            </a:r>
            <a:r>
              <a:rPr spc="-166"/>
              <a:t>s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-41">
                <a:solidFill>
                  <a:srgbClr val="6B6770"/>
                </a:solidFill>
              </a:rPr>
              <a:t>e</a:t>
            </a:r>
            <a:r>
              <a:rPr spc="-34">
                <a:solidFill>
                  <a:srgbClr val="4D5277"/>
                </a:solidFill>
              </a:rPr>
              <a:t>ra</a:t>
            </a:r>
            <a:r>
              <a:rPr spc="-242">
                <a:solidFill>
                  <a:srgbClr val="4D5277"/>
                </a:solidFill>
              </a:rPr>
              <a:t> </a:t>
            </a:r>
            <a:r>
              <a:rPr spc="62">
                <a:solidFill>
                  <a:srgbClr val="6B6770"/>
                </a:solidFill>
              </a:rPr>
              <a:t>v</a:t>
            </a:r>
            <a:r>
              <a:rPr spc="-90">
                <a:solidFill>
                  <a:srgbClr val="87564D"/>
                </a:solidFill>
              </a:rPr>
              <a:t>í</a:t>
            </a:r>
            <a:r>
              <a:rPr spc="-41"/>
              <a:t>rica</a:t>
            </a:r>
          </a:p>
        </p:txBody>
      </p:sp>
      <p:sp>
        <p:nvSpPr>
          <p:cNvPr id="212" name="object 18"/>
          <p:cNvSpPr txBox="1"/>
          <p:nvPr/>
        </p:nvSpPr>
        <p:spPr>
          <a:xfrm>
            <a:off x="7301875" y="3827993"/>
            <a:ext cx="2096403" cy="141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6530" marR="212073" indent="98249" defTabSz="1288548">
              <a:lnSpc>
                <a:spcPct val="109000"/>
              </a:lnSpc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</a:t>
            </a:r>
            <a:r>
              <a:rPr spc="-166"/>
              <a:t>a</a:t>
            </a:r>
            <a:r>
              <a:rPr spc="76"/>
              <a:t>n</a:t>
            </a:r>
            <a:r>
              <a:rPr spc="-200"/>
              <a:t> </a:t>
            </a:r>
            <a:r>
              <a:rPr spc="0"/>
              <a:t>c</a:t>
            </a:r>
            <a:r>
              <a:rPr spc="-103"/>
              <a:t>o</a:t>
            </a:r>
            <a:r>
              <a:rPr spc="-6"/>
              <a:t>rt</a:t>
            </a:r>
            <a:r>
              <a:rPr spc="-304"/>
              <a:t>e</a:t>
            </a:r>
            <a:r>
              <a:rPr spc="13">
                <a:solidFill>
                  <a:srgbClr val="444B93"/>
                </a:solidFill>
              </a:rPr>
              <a:t>j</a:t>
            </a:r>
            <a:r>
              <a:rPr spc="90"/>
              <a:t>o</a:t>
            </a:r>
            <a:r>
              <a:rPr spc="41"/>
              <a:t> </a:t>
            </a:r>
            <a:r>
              <a:rPr spc="-20">
                <a:solidFill>
                  <a:srgbClr val="4D5277"/>
                </a:solidFill>
              </a:rPr>
              <a:t>n</a:t>
            </a:r>
            <a:r>
              <a:rPr spc="-186">
                <a:solidFill>
                  <a:srgbClr val="4D5277"/>
                </a:solidFill>
              </a:rPr>
              <a:t>e</a:t>
            </a:r>
            <a:r>
              <a:rPr spc="-27">
                <a:solidFill>
                  <a:srgbClr val="4D5277"/>
                </a:solidFill>
              </a:rPr>
              <a:t>uro</a:t>
            </a:r>
            <a:r>
              <a:rPr spc="-242">
                <a:solidFill>
                  <a:srgbClr val="4D5277"/>
                </a:solidFill>
              </a:rPr>
              <a:t>v</a:t>
            </a:r>
            <a:r>
              <a:rPr spc="-41">
                <a:solidFill>
                  <a:srgbClr val="4D5277"/>
                </a:solidFill>
              </a:rPr>
              <a:t>e</a:t>
            </a:r>
            <a:r>
              <a:rPr spc="-76">
                <a:solidFill>
                  <a:srgbClr val="4D5277"/>
                </a:solidFill>
              </a:rPr>
              <a:t>geta</a:t>
            </a:r>
            <a:r>
              <a:rPr spc="-48">
                <a:solidFill>
                  <a:srgbClr val="4D5277"/>
                </a:solidFill>
              </a:rPr>
              <a:t>t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76"/>
              <a:t>v</a:t>
            </a:r>
            <a:r>
              <a:rPr spc="103"/>
              <a:t>o</a:t>
            </a:r>
            <a:r>
              <a:rPr spc="249">
                <a:solidFill>
                  <a:srgbClr val="836B70"/>
                </a:solidFill>
              </a:rPr>
              <a:t>.</a:t>
            </a:r>
          </a:p>
          <a:p>
            <a:pPr marR="7158" indent="12700" defTabSz="1288548">
              <a:lnSpc>
                <a:spcPct val="109000"/>
              </a:lnSpc>
              <a:defRPr sz="1800" spc="-83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po</a:t>
            </a:r>
            <a:r>
              <a:rPr spc="-180">
                <a:solidFill>
                  <a:srgbClr val="5B5760"/>
                </a:solidFill>
              </a:rPr>
              <a:t>a</a:t>
            </a:r>
            <a:r>
              <a:rPr spc="-34">
                <a:solidFill>
                  <a:srgbClr val="5B5760"/>
                </a:solidFill>
              </a:rPr>
              <a:t>cu</a:t>
            </a:r>
            <a:r>
              <a:rPr spc="-145">
                <a:solidFill>
                  <a:srgbClr val="5B5760"/>
                </a:solidFill>
              </a:rPr>
              <a:t>s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463">
                <a:solidFill>
                  <a:srgbClr val="898E90"/>
                </a:solidFill>
              </a:rPr>
              <a:t>,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-96">
                <a:solidFill>
                  <a:srgbClr val="7B7E80"/>
                </a:solidFill>
              </a:rPr>
              <a:t>cu</a:t>
            </a:r>
            <a:r>
              <a:rPr spc="-166">
                <a:solidFill>
                  <a:srgbClr val="7B7E80"/>
                </a:solidFill>
              </a:rPr>
              <a:t>f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0">
                <a:solidFill>
                  <a:srgbClr val="5B5760"/>
                </a:solidFill>
              </a:rPr>
              <a:t>nos </a:t>
            </a:r>
            <a:r>
              <a:rPr spc="-48">
                <a:solidFill>
                  <a:srgbClr val="5B5760"/>
                </a:solidFill>
              </a:rPr>
              <a:t>y</a:t>
            </a:r>
            <a:r>
              <a:rPr spc="-110">
                <a:solidFill>
                  <a:srgbClr val="5B5760"/>
                </a:solidFill>
              </a:rPr>
              <a:t> </a:t>
            </a:r>
            <a:r>
              <a:rPr spc="0">
                <a:solidFill>
                  <a:srgbClr val="5B5760"/>
                </a:solidFill>
              </a:rPr>
              <a:t>s</a:t>
            </a:r>
            <a:r>
              <a:rPr spc="-103">
                <a:solidFill>
                  <a:srgbClr val="5B5760"/>
                </a:solidFill>
              </a:rPr>
              <a:t>e</a:t>
            </a:r>
            <a:r>
              <a:rPr spc="-48">
                <a:solidFill>
                  <a:srgbClr val="5B5760"/>
                </a:solidFill>
              </a:rPr>
              <a:t>nsa</a:t>
            </a:r>
            <a:r>
              <a:rPr spc="-20">
                <a:solidFill>
                  <a:srgbClr val="7B7E80"/>
                </a:solidFill>
              </a:rPr>
              <a:t>c</a:t>
            </a:r>
            <a:r>
              <a:rPr spc="-180">
                <a:solidFill>
                  <a:srgbClr val="7B7E8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ó</a:t>
            </a:r>
            <a:r>
              <a:rPr spc="76">
                <a:solidFill>
                  <a:srgbClr val="5B5760"/>
                </a:solidFill>
              </a:rPr>
              <a:t>n</a:t>
            </a:r>
            <a:r>
              <a:rPr spc="-200">
                <a:solidFill>
                  <a:srgbClr val="5B5760"/>
                </a:solidFill>
              </a:rPr>
              <a:t> </a:t>
            </a:r>
            <a:r>
              <a:rPr spc="-62">
                <a:solidFill>
                  <a:srgbClr val="5B5760"/>
                </a:solidFill>
              </a:rPr>
              <a:t>de</a:t>
            </a:r>
            <a:r>
              <a:rPr spc="-34">
                <a:solidFill>
                  <a:srgbClr val="5B5760"/>
                </a:solidFill>
              </a:rPr>
              <a:t> </a:t>
            </a:r>
            <a:r>
              <a:rPr spc="-20">
                <a:solidFill>
                  <a:srgbClr val="594649"/>
                </a:solidFill>
              </a:rPr>
              <a:t>t</a:t>
            </a:r>
            <a:r>
              <a:rPr spc="-117">
                <a:solidFill>
                  <a:srgbClr val="594649"/>
                </a:solidFill>
              </a:rPr>
              <a:t>a</a:t>
            </a:r>
            <a:r>
              <a:rPr spc="-34">
                <a:solidFill>
                  <a:srgbClr val="594649"/>
                </a:solidFill>
              </a:rPr>
              <a:t>p</a:t>
            </a:r>
            <a:r>
              <a:rPr spc="-180">
                <a:solidFill>
                  <a:srgbClr val="594649"/>
                </a:solidFill>
              </a:rPr>
              <a:t>o</a:t>
            </a:r>
            <a:r>
              <a:rPr spc="-20">
                <a:solidFill>
                  <a:srgbClr val="594649"/>
                </a:solidFill>
              </a:rPr>
              <a:t>n</a:t>
            </a:r>
            <a:r>
              <a:rPr spc="-48">
                <a:solidFill>
                  <a:srgbClr val="594649"/>
                </a:solidFill>
              </a:rPr>
              <a:t>a</a:t>
            </a:r>
            <a:r>
              <a:rPr spc="-145"/>
              <a:t>m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-180">
                <a:solidFill>
                  <a:srgbClr val="5B5760"/>
                </a:solidFill>
              </a:rPr>
              <a:t>n</a:t>
            </a:r>
            <a:r>
              <a:rPr spc="-34">
                <a:solidFill>
                  <a:srgbClr val="5B5760"/>
                </a:solidFill>
              </a:rPr>
              <a:t>to</a:t>
            </a:r>
          </a:p>
        </p:txBody>
      </p:sp>
      <p:sp>
        <p:nvSpPr>
          <p:cNvPr id="213" name="object 19"/>
          <p:cNvSpPr txBox="1"/>
          <p:nvPr/>
        </p:nvSpPr>
        <p:spPr>
          <a:xfrm>
            <a:off x="10020091" y="3987888"/>
            <a:ext cx="2491699" cy="114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52967" defTabSz="1288548">
              <a:lnSpc>
                <a:spcPct val="109000"/>
              </a:lnSpc>
              <a:defRPr sz="1800" spc="-27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  <a:r>
              <a:rPr spc="-200"/>
              <a:t>e</a:t>
            </a:r>
            <a:r>
              <a:rPr spc="34">
                <a:solidFill>
                  <a:srgbClr val="7B7E80"/>
                </a:solidFill>
              </a:rPr>
              <a:t>c</a:t>
            </a:r>
            <a:r>
              <a:rPr spc="-145">
                <a:solidFill>
                  <a:srgbClr val="7B7E80"/>
                </a:solidFill>
              </a:rPr>
              <a:t>u</a:t>
            </a:r>
            <a:r>
              <a:rPr spc="62"/>
              <a:t>r</a:t>
            </a:r>
            <a:r>
              <a:rPr spc="-166"/>
              <a:t>r</a:t>
            </a:r>
            <a:r>
              <a:rPr spc="-41"/>
              <a:t>e</a:t>
            </a:r>
            <a:r>
              <a:rPr spc="-180"/>
              <a:t>n</a:t>
            </a:r>
            <a:r>
              <a:rPr spc="-34"/>
              <a:t>te</a:t>
            </a:r>
            <a:r>
              <a:rPr spc="-157"/>
              <a:t> </a:t>
            </a:r>
            <a:r>
              <a:rPr spc="96">
                <a:solidFill>
                  <a:srgbClr val="6B6770"/>
                </a:solidFill>
              </a:rPr>
              <a:t>y</a:t>
            </a:r>
            <a:r>
              <a:rPr spc="-117">
                <a:solidFill>
                  <a:srgbClr val="6B6770"/>
                </a:solidFill>
              </a:rPr>
              <a:t> </a:t>
            </a:r>
            <a:r>
              <a:rPr spc="-20"/>
              <a:t>v</a:t>
            </a:r>
            <a:r>
              <a:rPr spc="-90"/>
              <a:t>a</a:t>
            </a:r>
            <a:r>
              <a:rPr spc="-76"/>
              <a:t>r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41"/>
              <a:t>a</a:t>
            </a:r>
            <a:r>
              <a:rPr spc="-34"/>
              <a:t>b</a:t>
            </a:r>
            <a:r>
              <a:rPr spc="13">
                <a:solidFill>
                  <a:srgbClr val="444B93"/>
                </a:solidFill>
              </a:rPr>
              <a:t>l</a:t>
            </a:r>
            <a:r>
              <a:rPr spc="-41"/>
              <a:t>e</a:t>
            </a:r>
            <a:r>
              <a:rPr spc="249">
                <a:solidFill>
                  <a:srgbClr val="836B70"/>
                </a:solidFill>
              </a:rPr>
              <a:t>. </a:t>
            </a:r>
            <a:r>
              <a:rPr spc="-200"/>
              <a:t>D</a:t>
            </a:r>
            <a:r>
              <a:rPr spc="-20"/>
              <a:t>es</a:t>
            </a:r>
            <a:r>
              <a:rPr spc="-96"/>
              <a:t>a</a:t>
            </a:r>
            <a:r>
              <a:rPr spc="-20"/>
              <a:t>p</a:t>
            </a:r>
            <a:r>
              <a:rPr spc="-186"/>
              <a:t>a</a:t>
            </a:r>
            <a:r>
              <a:rPr spc="0"/>
              <a:t>ri</a:t>
            </a:r>
            <a:r>
              <a:rPr spc="-124"/>
              <a:t>c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/>
              <a:t>ó</a:t>
            </a:r>
            <a:r>
              <a:rPr spc="76"/>
              <a:t>n</a:t>
            </a:r>
            <a:r>
              <a:rPr spc="-200"/>
              <a:t> </a:t>
            </a:r>
            <a:r>
              <a:rPr spc="-62"/>
              <a:t>d</a:t>
            </a:r>
            <a:r>
              <a:rPr spc="-6"/>
              <a:t>e</a:t>
            </a:r>
            <a:r>
              <a:rPr spc="290">
                <a:solidFill>
                  <a:srgbClr val="898E90"/>
                </a:solidFill>
              </a:rPr>
              <a:t>l</a:t>
            </a:r>
            <a:r>
              <a:rPr spc="-76"/>
              <a:t>v</a:t>
            </a:r>
            <a:r>
              <a:rPr spc="-41"/>
              <a:t>é</a:t>
            </a:r>
            <a:r>
              <a:rPr spc="34">
                <a:solidFill>
                  <a:srgbClr val="7B7E80"/>
                </a:solidFill>
              </a:rPr>
              <a:t>rt</a:t>
            </a:r>
            <a:r>
              <a:rPr spc="-207">
                <a:solidFill>
                  <a:srgbClr val="7B7E80"/>
                </a:solidFill>
              </a:rPr>
              <a:t>i</a:t>
            </a:r>
            <a:r>
              <a:rPr spc="-62"/>
              <a:t>go</a:t>
            </a:r>
            <a:r>
              <a:rPr spc="-173"/>
              <a:t> </a:t>
            </a:r>
            <a:r>
              <a:rPr spc="96">
                <a:solidFill>
                  <a:srgbClr val="6B6770"/>
                </a:solidFill>
              </a:rPr>
              <a:t>y</a:t>
            </a:r>
            <a:r>
              <a:rPr spc="48">
                <a:solidFill>
                  <a:srgbClr val="6B6770"/>
                </a:solidFill>
              </a:rPr>
              <a:t> </a:t>
            </a:r>
            <a:r>
              <a:rPr spc="-41"/>
              <a:t>e</a:t>
            </a:r>
            <a:r>
              <a:rPr spc="-117"/>
              <a:t>m</a:t>
            </a:r>
            <a:r>
              <a:rPr spc="-41"/>
              <a:t>pe</a:t>
            </a:r>
            <a:r>
              <a:rPr spc="-157"/>
              <a:t>o</a:t>
            </a:r>
            <a:r>
              <a:rPr spc="34"/>
              <a:t>r</a:t>
            </a:r>
            <a:r>
              <a:rPr spc="-117"/>
              <a:t>am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180"/>
              <a:t>e</a:t>
            </a:r>
            <a:r>
              <a:rPr spc="-13"/>
              <a:t>nto</a:t>
            </a:r>
            <a:r>
              <a:rPr spc="-235"/>
              <a:t> </a:t>
            </a:r>
            <a:r>
              <a:rPr spc="-62">
                <a:solidFill>
                  <a:srgbClr val="594649"/>
                </a:solidFill>
              </a:rPr>
              <a:t>de</a:t>
            </a:r>
            <a:r>
              <a:rPr spc="-55">
                <a:solidFill>
                  <a:srgbClr val="594649"/>
                </a:solidFill>
              </a:rPr>
              <a:t> 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103"/>
              <a:t>a</a:t>
            </a:r>
          </a:p>
          <a:p>
            <a:pPr indent="46355" defTabSz="1288548">
              <a:spcBef>
                <a:spcPts val="100"/>
              </a:spcBef>
              <a:defRPr sz="1800" spc="-62">
                <a:solidFill>
                  <a:srgbClr val="4D52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po</a:t>
            </a:r>
            <a:r>
              <a:rPr spc="-180">
                <a:solidFill>
                  <a:srgbClr val="5B5760"/>
                </a:solidFill>
              </a:rPr>
              <a:t>a</a:t>
            </a:r>
            <a:r>
              <a:rPr spc="-34">
                <a:solidFill>
                  <a:srgbClr val="5B5760"/>
                </a:solidFill>
              </a:rPr>
              <a:t>cu</a:t>
            </a:r>
            <a:r>
              <a:rPr spc="-117">
                <a:solidFill>
                  <a:srgbClr val="5B5760"/>
                </a:solidFill>
              </a:rPr>
              <a:t>s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55">
                <a:solidFill>
                  <a:srgbClr val="5B5760"/>
                </a:solidFill>
              </a:rPr>
              <a:t>a</a:t>
            </a:r>
          </a:p>
        </p:txBody>
      </p:sp>
      <p:sp>
        <p:nvSpPr>
          <p:cNvPr id="214" name="object 20"/>
          <p:cNvSpPr txBox="1"/>
          <p:nvPr/>
        </p:nvSpPr>
        <p:spPr>
          <a:xfrm>
            <a:off x="230959" y="4289912"/>
            <a:ext cx="1213427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689" marR="7158" indent="-40989" algn="l" defTabSz="1288548">
              <a:lnSpc>
                <a:spcPct val="109000"/>
              </a:lnSpc>
              <a:defRPr sz="1800" spc="-11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spc="-13"/>
              <a:t>nf</a:t>
            </a:r>
            <a:r>
              <a:rPr spc="-152"/>
              <a:t>e</a:t>
            </a:r>
            <a:r>
              <a:rPr spc="-55"/>
              <a:t>rme</a:t>
            </a:r>
            <a:r>
              <a:rPr spc="-214"/>
              <a:t>d</a:t>
            </a:r>
            <a:r>
              <a:rPr spc="-41"/>
              <a:t>a</a:t>
            </a:r>
            <a:r>
              <a:rPr spc="6"/>
              <a:t>d</a:t>
            </a:r>
            <a:r>
              <a:rPr spc="0"/>
              <a:t> </a:t>
            </a:r>
            <a:r>
              <a:rPr spc="-62"/>
              <a:t>de</a:t>
            </a:r>
            <a:r>
              <a:rPr spc="-34"/>
              <a:t> </a:t>
            </a:r>
            <a:r>
              <a:rPr spc="-76">
                <a:solidFill>
                  <a:srgbClr val="4D5277"/>
                </a:solidFill>
              </a:rPr>
              <a:t>M</a:t>
            </a:r>
            <a:r>
              <a:rPr spc="-221">
                <a:solidFill>
                  <a:srgbClr val="4D5277"/>
                </a:solidFill>
              </a:rPr>
              <a:t>e</a:t>
            </a:r>
            <a:r>
              <a:rPr spc="-41">
                <a:solidFill>
                  <a:srgbClr val="4D5277"/>
                </a:solidFill>
              </a:rPr>
              <a:t>n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180">
                <a:solidFill>
                  <a:srgbClr val="444B93"/>
                </a:solidFill>
              </a:rPr>
              <a:t>è</a:t>
            </a:r>
            <a:r>
              <a:rPr spc="-48"/>
              <a:t>r</a:t>
            </a:r>
            <a:r>
              <a:rPr spc="103"/>
              <a:t>e</a:t>
            </a:r>
          </a:p>
        </p:txBody>
      </p:sp>
      <p:sp>
        <p:nvSpPr>
          <p:cNvPr id="215" name="object 21"/>
          <p:cNvSpPr txBox="1"/>
          <p:nvPr/>
        </p:nvSpPr>
        <p:spPr>
          <a:xfrm>
            <a:off x="2824813" y="4432041"/>
            <a:ext cx="625368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249">
                <a:solidFill>
                  <a:srgbClr val="4242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spc="-62">
                <a:solidFill>
                  <a:srgbClr val="5B5760"/>
                </a:solidFill>
              </a:rPr>
              <a:t>strés</a:t>
            </a:r>
          </a:p>
        </p:txBody>
      </p:sp>
      <p:sp>
        <p:nvSpPr>
          <p:cNvPr id="216" name="object 22"/>
          <p:cNvSpPr txBox="1"/>
          <p:nvPr/>
        </p:nvSpPr>
        <p:spPr>
          <a:xfrm>
            <a:off x="5560795" y="4432040"/>
            <a:ext cx="81457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l" defTabSz="1288548">
              <a:defRPr sz="1800" spc="-193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</a:t>
            </a:r>
            <a:r>
              <a:rPr spc="-34" dirty="0"/>
              <a:t>o</a:t>
            </a:r>
            <a:r>
              <a:rPr spc="34" dirty="0"/>
              <a:t>r</a:t>
            </a:r>
            <a:r>
              <a:rPr spc="-117" dirty="0"/>
              <a:t>a</a:t>
            </a:r>
            <a:r>
              <a:rPr spc="41" dirty="0"/>
              <a:t>s</a:t>
            </a:r>
            <a:r>
              <a:rPr lang="es-ES" spc="41" dirty="0"/>
              <a:t> </a:t>
            </a:r>
            <a:r>
              <a:rPr lang="es-ES" sz="1400" spc="41" dirty="0"/>
              <a:t>(6-12 ataques al año</a:t>
            </a:r>
            <a:endParaRPr sz="1400" spc="41" dirty="0"/>
          </a:p>
        </p:txBody>
      </p:sp>
      <p:sp>
        <p:nvSpPr>
          <p:cNvPr id="217" name="object 23"/>
          <p:cNvSpPr txBox="1"/>
          <p:nvPr/>
        </p:nvSpPr>
        <p:spPr>
          <a:xfrm>
            <a:off x="302024" y="5728968"/>
            <a:ext cx="108106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173">
                <a:solidFill>
                  <a:srgbClr val="4242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-20">
                <a:solidFill>
                  <a:srgbClr val="5B5760"/>
                </a:solidFill>
              </a:rPr>
              <a:t>b</a:t>
            </a:r>
            <a:r>
              <a:rPr spc="-48">
                <a:solidFill>
                  <a:srgbClr val="5B5760"/>
                </a:solidFill>
              </a:rPr>
              <a:t>e</a:t>
            </a:r>
            <a:r>
              <a:rPr spc="41">
                <a:solidFill>
                  <a:srgbClr val="898E90"/>
                </a:solidFill>
              </a:rPr>
              <a:t>r</a:t>
            </a:r>
            <a:r>
              <a:rPr spc="-214">
                <a:solidFill>
                  <a:srgbClr val="898E90"/>
                </a:solidFill>
              </a:rPr>
              <a:t>i</a:t>
            </a:r>
            <a:r>
              <a:rPr spc="-27">
                <a:solidFill>
                  <a:srgbClr val="5B5760"/>
                </a:solidFill>
              </a:rPr>
              <a:t>nt</a:t>
            </a:r>
            <a:r>
              <a:rPr spc="-76">
                <a:solidFill>
                  <a:srgbClr val="5B5760"/>
                </a:solidFill>
              </a:rPr>
              <a:t>i</a:t>
            </a:r>
            <a:r>
              <a:rPr spc="-55">
                <a:solidFill>
                  <a:srgbClr val="5B5760"/>
                </a:solidFill>
              </a:rPr>
              <a:t>t</a:t>
            </a:r>
            <a:r>
              <a:rPr spc="-34">
                <a:solidFill>
                  <a:srgbClr val="5B5760"/>
                </a:solidFill>
              </a:rPr>
              <a:t>i</a:t>
            </a:r>
            <a:r>
              <a:rPr spc="41">
                <a:solidFill>
                  <a:srgbClr val="5B5760"/>
                </a:solidFill>
              </a:rPr>
              <a:t>s</a:t>
            </a:r>
          </a:p>
        </p:txBody>
      </p:sp>
      <p:sp>
        <p:nvSpPr>
          <p:cNvPr id="218" name="object 24"/>
          <p:cNvSpPr txBox="1"/>
          <p:nvPr/>
        </p:nvSpPr>
        <p:spPr>
          <a:xfrm>
            <a:off x="1972039" y="5569073"/>
            <a:ext cx="2343351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894825" marR="7158" indent="-882125" algn="l" defTabSz="1288548">
              <a:lnSpc>
                <a:spcPct val="109000"/>
              </a:lnSpc>
              <a:defRPr sz="1800" spc="-76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</a:t>
            </a:r>
            <a:r>
              <a:rPr spc="-145"/>
              <a:t>p</a:t>
            </a:r>
            <a:r>
              <a:rPr spc="13"/>
              <a:t>l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96"/>
              <a:t>cac</a:t>
            </a:r>
            <a:r>
              <a:rPr spc="-20"/>
              <a:t>i</a:t>
            </a:r>
            <a:r>
              <a:rPr spc="-41"/>
              <a:t>ó</a:t>
            </a:r>
            <a:r>
              <a:rPr spc="76">
                <a:solidFill>
                  <a:srgbClr val="7B7E80"/>
                </a:solidFill>
              </a:rPr>
              <a:t>n</a:t>
            </a:r>
            <a:r>
              <a:rPr spc="-339">
                <a:solidFill>
                  <a:srgbClr val="7B7E80"/>
                </a:solidFill>
              </a:rPr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103">
                <a:solidFill>
                  <a:srgbClr val="6B6770"/>
                </a:solidFill>
              </a:rPr>
              <a:t>e</a:t>
            </a:r>
            <a:r>
              <a:rPr spc="-228">
                <a:solidFill>
                  <a:srgbClr val="6B6770"/>
                </a:solidFill>
              </a:rPr>
              <a:t> </a:t>
            </a:r>
            <a:r>
              <a:rPr spc="-83"/>
              <a:t>OMA</a:t>
            </a:r>
            <a:r>
              <a:rPr spc="-242"/>
              <a:t> </a:t>
            </a:r>
            <a:r>
              <a:rPr spc="90"/>
              <a:t>o</a:t>
            </a:r>
            <a:r>
              <a:rPr spc="41"/>
              <a:t> </a:t>
            </a:r>
            <a:r>
              <a:rPr spc="-34"/>
              <a:t>O</a:t>
            </a:r>
            <a:r>
              <a:rPr spc="-90"/>
              <a:t>MC</a:t>
            </a:r>
          </a:p>
        </p:txBody>
      </p:sp>
      <p:sp>
        <p:nvSpPr>
          <p:cNvPr id="219" name="object 25"/>
          <p:cNvSpPr txBox="1"/>
          <p:nvPr/>
        </p:nvSpPr>
        <p:spPr>
          <a:xfrm>
            <a:off x="5407118" y="5728968"/>
            <a:ext cx="73729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23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</a:t>
            </a:r>
            <a:r>
              <a:rPr spc="-193">
                <a:solidFill>
                  <a:srgbClr val="87564D"/>
                </a:solidFill>
              </a:rPr>
              <a:t>r</a:t>
            </a:r>
            <a:r>
              <a:rPr spc="-41"/>
              <a:t>a</a:t>
            </a:r>
            <a:r>
              <a:rPr spc="41"/>
              <a:t>s</a:t>
            </a:r>
          </a:p>
        </p:txBody>
      </p:sp>
      <p:sp>
        <p:nvSpPr>
          <p:cNvPr id="220" name="object 26"/>
          <p:cNvSpPr txBox="1"/>
          <p:nvPr/>
        </p:nvSpPr>
        <p:spPr>
          <a:xfrm>
            <a:off x="7248576" y="5569073"/>
            <a:ext cx="2189676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96861" marR="7158" indent="-184161" algn="l" defTabSz="1288548">
              <a:lnSpc>
                <a:spcPct val="109000"/>
              </a:lnSpc>
              <a:defRPr sz="1800" spc="-83">
                <a:solidFill>
                  <a:srgbClr val="6B67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po</a:t>
            </a:r>
            <a:r>
              <a:rPr spc="-180">
                <a:solidFill>
                  <a:srgbClr val="5B5760"/>
                </a:solidFill>
              </a:rPr>
              <a:t>a</a:t>
            </a:r>
            <a:r>
              <a:rPr spc="-34">
                <a:solidFill>
                  <a:srgbClr val="5B5760"/>
                </a:solidFill>
              </a:rPr>
              <a:t>cu</a:t>
            </a:r>
            <a:r>
              <a:rPr spc="-117">
                <a:solidFill>
                  <a:srgbClr val="5B5760"/>
                </a:solidFill>
              </a:rPr>
              <a:t>s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55">
                <a:solidFill>
                  <a:srgbClr val="5B5760"/>
                </a:solidFill>
              </a:rPr>
              <a:t>a</a:t>
            </a:r>
            <a:r>
              <a:rPr spc="-69">
                <a:solidFill>
                  <a:srgbClr val="5B5760"/>
                </a:solidFill>
              </a:rPr>
              <a:t> 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41">
                <a:solidFill>
                  <a:srgbClr val="5B5760"/>
                </a:solidFill>
              </a:rPr>
              <a:t>n</a:t>
            </a:r>
            <a:r>
              <a:rPr spc="90">
                <a:solidFill>
                  <a:srgbClr val="7B7E80"/>
                </a:solidFill>
              </a:rPr>
              <a:t>i</a:t>
            </a:r>
            <a:r>
              <a:rPr spc="-200">
                <a:solidFill>
                  <a:srgbClr val="7B7E80"/>
                </a:solidFill>
              </a:rPr>
              <a:t>l</a:t>
            </a:r>
            <a:r>
              <a:rPr spc="-27">
                <a:solidFill>
                  <a:srgbClr val="5B5760"/>
                </a:solidFill>
              </a:rPr>
              <a:t>at</a:t>
            </a:r>
            <a:r>
              <a:rPr spc="-131">
                <a:solidFill>
                  <a:srgbClr val="5B5760"/>
                </a:solidFill>
              </a:rPr>
              <a:t>e</a:t>
            </a:r>
            <a:r>
              <a:rPr spc="-27">
                <a:solidFill>
                  <a:srgbClr val="5B5760"/>
                </a:solidFill>
              </a:rPr>
              <a:t>r</a:t>
            </a:r>
            <a:r>
              <a:rPr spc="-55">
                <a:solidFill>
                  <a:srgbClr val="5B5760"/>
                </a:solidFill>
              </a:rPr>
              <a:t>a</a:t>
            </a:r>
            <a:r>
              <a:rPr spc="290">
                <a:solidFill>
                  <a:srgbClr val="444B93"/>
                </a:solidFill>
              </a:rPr>
              <a:t>l</a:t>
            </a:r>
            <a:r>
              <a:rPr spc="96"/>
              <a:t>y</a:t>
            </a:r>
            <a:r>
              <a:rPr spc="48"/>
              <a:t> </a:t>
            </a:r>
            <a:r>
              <a:rPr spc="-20">
                <a:solidFill>
                  <a:srgbClr val="5B5760"/>
                </a:solidFill>
              </a:rPr>
              <a:t>ot</a:t>
            </a:r>
            <a:r>
              <a:rPr spc="-152">
                <a:solidFill>
                  <a:srgbClr val="5B5760"/>
                </a:solidFill>
              </a:rPr>
              <a:t>r</a:t>
            </a:r>
            <a:r>
              <a:rPr spc="0">
                <a:solidFill>
                  <a:srgbClr val="5B5760"/>
                </a:solidFill>
              </a:rPr>
              <a:t>os</a:t>
            </a:r>
            <a:r>
              <a:rPr spc="-186">
                <a:solidFill>
                  <a:srgbClr val="5B5760"/>
                </a:solidFill>
              </a:rPr>
              <a:t> </a:t>
            </a:r>
            <a:r>
              <a:rPr spc="-48">
                <a:solidFill>
                  <a:srgbClr val="5B5760"/>
                </a:solidFill>
              </a:rPr>
              <a:t>seg</a:t>
            </a:r>
            <a:r>
              <a:rPr spc="-180">
                <a:solidFill>
                  <a:srgbClr val="7B7E80"/>
                </a:solidFill>
              </a:rPr>
              <a:t>ú</a:t>
            </a:r>
            <a:r>
              <a:rPr spc="76">
                <a:solidFill>
                  <a:srgbClr val="5B5760"/>
                </a:solidFill>
              </a:rPr>
              <a:t>n</a:t>
            </a:r>
            <a:r>
              <a:rPr spc="-200">
                <a:solidFill>
                  <a:srgbClr val="5B5760"/>
                </a:solidFill>
              </a:rPr>
              <a:t> </a:t>
            </a:r>
            <a:r>
              <a:rPr spc="6">
                <a:solidFill>
                  <a:srgbClr val="5B5760"/>
                </a:solidFill>
              </a:rPr>
              <a:t>c</a:t>
            </a:r>
            <a:r>
              <a:rPr spc="-117">
                <a:solidFill>
                  <a:srgbClr val="5B5760"/>
                </a:solidFill>
              </a:rPr>
              <a:t>a</a:t>
            </a:r>
            <a:r>
              <a:rPr spc="-48">
                <a:solidFill>
                  <a:srgbClr val="5B5760"/>
                </a:solidFill>
              </a:rPr>
              <a:t>usa</a:t>
            </a:r>
          </a:p>
        </p:txBody>
      </p:sp>
      <p:sp>
        <p:nvSpPr>
          <p:cNvPr id="221" name="object 27"/>
          <p:cNvSpPr txBox="1"/>
          <p:nvPr/>
        </p:nvSpPr>
        <p:spPr>
          <a:xfrm>
            <a:off x="9842430" y="5569073"/>
            <a:ext cx="2861234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72688" marR="7158" indent="-559988" algn="l" defTabSz="1288548">
              <a:lnSpc>
                <a:spcPct val="109000"/>
              </a:lnSpc>
              <a:defRPr sz="1800" spc="-200">
                <a:solidFill>
                  <a:srgbClr val="4D52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spc="-41"/>
              <a:t>e</a:t>
            </a:r>
            <a:r>
              <a:rPr spc="-20"/>
              <a:t>p</a:t>
            </a:r>
            <a:r>
              <a:rPr spc="-186"/>
              <a:t>e</a:t>
            </a:r>
            <a:r>
              <a:rPr spc="-34"/>
              <a:t>nde</a:t>
            </a:r>
            <a:r>
              <a:rPr spc="-228"/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103">
                <a:solidFill>
                  <a:srgbClr val="6B6770"/>
                </a:solidFill>
              </a:rPr>
              <a:t>e</a:t>
            </a:r>
            <a:r>
              <a:rPr spc="-228">
                <a:solidFill>
                  <a:srgbClr val="6B6770"/>
                </a:solidFill>
              </a:rPr>
              <a:t> </a:t>
            </a:r>
            <a:r>
              <a:rPr spc="13">
                <a:solidFill>
                  <a:srgbClr val="594649"/>
                </a:solidFill>
              </a:rPr>
              <a:t>l</a:t>
            </a:r>
            <a:r>
              <a:rPr spc="-55">
                <a:solidFill>
                  <a:srgbClr val="594649"/>
                </a:solidFill>
              </a:rPr>
              <a:t>a</a:t>
            </a:r>
            <a:r>
              <a:rPr spc="-69">
                <a:solidFill>
                  <a:srgbClr val="594649"/>
                </a:solidFill>
              </a:rPr>
              <a:t> </a:t>
            </a:r>
            <a:r>
              <a:rPr spc="-69">
                <a:solidFill>
                  <a:srgbClr val="5B5760"/>
                </a:solidFill>
              </a:rPr>
              <a:t>c</a:t>
            </a:r>
            <a:r>
              <a:rPr spc="-48">
                <a:solidFill>
                  <a:srgbClr val="5B5760"/>
                </a:solidFill>
              </a:rPr>
              <a:t>a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0">
                <a:solidFill>
                  <a:srgbClr val="5B5760"/>
                </a:solidFill>
              </a:rPr>
              <a:t>s</a:t>
            </a:r>
            <a:r>
              <a:rPr spc="-103">
                <a:solidFill>
                  <a:srgbClr val="5B5760"/>
                </a:solidFill>
              </a:rPr>
              <a:t>a</a:t>
            </a:r>
            <a:r>
              <a:rPr spc="317">
                <a:solidFill>
                  <a:srgbClr val="836B70"/>
                </a:solidFill>
              </a:rPr>
              <a:t>.</a:t>
            </a:r>
            <a:r>
              <a:rPr spc="-55">
                <a:solidFill>
                  <a:srgbClr val="5B5760"/>
                </a:solidFill>
              </a:rPr>
              <a:t>C</a:t>
            </a:r>
            <a:r>
              <a:rPr spc="13">
                <a:solidFill>
                  <a:srgbClr val="5B5760"/>
                </a:solidFill>
              </a:rPr>
              <a:t>i</a:t>
            </a:r>
            <a:r>
              <a:rPr spc="0">
                <a:solidFill>
                  <a:srgbClr val="5B5760"/>
                </a:solidFill>
              </a:rPr>
              <a:t>r</a:t>
            </a:r>
            <a:r>
              <a:rPr spc="-221">
                <a:solidFill>
                  <a:srgbClr val="5B5760"/>
                </a:solidFill>
              </a:rPr>
              <a:t>u</a:t>
            </a:r>
            <a:r>
              <a:rPr spc="103">
                <a:solidFill>
                  <a:srgbClr val="5B5760"/>
                </a:solidFill>
              </a:rPr>
              <a:t>g</a:t>
            </a:r>
            <a:r>
              <a:rPr spc="-228">
                <a:solidFill>
                  <a:srgbClr val="898E90"/>
                </a:solidFill>
              </a:rPr>
              <a:t>í</a:t>
            </a:r>
            <a:r>
              <a:rPr spc="103">
                <a:solidFill>
                  <a:srgbClr val="5B5760"/>
                </a:solidFill>
              </a:rPr>
              <a:t>a</a:t>
            </a:r>
            <a:r>
              <a:rPr spc="48">
                <a:solidFill>
                  <a:srgbClr val="5B5760"/>
                </a:solidFill>
              </a:rPr>
              <a:t> </a:t>
            </a:r>
            <a:r>
              <a:rPr spc="-173">
                <a:solidFill>
                  <a:srgbClr val="6B6770"/>
                </a:solidFill>
              </a:rPr>
              <a:t>p</a:t>
            </a:r>
            <a:r>
              <a:rPr spc="-48">
                <a:solidFill>
                  <a:srgbClr val="6B6770"/>
                </a:solidFill>
              </a:rPr>
              <a:t>recoz</a:t>
            </a:r>
            <a:r>
              <a:rPr spc="-96">
                <a:solidFill>
                  <a:srgbClr val="6B6770"/>
                </a:solidFill>
              </a:rPr>
              <a:t> </a:t>
            </a:r>
            <a:r>
              <a:rPr spc="-76">
                <a:solidFill>
                  <a:srgbClr val="5B5760"/>
                </a:solidFill>
              </a:rPr>
              <a:t>s</a:t>
            </a:r>
            <a:r>
              <a:rPr spc="429">
                <a:solidFill>
                  <a:srgbClr val="444B93"/>
                </a:solidFill>
              </a:rPr>
              <a:t>i</a:t>
            </a:r>
            <a:r>
              <a:rPr spc="-76">
                <a:solidFill>
                  <a:srgbClr val="5B5760"/>
                </a:solidFill>
              </a:rPr>
              <a:t>procede</a:t>
            </a:r>
          </a:p>
        </p:txBody>
      </p:sp>
      <p:sp>
        <p:nvSpPr>
          <p:cNvPr id="222" name="object 28"/>
          <p:cNvSpPr txBox="1"/>
          <p:nvPr/>
        </p:nvSpPr>
        <p:spPr>
          <a:xfrm>
            <a:off x="4743554" y="6404080"/>
            <a:ext cx="2307818" cy="112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79" marR="146750" indent="108180" defTabSz="1288548">
              <a:lnSpc>
                <a:spcPct val="109000"/>
              </a:lnSpc>
              <a:defRPr sz="1800" spc="-249">
                <a:solidFill>
                  <a:srgbClr val="59464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spc="-27">
                <a:solidFill>
                  <a:srgbClr val="6B6770"/>
                </a:solidFill>
              </a:rPr>
              <a:t>v</a:t>
            </a:r>
            <a:r>
              <a:rPr spc="34">
                <a:solidFill>
                  <a:srgbClr val="6B6770"/>
                </a:solidFill>
              </a:rPr>
              <a:t>o</a:t>
            </a:r>
            <a:r>
              <a:rPr spc="-152">
                <a:solidFill>
                  <a:srgbClr val="898E90"/>
                </a:solidFill>
              </a:rPr>
              <a:t>l</a:t>
            </a:r>
            <a:r>
              <a:rPr spc="-41"/>
              <a:t>u</a:t>
            </a:r>
            <a:r>
              <a:rPr spc="-96">
                <a:solidFill>
                  <a:srgbClr val="4D5277"/>
                </a:solidFill>
              </a:rPr>
              <a:t>c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ó</a:t>
            </a:r>
            <a:r>
              <a:rPr spc="76">
                <a:solidFill>
                  <a:srgbClr val="5B5760"/>
                </a:solidFill>
              </a:rPr>
              <a:t>n</a:t>
            </a:r>
            <a:r>
              <a:rPr spc="-200">
                <a:solidFill>
                  <a:srgbClr val="5B5760"/>
                </a:solidFill>
              </a:rPr>
              <a:t> </a:t>
            </a:r>
            <a:r>
              <a:rPr spc="13"/>
              <a:t>l</a:t>
            </a:r>
            <a:r>
              <a:rPr spc="-41"/>
              <a:t>e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34">
                <a:solidFill>
                  <a:srgbClr val="5B5760"/>
                </a:solidFill>
              </a:rPr>
              <a:t>ta</a:t>
            </a:r>
            <a:r>
              <a:rPr spc="-20">
                <a:solidFill>
                  <a:srgbClr val="5B5760"/>
                </a:solidFill>
              </a:rPr>
              <a:t> </a:t>
            </a:r>
            <a:r>
              <a:rPr spc="-55">
                <a:solidFill>
                  <a:srgbClr val="5B5760"/>
                </a:solidFill>
              </a:rPr>
              <a:t>a</a:t>
            </a:r>
            <a:r>
              <a:rPr spc="-27">
                <a:solidFill>
                  <a:srgbClr val="5B5760"/>
                </a:solidFill>
              </a:rPr>
              <a:t> </a:t>
            </a:r>
            <a:r>
              <a:rPr spc="-117">
                <a:solidFill>
                  <a:srgbClr val="5B5760"/>
                </a:solidFill>
              </a:rPr>
              <a:t>m</a:t>
            </a:r>
            <a:r>
              <a:rPr spc="-41">
                <a:solidFill>
                  <a:srgbClr val="5B5760"/>
                </a:solidFill>
              </a:rPr>
              <a:t>en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62"/>
              <a:t>do</a:t>
            </a:r>
            <a:r>
              <a:rPr spc="-34"/>
              <a:t> </a:t>
            </a:r>
            <a:r>
              <a:rPr spc="-180">
                <a:solidFill>
                  <a:srgbClr val="5B5760"/>
                </a:solidFill>
              </a:rPr>
              <a:t>e</a:t>
            </a:r>
            <a:r>
              <a:rPr spc="48">
                <a:solidFill>
                  <a:srgbClr val="7B7E80"/>
                </a:solidFill>
              </a:rPr>
              <a:t>v</a:t>
            </a:r>
            <a:r>
              <a:rPr spc="-110">
                <a:solidFill>
                  <a:srgbClr val="7B7E80"/>
                </a:solidFill>
              </a:rPr>
              <a:t>i</a:t>
            </a:r>
            <a:r>
              <a:rPr spc="-62"/>
              <a:t>d</a:t>
            </a:r>
            <a:r>
              <a:rPr spc="-6"/>
              <a:t>e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20">
                <a:solidFill>
                  <a:srgbClr val="5B5760"/>
                </a:solidFill>
              </a:rPr>
              <a:t>c</a:t>
            </a:r>
            <a:r>
              <a:rPr spc="-41">
                <a:solidFill>
                  <a:srgbClr val="5B5760"/>
                </a:solidFill>
              </a:rPr>
              <a:t>i</a:t>
            </a:r>
            <a:r>
              <a:rPr spc="-20">
                <a:solidFill>
                  <a:srgbClr val="5B5760"/>
                </a:solidFill>
              </a:rPr>
              <a:t>a</a:t>
            </a:r>
            <a:r>
              <a:rPr spc="-186">
                <a:solidFill>
                  <a:srgbClr val="5B5760"/>
                </a:solidFill>
              </a:rPr>
              <a:t>d</a:t>
            </a:r>
            <a:r>
              <a:rPr spc="103">
                <a:solidFill>
                  <a:srgbClr val="5B5760"/>
                </a:solidFill>
              </a:rPr>
              <a:t>a</a:t>
            </a:r>
          </a:p>
          <a:p>
            <a:pPr marR="7158" indent="12700" defTabSz="1288548">
              <a:lnSpc>
                <a:spcPct val="109000"/>
              </a:lnSpc>
              <a:defRPr sz="1800" spc="-41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spc="76"/>
              <a:t>n</a:t>
            </a:r>
            <a:r>
              <a:rPr spc="-200"/>
              <a:t> </a:t>
            </a:r>
            <a:r>
              <a:rPr spc="0"/>
              <a:t>c</a:t>
            </a:r>
            <a:r>
              <a:rPr spc="-103"/>
              <a:t>o</a:t>
            </a:r>
            <a:r>
              <a:rPr spc="-180"/>
              <a:t>n</a:t>
            </a:r>
            <a:r>
              <a:rPr spc="-34"/>
              <a:t>d</a:t>
            </a:r>
            <a:r>
              <a:rPr spc="13"/>
              <a:t>i</a:t>
            </a:r>
            <a:r>
              <a:rPr spc="-96"/>
              <a:t>c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/>
              <a:t>o</a:t>
            </a:r>
            <a:r>
              <a:rPr spc="-48"/>
              <a:t>nes</a:t>
            </a:r>
            <a:r>
              <a:rPr spc="-76"/>
              <a:t> </a:t>
            </a:r>
            <a:r>
              <a:rPr spc="-62"/>
              <a:t>de</a:t>
            </a:r>
            <a:r>
              <a:rPr spc="-34"/>
              <a:t> p</a:t>
            </a:r>
            <a:r>
              <a:rPr spc="-180"/>
              <a:t>o</a:t>
            </a:r>
            <a:r>
              <a:rPr spc="6"/>
              <a:t>ca</a:t>
            </a:r>
            <a:r>
              <a:rPr spc="0"/>
              <a:t> </a:t>
            </a:r>
            <a:r>
              <a:rPr spc="-152">
                <a:solidFill>
                  <a:srgbClr val="898E90"/>
                </a:solidFill>
              </a:rPr>
              <a:t>l</a:t>
            </a:r>
            <a:r>
              <a:rPr spc="-180">
                <a:solidFill>
                  <a:srgbClr val="594649"/>
                </a:solidFill>
              </a:rPr>
              <a:t>u</a:t>
            </a:r>
            <a:r>
              <a:rPr spc="131">
                <a:solidFill>
                  <a:srgbClr val="594649"/>
                </a:solidFill>
              </a:rPr>
              <a:t>z</a:t>
            </a:r>
            <a:r>
              <a:rPr spc="-152">
                <a:solidFill>
                  <a:srgbClr val="594649"/>
                </a:solidFill>
              </a:rPr>
              <a:t> </a:t>
            </a:r>
            <a:r>
              <a:rPr spc="90"/>
              <a:t>o</a:t>
            </a:r>
            <a:r>
              <a:rPr spc="-207"/>
              <a:t> </a:t>
            </a:r>
            <a:r>
              <a:rPr spc="-96">
                <a:solidFill>
                  <a:srgbClr val="6B6770"/>
                </a:solidFill>
              </a:rPr>
              <a:t>t</a:t>
            </a:r>
            <a:r>
              <a:rPr>
                <a:solidFill>
                  <a:srgbClr val="6B6770"/>
                </a:solidFill>
              </a:rPr>
              <a:t>e</a:t>
            </a:r>
            <a:r>
              <a:rPr spc="62">
                <a:solidFill>
                  <a:srgbClr val="6B6770"/>
                </a:solidFill>
              </a:rPr>
              <a:t>r</a:t>
            </a:r>
            <a:r>
              <a:rPr spc="-166">
                <a:solidFill>
                  <a:srgbClr val="6B6770"/>
                </a:solidFill>
              </a:rPr>
              <a:t>r</a:t>
            </a:r>
            <a:r>
              <a:rPr>
                <a:solidFill>
                  <a:srgbClr val="6B6770"/>
                </a:solidFill>
              </a:rPr>
              <a:t>e</a:t>
            </a:r>
            <a:r>
              <a:rPr spc="-180">
                <a:solidFill>
                  <a:srgbClr val="4D5277"/>
                </a:solidFill>
              </a:rPr>
              <a:t>n</a:t>
            </a:r>
            <a:r>
              <a:rPr spc="90">
                <a:solidFill>
                  <a:srgbClr val="4D5277"/>
                </a:solidFill>
              </a:rPr>
              <a:t>o</a:t>
            </a:r>
            <a:r>
              <a:rPr spc="-96">
                <a:solidFill>
                  <a:srgbClr val="4D5277"/>
                </a:solidFill>
              </a:rPr>
              <a:t> 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62"/>
              <a:t>r</a:t>
            </a:r>
            <a:r>
              <a:rPr spc="-166"/>
              <a:t>r</a:t>
            </a:r>
            <a:r>
              <a:rPr spc="-34"/>
              <a:t>e</a:t>
            </a:r>
            <a:r>
              <a:t>g</a:t>
            </a:r>
            <a:r>
              <a:rPr spc="-761">
                <a:solidFill>
                  <a:srgbClr val="7B7E80"/>
                </a:solidFill>
              </a:rPr>
              <a:t>u</a:t>
            </a:r>
            <a:r>
              <a:rPr spc="-574">
                <a:solidFill>
                  <a:srgbClr val="7B7E80"/>
                </a:solidFill>
              </a:rPr>
              <a:t>l</a:t>
            </a:r>
            <a:r>
              <a:t>a</a:t>
            </a:r>
            <a:r>
              <a:rPr spc="41"/>
              <a:t>r</a:t>
            </a:r>
          </a:p>
        </p:txBody>
      </p:sp>
      <p:sp>
        <p:nvSpPr>
          <p:cNvPr id="223" name="object 29"/>
          <p:cNvSpPr txBox="1"/>
          <p:nvPr/>
        </p:nvSpPr>
        <p:spPr>
          <a:xfrm>
            <a:off x="7337407" y="6404080"/>
            <a:ext cx="2043105" cy="114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2700" defTabSz="1288548">
              <a:lnSpc>
                <a:spcPct val="109000"/>
              </a:lnSpc>
              <a:defRPr sz="1800" spc="-110">
                <a:solidFill>
                  <a:srgbClr val="4D52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55">
                <a:solidFill>
                  <a:srgbClr val="5B5760"/>
                </a:solidFill>
              </a:rPr>
              <a:t>ede</a:t>
            </a:r>
            <a:r>
              <a:rPr spc="-34">
                <a:solidFill>
                  <a:srgbClr val="5B5760"/>
                </a:solidFill>
              </a:rPr>
              <a:t> </a:t>
            </a:r>
            <a:r>
              <a:rPr spc="-173">
                <a:solidFill>
                  <a:srgbClr val="6B6770"/>
                </a:solidFill>
              </a:rPr>
              <a:t>p</a:t>
            </a:r>
            <a:r>
              <a:rPr spc="-48">
                <a:solidFill>
                  <a:srgbClr val="6B6770"/>
                </a:solidFill>
              </a:rPr>
              <a:t>r</a:t>
            </a:r>
            <a:r>
              <a:rPr spc="-20">
                <a:solidFill>
                  <a:srgbClr val="6B6770"/>
                </a:solidFill>
              </a:rPr>
              <a:t>e</a:t>
            </a:r>
            <a:r>
              <a:rPr spc="-186">
                <a:solidFill>
                  <a:srgbClr val="6B6770"/>
                </a:solidFill>
              </a:rPr>
              <a:t>d</a:t>
            </a:r>
            <a:r>
              <a:rPr spc="-34">
                <a:solidFill>
                  <a:srgbClr val="6B6770"/>
                </a:solidFill>
              </a:rPr>
              <a:t>o</a:t>
            </a:r>
            <a:r>
              <a:rPr spc="-117">
                <a:solidFill>
                  <a:srgbClr val="6B6770"/>
                </a:solidFill>
              </a:rPr>
              <a:t>m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180"/>
              <a:t>n</a:t>
            </a:r>
            <a:r>
              <a:rPr spc="-41"/>
              <a:t>a</a:t>
            </a:r>
            <a:r>
              <a:rPr spc="200"/>
              <a:t>r</a:t>
            </a:r>
            <a:r>
              <a:rPr spc="-339"/>
              <a:t> </a:t>
            </a:r>
            <a:r>
              <a:rPr b="1" spc="103">
                <a:solidFill>
                  <a:srgbClr val="5B5760"/>
                </a:solidFill>
              </a:rPr>
              <a:t>e</a:t>
            </a:r>
            <a:r>
              <a:rPr b="1" spc="41">
                <a:solidFill>
                  <a:srgbClr val="898E90"/>
                </a:solidFill>
              </a:rPr>
              <a:t>l </a:t>
            </a:r>
            <a:r>
              <a:rPr spc="-62">
                <a:solidFill>
                  <a:srgbClr val="594649"/>
                </a:solidFill>
              </a:rPr>
              <a:t>des</a:t>
            </a:r>
            <a:r>
              <a:rPr spc="-131">
                <a:solidFill>
                  <a:srgbClr val="594649"/>
                </a:solidFill>
              </a:rPr>
              <a:t>e</a:t>
            </a:r>
            <a:r>
              <a:rPr spc="-34">
                <a:solidFill>
                  <a:srgbClr val="594649"/>
                </a:solidFill>
              </a:rPr>
              <a:t>q</a:t>
            </a:r>
            <a:r>
              <a:rPr spc="-62"/>
              <a:t>u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13">
                <a:solidFill>
                  <a:srgbClr val="594649"/>
                </a:solidFill>
              </a:rPr>
              <a:t>l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173">
                <a:solidFill>
                  <a:srgbClr val="6B6770"/>
                </a:solidFill>
              </a:rPr>
              <a:t>b</a:t>
            </a:r>
            <a:r>
              <a:rPr spc="-20">
                <a:solidFill>
                  <a:srgbClr val="594649"/>
                </a:solidFill>
              </a:rPr>
              <a:t>rio</a:t>
            </a:r>
            <a:r>
              <a:rPr spc="-90">
                <a:solidFill>
                  <a:srgbClr val="594649"/>
                </a:solidFill>
              </a:rPr>
              <a:t> 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76">
                <a:solidFill>
                  <a:srgbClr val="7B7E80"/>
                </a:solidFill>
              </a:rPr>
              <a:t>n</a:t>
            </a:r>
            <a:r>
              <a:rPr spc="34">
                <a:solidFill>
                  <a:srgbClr val="7B7E80"/>
                </a:solidFill>
              </a:rPr>
              <a:t> </a:t>
            </a:r>
            <a:r>
              <a:rPr spc="-34">
                <a:solidFill>
                  <a:srgbClr val="5B5760"/>
                </a:solidFill>
              </a:rPr>
              <a:t>b</a:t>
            </a:r>
            <a:r>
              <a:rPr spc="90">
                <a:solidFill>
                  <a:srgbClr val="7B7E80"/>
                </a:solidFill>
              </a:rPr>
              <a:t>i</a:t>
            </a:r>
            <a:r>
              <a:rPr spc="-200">
                <a:solidFill>
                  <a:srgbClr val="7B7E80"/>
                </a:solidFill>
              </a:rPr>
              <a:t>l</a:t>
            </a:r>
            <a:r>
              <a:rPr spc="-27">
                <a:solidFill>
                  <a:srgbClr val="5B5760"/>
                </a:solidFill>
              </a:rPr>
              <a:t>at</a:t>
            </a:r>
            <a:r>
              <a:rPr spc="-131">
                <a:solidFill>
                  <a:srgbClr val="5B5760"/>
                </a:solidFill>
              </a:rPr>
              <a:t>e</a:t>
            </a:r>
            <a:r>
              <a:rPr spc="-27">
                <a:solidFill>
                  <a:srgbClr val="5B5760"/>
                </a:solidFill>
              </a:rPr>
              <a:t>r</a:t>
            </a:r>
            <a:r>
              <a:rPr spc="-83">
                <a:solidFill>
                  <a:srgbClr val="5B5760"/>
                </a:solidFill>
              </a:rPr>
              <a:t>a</a:t>
            </a:r>
            <a:r>
              <a:rPr spc="-152">
                <a:solidFill>
                  <a:srgbClr val="898E90"/>
                </a:solidFill>
              </a:rPr>
              <a:t>l</a:t>
            </a:r>
            <a:r>
              <a:rPr spc="0">
                <a:solidFill>
                  <a:srgbClr val="5B5760"/>
                </a:solidFill>
              </a:rPr>
              <a:t>e</a:t>
            </a:r>
            <a:r>
              <a:rPr spc="-103">
                <a:solidFill>
                  <a:srgbClr val="5B5760"/>
                </a:solidFill>
              </a:rPr>
              <a:t>s</a:t>
            </a:r>
            <a:r>
              <a:rPr spc="249">
                <a:solidFill>
                  <a:srgbClr val="836B70"/>
                </a:solidFill>
              </a:rPr>
              <a:t>.</a:t>
            </a:r>
          </a:p>
          <a:p>
            <a:pPr marR="5368" defTabSz="1288548">
              <a:spcBef>
                <a:spcPts val="100"/>
              </a:spcBef>
              <a:defRPr sz="1800" spc="-193">
                <a:solidFill>
                  <a:srgbClr val="7B7E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34">
                <a:solidFill>
                  <a:srgbClr val="594649"/>
                </a:solidFill>
              </a:rPr>
              <a:t>po</a:t>
            </a:r>
            <a:r>
              <a:rPr spc="-180">
                <a:solidFill>
                  <a:srgbClr val="594649"/>
                </a:solidFill>
              </a:rPr>
              <a:t>a</a:t>
            </a:r>
            <a:r>
              <a:rPr spc="-69">
                <a:solidFill>
                  <a:srgbClr val="594649"/>
                </a:solidFill>
              </a:rPr>
              <a:t>c</a:t>
            </a:r>
            <a:r>
              <a:rPr spc="-55">
                <a:solidFill>
                  <a:srgbClr val="4D5277"/>
                </a:solidFill>
              </a:rPr>
              <a:t>u</a:t>
            </a:r>
            <a:r>
              <a:rPr spc="-775">
                <a:solidFill>
                  <a:srgbClr val="4D5277"/>
                </a:solidFill>
              </a:rPr>
              <a:t>s</a:t>
            </a:r>
            <a:r>
              <a:rPr spc="-574">
                <a:solidFill>
                  <a:srgbClr val="898E90"/>
                </a:solidFill>
              </a:rPr>
              <a:t>i</a:t>
            </a:r>
            <a:r>
              <a:rPr spc="103">
                <a:solidFill>
                  <a:srgbClr val="5B5760"/>
                </a:solidFill>
              </a:rPr>
              <a:t>a</a:t>
            </a:r>
          </a:p>
        </p:txBody>
      </p:sp>
      <p:sp>
        <p:nvSpPr>
          <p:cNvPr id="224" name="object 30"/>
          <p:cNvSpPr txBox="1"/>
          <p:nvPr/>
        </p:nvSpPr>
        <p:spPr>
          <a:xfrm>
            <a:off x="302024" y="6865999"/>
            <a:ext cx="105975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62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Ototóx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76"/>
              <a:t>cos</a:t>
            </a:r>
          </a:p>
        </p:txBody>
      </p:sp>
      <p:sp>
        <p:nvSpPr>
          <p:cNvPr id="225" name="object 31"/>
          <p:cNvSpPr txBox="1"/>
          <p:nvPr/>
        </p:nvSpPr>
        <p:spPr>
          <a:xfrm>
            <a:off x="1847676" y="6706104"/>
            <a:ext cx="2594743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72688" marR="7158" indent="-559988" algn="l" defTabSz="1288548">
              <a:lnSpc>
                <a:spcPct val="109000"/>
              </a:lnSpc>
              <a:defRPr sz="1800" spc="-282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</a:t>
            </a:r>
            <a:r>
              <a:rPr spc="-76"/>
              <a:t>o</a:t>
            </a:r>
            <a:r>
              <a:rPr spc="-221"/>
              <a:t>m</a:t>
            </a:r>
            <a:r>
              <a:rPr spc="103"/>
              <a:t>a</a:t>
            </a:r>
            <a:r>
              <a:rPr spc="-228"/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103">
                <a:solidFill>
                  <a:srgbClr val="6B6770"/>
                </a:solidFill>
              </a:rPr>
              <a:t>e</a:t>
            </a:r>
            <a:r>
              <a:rPr spc="-228">
                <a:solidFill>
                  <a:srgbClr val="6B6770"/>
                </a:solidFill>
              </a:rPr>
              <a:t> </a:t>
            </a:r>
            <a:r>
              <a:rPr spc="-69"/>
              <a:t>ototóx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76"/>
              <a:t>cos</a:t>
            </a:r>
            <a:r>
              <a:rPr spc="-34"/>
              <a:t> </a:t>
            </a:r>
            <a:r>
              <a:rPr spc="-34">
                <a:solidFill>
                  <a:srgbClr val="6B6770"/>
                </a:solidFill>
              </a:rPr>
              <a:t>p</a:t>
            </a:r>
            <a:r>
              <a:rPr spc="-180">
                <a:solidFill>
                  <a:srgbClr val="6B6770"/>
                </a:solidFill>
              </a:rPr>
              <a:t>o</a:t>
            </a:r>
            <a:r>
              <a:rPr spc="41">
                <a:solidFill>
                  <a:srgbClr val="4D5277"/>
                </a:solidFill>
              </a:rPr>
              <a:t>r</a:t>
            </a:r>
            <a:r>
              <a:rPr spc="-173">
                <a:solidFill>
                  <a:srgbClr val="4D5277"/>
                </a:solidFill>
              </a:rPr>
              <a:t> </a:t>
            </a:r>
            <a:r>
              <a:rPr spc="-76"/>
              <a:t>v</a:t>
            </a:r>
            <a:r>
              <a:rPr spc="-96">
                <a:solidFill>
                  <a:srgbClr val="898E90"/>
                </a:solidFill>
              </a:rPr>
              <a:t>f</a:t>
            </a:r>
            <a:r>
              <a:rPr spc="103"/>
              <a:t>a</a:t>
            </a:r>
            <a:r>
              <a:rPr spc="48"/>
              <a:t> </a:t>
            </a:r>
            <a:r>
              <a:rPr spc="-34">
                <a:solidFill>
                  <a:srgbClr val="6B6770"/>
                </a:solidFill>
              </a:rPr>
              <a:t>g</a:t>
            </a:r>
            <a:r>
              <a:rPr spc="-41">
                <a:solidFill>
                  <a:srgbClr val="6B6770"/>
                </a:solidFill>
              </a:rPr>
              <a:t>e</a:t>
            </a:r>
            <a:r>
              <a:rPr spc="-20">
                <a:solidFill>
                  <a:srgbClr val="4D5277"/>
                </a:solidFill>
              </a:rPr>
              <a:t>n</a:t>
            </a:r>
            <a:r>
              <a:rPr spc="-186">
                <a:solidFill>
                  <a:srgbClr val="4D5277"/>
                </a:solidFill>
              </a:rPr>
              <a:t>e</a:t>
            </a:r>
            <a:r>
              <a:rPr spc="34">
                <a:solidFill>
                  <a:srgbClr val="4D5277"/>
                </a:solidFill>
              </a:rPr>
              <a:t>r</a:t>
            </a:r>
            <a:r>
              <a:rPr spc="-117">
                <a:solidFill>
                  <a:srgbClr val="4D5277"/>
                </a:solidFill>
              </a:rPr>
              <a:t>a</a:t>
            </a:r>
            <a:r>
              <a:rPr spc="429">
                <a:solidFill>
                  <a:srgbClr val="444B93"/>
                </a:solidFill>
              </a:rPr>
              <a:t>l</a:t>
            </a:r>
            <a:r>
              <a:rPr spc="-76"/>
              <a:t>o 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-34"/>
              <a:t>o</a:t>
            </a:r>
            <a:r>
              <a:rPr spc="6"/>
              <a:t>c</a:t>
            </a:r>
            <a:r>
              <a:rPr spc="-117"/>
              <a:t>a</a:t>
            </a:r>
            <a:r>
              <a:rPr spc="290">
                <a:solidFill>
                  <a:srgbClr val="444B93"/>
                </a:solidFill>
              </a:rPr>
              <a:t>l</a:t>
            </a:r>
          </a:p>
        </p:txBody>
      </p:sp>
      <p:sp>
        <p:nvSpPr>
          <p:cNvPr id="226" name="object 32"/>
          <p:cNvSpPr txBox="1"/>
          <p:nvPr/>
        </p:nvSpPr>
        <p:spPr>
          <a:xfrm>
            <a:off x="10357647" y="6865999"/>
            <a:ext cx="183080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96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Osc</a:t>
            </a:r>
            <a:r>
              <a:rPr spc="-55"/>
              <a:t>i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-34"/>
              <a:t>op</a:t>
            </a:r>
            <a:r>
              <a:rPr spc="-103"/>
              <a:t>s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41"/>
              <a:t>a</a:t>
            </a:r>
            <a:r>
              <a:rPr spc="-76"/>
              <a:t>s</a:t>
            </a:r>
            <a:r>
              <a:rPr spc="463">
                <a:solidFill>
                  <a:srgbClr val="898E90"/>
                </a:solidFill>
              </a:rPr>
              <a:t>,</a:t>
            </a:r>
            <a:r>
              <a:rPr spc="-62"/>
              <a:t>atax</a:t>
            </a:r>
            <a:r>
              <a:rPr spc="-145"/>
              <a:t>i</a:t>
            </a:r>
            <a:r>
              <a:rPr spc="103"/>
              <a:t>a</a:t>
            </a:r>
          </a:p>
        </p:txBody>
      </p:sp>
      <p:sp>
        <p:nvSpPr>
          <p:cNvPr id="227" name="object 33"/>
          <p:cNvSpPr txBox="1"/>
          <p:nvPr/>
        </p:nvSpPr>
        <p:spPr>
          <a:xfrm>
            <a:off x="4779086" y="8003031"/>
            <a:ext cx="2236755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36895" marR="7158" indent="-524195" algn="l" defTabSz="1288548">
              <a:lnSpc>
                <a:spcPct val="109000"/>
              </a:lnSpc>
              <a:defRPr sz="1800" spc="27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41"/>
              <a:t>e</a:t>
            </a:r>
            <a:r>
              <a:rPr spc="13">
                <a:solidFill>
                  <a:srgbClr val="444B93"/>
                </a:solidFill>
              </a:rPr>
              <a:t>l</a:t>
            </a:r>
            <a:r>
              <a:rPr spc="-55"/>
              <a:t>e</a:t>
            </a:r>
            <a:r>
              <a:rPr spc="-207"/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-41">
                <a:solidFill>
                  <a:srgbClr val="6B6770"/>
                </a:solidFill>
              </a:rPr>
              <a:t>a</a:t>
            </a:r>
            <a:r>
              <a:rPr spc="41">
                <a:solidFill>
                  <a:srgbClr val="4D5277"/>
                </a:solidFill>
              </a:rPr>
              <a:t>r</a:t>
            </a:r>
            <a:r>
              <a:rPr spc="-173">
                <a:solidFill>
                  <a:srgbClr val="4D5277"/>
                </a:solidFill>
              </a:rPr>
              <a:t> </a:t>
            </a:r>
            <a:r>
              <a:rPr spc="-62">
                <a:solidFill>
                  <a:srgbClr val="594649"/>
                </a:solidFill>
              </a:rPr>
              <a:t>des</a:t>
            </a:r>
            <a:r>
              <a:rPr spc="-131">
                <a:solidFill>
                  <a:srgbClr val="594649"/>
                </a:solidFill>
              </a:rPr>
              <a:t>e</a:t>
            </a:r>
            <a:r>
              <a:rPr spc="-20">
                <a:solidFill>
                  <a:srgbClr val="594649"/>
                </a:solidFill>
              </a:rPr>
              <a:t>q</a:t>
            </a:r>
            <a:r>
              <a:rPr spc="-48">
                <a:solidFill>
                  <a:srgbClr val="594649"/>
                </a:solidFill>
              </a:rPr>
              <a:t>u</a:t>
            </a:r>
            <a:r>
              <a:rPr spc="-13">
                <a:solidFill>
                  <a:srgbClr val="444B93"/>
                </a:solidFill>
              </a:rPr>
              <a:t>i</a:t>
            </a:r>
            <a:r>
              <a:rPr spc="-152">
                <a:solidFill>
                  <a:srgbClr val="898E90"/>
                </a:solidFill>
              </a:rPr>
              <a:t>l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34">
                <a:solidFill>
                  <a:srgbClr val="594649"/>
                </a:solidFill>
              </a:rPr>
              <a:t>b</a:t>
            </a:r>
            <a:r>
              <a:rPr spc="41">
                <a:solidFill>
                  <a:srgbClr val="898E90"/>
                </a:solidFill>
              </a:rPr>
              <a:t>r</a:t>
            </a:r>
            <a:r>
              <a:rPr spc="-214">
                <a:solidFill>
                  <a:srgbClr val="898E90"/>
                </a:solidFill>
              </a:rPr>
              <a:t>i</a:t>
            </a:r>
            <a:r>
              <a:rPr spc="90"/>
              <a:t>o</a:t>
            </a:r>
            <a:r>
              <a:rPr spc="41"/>
              <a:t> </a:t>
            </a:r>
            <a:r>
              <a:rPr spc="-20">
                <a:solidFill>
                  <a:srgbClr val="6B6770"/>
                </a:solidFill>
              </a:rPr>
              <a:t>p</a:t>
            </a:r>
            <a:r>
              <a:rPr spc="-186">
                <a:solidFill>
                  <a:srgbClr val="6B6770"/>
                </a:solidFill>
              </a:rPr>
              <a:t>e</a:t>
            </a:r>
            <a:r>
              <a:rPr spc="-48">
                <a:solidFill>
                  <a:srgbClr val="4D5277"/>
                </a:solidFill>
              </a:rPr>
              <a:t>r</a:t>
            </a:r>
            <a:r>
              <a:rPr spc="-55">
                <a:solidFill>
                  <a:srgbClr val="6B6770"/>
                </a:solidFill>
              </a:rPr>
              <a:t>ma</a:t>
            </a:r>
            <a:r>
              <a:rPr spc="-221">
                <a:solidFill>
                  <a:srgbClr val="6B6770"/>
                </a:solidFill>
              </a:rPr>
              <a:t>n</a:t>
            </a:r>
            <a:r>
              <a:rPr spc="-41">
                <a:solidFill>
                  <a:srgbClr val="6B6770"/>
                </a:solidFill>
              </a:rPr>
              <a:t>e</a:t>
            </a:r>
            <a:r>
              <a:rPr spc="-180">
                <a:solidFill>
                  <a:srgbClr val="4D5277"/>
                </a:solidFill>
              </a:rPr>
              <a:t>n</a:t>
            </a:r>
            <a:r>
              <a:rPr spc="-34">
                <a:solidFill>
                  <a:srgbClr val="4D5277"/>
                </a:solidFill>
              </a:rPr>
              <a:t>te</a:t>
            </a:r>
          </a:p>
        </p:txBody>
      </p:sp>
      <p:sp>
        <p:nvSpPr>
          <p:cNvPr id="228" name="object 34"/>
          <p:cNvSpPr txBox="1"/>
          <p:nvPr/>
        </p:nvSpPr>
        <p:spPr>
          <a:xfrm>
            <a:off x="7301875" y="7843136"/>
            <a:ext cx="2059094" cy="83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07379" marR="7158" indent="-94679" algn="l" defTabSz="1288548">
              <a:lnSpc>
                <a:spcPct val="109000"/>
              </a:lnSpc>
              <a:defRPr sz="1800" spc="27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</a:t>
            </a:r>
            <a:r>
              <a:rPr spc="186">
                <a:solidFill>
                  <a:srgbClr val="7B7E80"/>
                </a:solidFill>
              </a:rPr>
              <a:t>i</a:t>
            </a:r>
            <a:r>
              <a:rPr spc="380">
                <a:solidFill>
                  <a:srgbClr val="7B7E80"/>
                </a:solidFill>
              </a:rPr>
              <a:t>l</a:t>
            </a:r>
            <a:r>
              <a:rPr spc="-20"/>
              <a:t>p</a:t>
            </a:r>
            <a:r>
              <a:rPr spc="-186"/>
              <a:t>a</a:t>
            </a:r>
            <a:r>
              <a:rPr spc="-48"/>
              <a:t>r</a:t>
            </a:r>
            <a:r>
              <a:rPr spc="325"/>
              <a:t>,</a:t>
            </a:r>
            <a:r>
              <a:rPr spc="-62">
                <a:solidFill>
                  <a:srgbClr val="594649"/>
                </a:solidFill>
              </a:rPr>
              <a:t>h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>
                <a:solidFill>
                  <a:srgbClr val="6B6770"/>
                </a:solidFill>
              </a:rPr>
              <a:t>p</a:t>
            </a:r>
            <a:r>
              <a:rPr spc="-48">
                <a:solidFill>
                  <a:srgbClr val="6B6770"/>
                </a:solidFill>
              </a:rPr>
              <a:t>oac</a:t>
            </a:r>
            <a:r>
              <a:rPr spc="-166">
                <a:solidFill>
                  <a:srgbClr val="6B6770"/>
                </a:solidFill>
              </a:rPr>
              <a:t>u</a:t>
            </a:r>
            <a:r>
              <a:rPr spc="-76">
                <a:solidFill>
                  <a:srgbClr val="6B6770"/>
                </a:solidFill>
              </a:rPr>
              <a:t>s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55">
                <a:solidFill>
                  <a:srgbClr val="594649"/>
                </a:solidFill>
              </a:rPr>
              <a:t>a</a:t>
            </a:r>
            <a:r>
              <a:rPr spc="-69">
                <a:solidFill>
                  <a:srgbClr val="594649"/>
                </a:solidFill>
              </a:rPr>
              <a:t> </a:t>
            </a:r>
            <a:r>
              <a:rPr spc="-48">
                <a:solidFill>
                  <a:srgbClr val="6B6770"/>
                </a:solidFill>
              </a:rPr>
              <a:t>(</a:t>
            </a:r>
            <a:r>
              <a:rPr spc="-55">
                <a:solidFill>
                  <a:srgbClr val="6B6770"/>
                </a:solidFill>
              </a:rPr>
              <a:t>a</a:t>
            </a:r>
            <a:r>
              <a:rPr spc="-27">
                <a:solidFill>
                  <a:srgbClr val="6B6770"/>
                </a:solidFill>
              </a:rPr>
              <a:t> </a:t>
            </a:r>
            <a:r>
              <a:rPr spc="-76"/>
              <a:t>v</a:t>
            </a:r>
            <a:r>
              <a:rPr spc="-41"/>
              <a:t>e</a:t>
            </a:r>
            <a:r>
              <a:rPr spc="-34"/>
              <a:t>ces</a:t>
            </a:r>
            <a:r>
              <a:rPr spc="-173"/>
              <a:t> </a:t>
            </a:r>
            <a:r>
              <a:rPr spc="0"/>
              <a:t>c</a:t>
            </a:r>
            <a:r>
              <a:rPr spc="-103"/>
              <a:t>o</a:t>
            </a:r>
            <a:r>
              <a:rPr spc="-76"/>
              <a:t>mo</a:t>
            </a:r>
            <a:r>
              <a:rPr spc="-83"/>
              <a:t> </a:t>
            </a:r>
            <a:r>
              <a:rPr spc="-34"/>
              <a:t>p</a:t>
            </a:r>
            <a:r>
              <a:rPr spc="41">
                <a:solidFill>
                  <a:srgbClr val="898E90"/>
                </a:solidFill>
              </a:rPr>
              <a:t>r</a:t>
            </a:r>
            <a:r>
              <a:rPr spc="-214">
                <a:solidFill>
                  <a:srgbClr val="898E90"/>
                </a:solidFill>
              </a:rPr>
              <a:t>i</a:t>
            </a:r>
            <a:r>
              <a:rPr spc="-117"/>
              <a:t>m</a:t>
            </a:r>
            <a:r>
              <a:rPr spc="-41"/>
              <a:t>e</a:t>
            </a:r>
            <a:r>
              <a:rPr spc="41"/>
              <a:t>r</a:t>
            </a:r>
            <a:r>
              <a:rPr spc="34"/>
              <a:t> </a:t>
            </a:r>
            <a:r>
              <a:rPr spc="62"/>
              <a:t>s</a:t>
            </a:r>
            <a:r>
              <a:rPr spc="-90">
                <a:solidFill>
                  <a:srgbClr val="898E90"/>
                </a:solidFill>
              </a:rPr>
              <a:t>í</a:t>
            </a:r>
            <a:r>
              <a:rPr spc="-180">
                <a:solidFill>
                  <a:srgbClr val="898E90"/>
                </a:solidFill>
              </a:rPr>
              <a:t>n</a:t>
            </a:r>
            <a:r>
              <a:rPr spc="-96">
                <a:solidFill>
                  <a:srgbClr val="6B6770"/>
                </a:solidFill>
              </a:rPr>
              <a:t>t</a:t>
            </a:r>
            <a:r>
              <a:rPr spc="-34">
                <a:solidFill>
                  <a:srgbClr val="6B6770"/>
                </a:solidFill>
              </a:rPr>
              <a:t>o</a:t>
            </a:r>
            <a:r>
              <a:rPr spc="-117">
                <a:solidFill>
                  <a:srgbClr val="6B6770"/>
                </a:solidFill>
              </a:rPr>
              <a:t>m</a:t>
            </a:r>
            <a:r>
              <a:rPr spc="-41">
                <a:solidFill>
                  <a:srgbClr val="6B6770"/>
                </a:solidFill>
              </a:rPr>
              <a:t>a</a:t>
            </a:r>
            <a:r>
              <a:rPr spc="-13">
                <a:solidFill>
                  <a:srgbClr val="6B6770"/>
                </a:solidFill>
              </a:rPr>
              <a:t>)</a:t>
            </a:r>
            <a:r>
              <a:rPr spc="-20">
                <a:solidFill>
                  <a:srgbClr val="6B6770"/>
                </a:solidFill>
              </a:rPr>
              <a:t>.</a:t>
            </a:r>
            <a:r>
              <a:rPr spc="-193">
                <a:solidFill>
                  <a:srgbClr val="6B6770"/>
                </a:solidFill>
              </a:rPr>
              <a:t> </a:t>
            </a:r>
            <a:r>
              <a:rPr spc="-41"/>
              <a:t>ac</a:t>
            </a:r>
            <a:r>
              <a:rPr spc="-207"/>
              <a:t>u</a:t>
            </a:r>
            <a:r>
              <a:rPr spc="20"/>
              <a:t>f</a:t>
            </a:r>
            <a:r>
              <a:rPr spc="-20"/>
              <a:t>e</a:t>
            </a:r>
            <a:r>
              <a:rPr spc="-180"/>
              <a:t>n</a:t>
            </a:r>
            <a:r>
              <a:rPr spc="0"/>
              <a:t>os</a:t>
            </a:r>
          </a:p>
        </p:txBody>
      </p:sp>
      <p:sp>
        <p:nvSpPr>
          <p:cNvPr id="229" name="object 35"/>
          <p:cNvSpPr txBox="1"/>
          <p:nvPr/>
        </p:nvSpPr>
        <p:spPr>
          <a:xfrm>
            <a:off x="9806898" y="7843136"/>
            <a:ext cx="2932299" cy="85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58" indent="12700" defTabSz="1288548">
              <a:lnSpc>
                <a:spcPct val="109000"/>
              </a:lnSpc>
              <a:defRPr sz="1800" spc="-110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pc="-20"/>
              <a:t>ro</a:t>
            </a:r>
            <a:r>
              <a:rPr spc="-221"/>
              <a:t>g</a:t>
            </a:r>
            <a:r>
              <a:rPr spc="-48"/>
              <a:t>r</a:t>
            </a:r>
            <a:r>
              <a:rPr spc="0"/>
              <a:t>e</a:t>
            </a:r>
            <a:r>
              <a:rPr spc="-131"/>
              <a:t>s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76"/>
              <a:t>v</a:t>
            </a:r>
            <a:r>
              <a:rPr spc="103"/>
              <a:t>o</a:t>
            </a:r>
            <a:r>
              <a:rPr spc="317">
                <a:solidFill>
                  <a:srgbClr val="836B70"/>
                </a:solidFill>
              </a:rPr>
              <a:t>.</a:t>
            </a:r>
            <a:r>
              <a:rPr spc="-200"/>
              <a:t>D</a:t>
            </a:r>
            <a:r>
              <a:rPr spc="-41"/>
              <a:t>esc</a:t>
            </a:r>
            <a:r>
              <a:rPr spc="-96"/>
              <a:t>a</a:t>
            </a:r>
            <a:r>
              <a:rPr spc="-6"/>
              <a:t>rt</a:t>
            </a:r>
            <a:r>
              <a:rPr spc="-166"/>
              <a:t>a</a:t>
            </a:r>
            <a:r>
              <a:rPr spc="41"/>
              <a:t>r</a:t>
            </a:r>
            <a:r>
              <a:rPr spc="-173"/>
              <a:t> </a:t>
            </a:r>
            <a:r>
              <a:rPr spc="-76"/>
              <a:t>s</a:t>
            </a:r>
            <a:r>
              <a:rPr spc="13"/>
              <a:t>i</a:t>
            </a:r>
            <a:r>
              <a:rPr spc="-90"/>
              <a:t>em</a:t>
            </a:r>
            <a:r>
              <a:rPr spc="-152"/>
              <a:t>p</a:t>
            </a:r>
            <a:r>
              <a:rPr spc="-48"/>
              <a:t>r</a:t>
            </a:r>
            <a:r>
              <a:rPr spc="103"/>
              <a:t>e</a:t>
            </a:r>
            <a:r>
              <a:rPr spc="48"/>
              <a:t> </a:t>
            </a:r>
            <a:r>
              <a:rPr spc="-41"/>
              <a:t>a</a:t>
            </a:r>
            <a:r>
              <a:rPr spc="-180"/>
              <a:t>n</a:t>
            </a:r>
            <a:r>
              <a:rPr spc="-34"/>
              <a:t>te</a:t>
            </a:r>
            <a:r>
              <a:rPr spc="-20"/>
              <a:t> </a:t>
            </a:r>
            <a:r>
              <a:rPr spc="-41"/>
              <a:t>c</a:t>
            </a:r>
            <a:r>
              <a:rPr spc="-207"/>
              <a:t>u</a:t>
            </a:r>
            <a:r>
              <a:rPr spc="-41"/>
              <a:t>a</a:t>
            </a:r>
            <a:r>
              <a:rPr spc="-62"/>
              <a:t>dro</a:t>
            </a:r>
            <a:r>
              <a:rPr spc="-13"/>
              <a:t> </a:t>
            </a:r>
            <a:r>
              <a:rPr spc="-62"/>
              <a:t>de</a:t>
            </a:r>
            <a:r>
              <a:rPr spc="-34"/>
              <a:t> </a:t>
            </a:r>
            <a:r>
              <a:rPr spc="-180">
                <a:solidFill>
                  <a:srgbClr val="7B7E80"/>
                </a:solidFill>
              </a:rPr>
              <a:t>h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34">
                <a:solidFill>
                  <a:srgbClr val="594649"/>
                </a:solidFill>
              </a:rPr>
              <a:t>po</a:t>
            </a:r>
            <a:r>
              <a:rPr spc="-180">
                <a:solidFill>
                  <a:srgbClr val="594649"/>
                </a:solidFill>
              </a:rPr>
              <a:t>a</a:t>
            </a:r>
            <a:r>
              <a:rPr spc="-69">
                <a:solidFill>
                  <a:srgbClr val="594649"/>
                </a:solidFill>
              </a:rPr>
              <a:t>c</a:t>
            </a:r>
            <a:r>
              <a:rPr spc="-55">
                <a:solidFill>
                  <a:srgbClr val="4D5277"/>
                </a:solidFill>
              </a:rPr>
              <a:t>u</a:t>
            </a:r>
            <a:r>
              <a:rPr spc="-775">
                <a:solidFill>
                  <a:srgbClr val="4D5277"/>
                </a:solidFill>
              </a:rPr>
              <a:t>s</a:t>
            </a:r>
            <a:r>
              <a:rPr spc="-574">
                <a:solidFill>
                  <a:srgbClr val="898E90"/>
                </a:solidFill>
              </a:rPr>
              <a:t>i</a:t>
            </a:r>
            <a:r>
              <a:rPr spc="103"/>
              <a:t>a</a:t>
            </a:r>
          </a:p>
          <a:p>
            <a:pPr indent="50165" defTabSz="1288548">
              <a:spcBef>
                <a:spcPts val="100"/>
              </a:spcBef>
              <a:defRPr sz="1800" spc="-41">
                <a:solidFill>
                  <a:srgbClr val="59464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  <a:r>
              <a:rPr spc="-62">
                <a:solidFill>
                  <a:srgbClr val="4D5277"/>
                </a:solidFill>
              </a:rPr>
              <a:t>n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13"/>
              <a:t>l</a:t>
            </a:r>
            <a:r>
              <a:rPr spc="-180"/>
              <a:t>a</a:t>
            </a:r>
            <a:r>
              <a:rPr spc="-20">
                <a:solidFill>
                  <a:srgbClr val="4D5277"/>
                </a:solidFill>
              </a:rPr>
              <a:t>t</a:t>
            </a:r>
            <a:r>
              <a:rPr spc="13">
                <a:solidFill>
                  <a:srgbClr val="4D5277"/>
                </a:solidFill>
              </a:rPr>
              <a:t>e</a:t>
            </a:r>
            <a:r>
              <a:rPr spc="-27">
                <a:solidFill>
                  <a:srgbClr val="6B6770"/>
                </a:solidFill>
              </a:rPr>
              <a:t>r</a:t>
            </a:r>
            <a:r>
              <a:rPr spc="-193">
                <a:solidFill>
                  <a:srgbClr val="6B6770"/>
                </a:solidFill>
              </a:rPr>
              <a:t>a</a:t>
            </a:r>
            <a:r>
              <a:rPr spc="290"/>
              <a:t>l</a:t>
            </a:r>
          </a:p>
        </p:txBody>
      </p:sp>
      <p:sp>
        <p:nvSpPr>
          <p:cNvPr id="230" name="object 36"/>
          <p:cNvSpPr txBox="1"/>
          <p:nvPr/>
        </p:nvSpPr>
        <p:spPr>
          <a:xfrm>
            <a:off x="302024" y="8145160"/>
            <a:ext cx="108195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b="1" spc="-41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</a:t>
            </a:r>
            <a:r>
              <a:rPr spc="-193"/>
              <a:t>e</a:t>
            </a:r>
            <a:r>
              <a:rPr spc="-145"/>
              <a:t>u</a:t>
            </a:r>
            <a:r>
              <a:rPr spc="-282">
                <a:solidFill>
                  <a:srgbClr val="898E90"/>
                </a:solidFill>
              </a:rPr>
              <a:t>rinoma</a:t>
            </a:r>
          </a:p>
        </p:txBody>
      </p:sp>
      <p:sp>
        <p:nvSpPr>
          <p:cNvPr id="231" name="object 37"/>
          <p:cNvSpPr txBox="1"/>
          <p:nvPr/>
        </p:nvSpPr>
        <p:spPr>
          <a:xfrm>
            <a:off x="2149700" y="8145160"/>
            <a:ext cx="195160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6">
                <a:solidFill>
                  <a:srgbClr val="4242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117">
                <a:solidFill>
                  <a:srgbClr val="5B5760"/>
                </a:solidFill>
              </a:rPr>
              <a:t>m</a:t>
            </a:r>
            <a:r>
              <a:rPr spc="-34">
                <a:solidFill>
                  <a:srgbClr val="5B5760"/>
                </a:solidFill>
              </a:rPr>
              <a:t>o</a:t>
            </a:r>
            <a:r>
              <a:rPr spc="-27">
                <a:solidFill>
                  <a:srgbClr val="5B5760"/>
                </a:solidFill>
              </a:rPr>
              <a:t>r</a:t>
            </a:r>
            <a:r>
              <a:rPr spc="-55">
                <a:solidFill>
                  <a:srgbClr val="5B5760"/>
                </a:solidFill>
              </a:rPr>
              <a:t>a</a:t>
            </a:r>
            <a:r>
              <a:rPr spc="-20">
                <a:solidFill>
                  <a:srgbClr val="7B7E80"/>
                </a:solidFill>
              </a:rPr>
              <a:t>c</a:t>
            </a:r>
            <a:r>
              <a:rPr spc="-180">
                <a:solidFill>
                  <a:srgbClr val="7B7E80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ó</a:t>
            </a:r>
            <a:r>
              <a:rPr spc="76">
                <a:solidFill>
                  <a:srgbClr val="5B5760"/>
                </a:solidFill>
              </a:rPr>
              <a:t>n</a:t>
            </a:r>
            <a:r>
              <a:rPr spc="-200">
                <a:solidFill>
                  <a:srgbClr val="5B5760"/>
                </a:solidFill>
              </a:rPr>
              <a:t> 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76">
                <a:solidFill>
                  <a:srgbClr val="7B7E80"/>
                </a:solidFill>
              </a:rPr>
              <a:t>n</a:t>
            </a:r>
            <a:r>
              <a:rPr spc="-339">
                <a:solidFill>
                  <a:srgbClr val="7B7E80"/>
                </a:solidFill>
              </a:rPr>
              <a:t> </a:t>
            </a:r>
            <a:r>
              <a:rPr spc="-103">
                <a:solidFill>
                  <a:srgbClr val="5B5760"/>
                </a:solidFill>
              </a:rPr>
              <a:t>APC</a:t>
            </a:r>
          </a:p>
        </p:txBody>
      </p:sp>
      <p:sp>
        <p:nvSpPr>
          <p:cNvPr id="232" name="object 38"/>
          <p:cNvSpPr txBox="1"/>
          <p:nvPr/>
        </p:nvSpPr>
        <p:spPr>
          <a:xfrm>
            <a:off x="159895" y="8980168"/>
            <a:ext cx="1382205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29516" marR="7158" indent="-416816" algn="l" defTabSz="1288548">
              <a:lnSpc>
                <a:spcPct val="109000"/>
              </a:lnSpc>
              <a:defRPr sz="1800" spc="-193">
                <a:solidFill>
                  <a:srgbClr val="7B7E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-55">
                <a:solidFill>
                  <a:srgbClr val="5B5760"/>
                </a:solidFill>
              </a:rPr>
              <a:t>rpes</a:t>
            </a:r>
            <a:r>
              <a:rPr>
                <a:solidFill>
                  <a:srgbClr val="5B5760"/>
                </a:solidFill>
              </a:rPr>
              <a:t> </a:t>
            </a:r>
            <a:r>
              <a:rPr spc="-76">
                <a:solidFill>
                  <a:srgbClr val="5B5760"/>
                </a:solidFill>
              </a:rPr>
              <a:t>z</a:t>
            </a:r>
            <a:r>
              <a:rPr spc="-13">
                <a:solidFill>
                  <a:srgbClr val="5B5760"/>
                </a:solidFill>
              </a:rPr>
              <a:t>os</a:t>
            </a:r>
            <a:r>
              <a:rPr spc="-180">
                <a:solidFill>
                  <a:srgbClr val="5B5760"/>
                </a:solidFill>
              </a:rPr>
              <a:t>t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200">
                <a:solidFill>
                  <a:srgbClr val="5B5760"/>
                </a:solidFill>
              </a:rPr>
              <a:t>r</a:t>
            </a:r>
            <a:r>
              <a:rPr spc="166">
                <a:solidFill>
                  <a:srgbClr val="5B5760"/>
                </a:solidFill>
              </a:rPr>
              <a:t> </a:t>
            </a:r>
            <a:r>
              <a:rPr spc="-48">
                <a:solidFill>
                  <a:srgbClr val="5B5760"/>
                </a:solidFill>
              </a:rPr>
              <a:t>ót</a:t>
            </a:r>
            <a:r>
              <a:rPr spc="-34">
                <a:solidFill>
                  <a:srgbClr val="5B5760"/>
                </a:solidFill>
              </a:rPr>
              <a:t>i</a:t>
            </a:r>
            <a:r>
              <a:rPr spc="-76">
                <a:solidFill>
                  <a:srgbClr val="5B5760"/>
                </a:solidFill>
              </a:rPr>
              <a:t>co</a:t>
            </a:r>
          </a:p>
        </p:txBody>
      </p:sp>
      <p:sp>
        <p:nvSpPr>
          <p:cNvPr id="233" name="object 39"/>
          <p:cNvSpPr txBox="1"/>
          <p:nvPr/>
        </p:nvSpPr>
        <p:spPr>
          <a:xfrm>
            <a:off x="1972039" y="9140061"/>
            <a:ext cx="235934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96">
                <a:solidFill>
                  <a:srgbClr val="59464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</a:t>
            </a:r>
            <a:r>
              <a:rPr spc="-62"/>
              <a:t>nfec</a:t>
            </a:r>
            <a:r>
              <a:rPr spc="-124"/>
              <a:t>c</a:t>
            </a:r>
            <a:r>
              <a:rPr spc="-152">
                <a:solidFill>
                  <a:srgbClr val="444B93"/>
                </a:solidFill>
              </a:rPr>
              <a:t>i</a:t>
            </a:r>
            <a:r>
              <a:rPr spc="-34">
                <a:solidFill>
                  <a:srgbClr val="5B5760"/>
                </a:solidFill>
              </a:rPr>
              <a:t>ó</a:t>
            </a:r>
            <a:r>
              <a:rPr spc="76">
                <a:solidFill>
                  <a:srgbClr val="5B5760"/>
                </a:solidFill>
              </a:rPr>
              <a:t>n</a:t>
            </a:r>
            <a:r>
              <a:rPr spc="-200">
                <a:solidFill>
                  <a:srgbClr val="5B5760"/>
                </a:solidFill>
              </a:rPr>
              <a:t> </a:t>
            </a:r>
            <a:r>
              <a:rPr spc="-20">
                <a:solidFill>
                  <a:srgbClr val="5B5760"/>
                </a:solidFill>
              </a:rPr>
              <a:t>v</a:t>
            </a:r>
            <a:r>
              <a:rPr spc="-90">
                <a:solidFill>
                  <a:srgbClr val="5B5760"/>
                </a:solidFill>
              </a:rPr>
              <a:t>a</a:t>
            </a:r>
            <a:r>
              <a:rPr spc="-48">
                <a:solidFill>
                  <a:srgbClr val="5B5760"/>
                </a:solidFill>
              </a:rPr>
              <a:t>r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69">
                <a:solidFill>
                  <a:srgbClr val="5B5760"/>
                </a:solidFill>
              </a:rPr>
              <a:t>c</a:t>
            </a:r>
            <a:r>
              <a:rPr spc="-186">
                <a:solidFill>
                  <a:srgbClr val="5B5760"/>
                </a:solidFill>
              </a:rPr>
              <a:t>e</a:t>
            </a:r>
            <a:r>
              <a:rPr spc="13">
                <a:solidFill>
                  <a:srgbClr val="5B5760"/>
                </a:solidFill>
              </a:rPr>
              <a:t>l</a:t>
            </a:r>
            <a:r>
              <a:rPr spc="-41">
                <a:solidFill>
                  <a:srgbClr val="5B5760"/>
                </a:solidFill>
              </a:rPr>
              <a:t>a</a:t>
            </a:r>
            <a:r>
              <a:rPr spc="-186">
                <a:solidFill>
                  <a:srgbClr val="42424F"/>
                </a:solidFill>
              </a:rPr>
              <a:t>-</a:t>
            </a:r>
            <a:r>
              <a:rPr spc="-76">
                <a:solidFill>
                  <a:srgbClr val="5B5760"/>
                </a:solidFill>
              </a:rPr>
              <a:t>z</a:t>
            </a:r>
            <a:r>
              <a:rPr spc="-13">
                <a:solidFill>
                  <a:srgbClr val="5B5760"/>
                </a:solidFill>
              </a:rPr>
              <a:t>os</a:t>
            </a:r>
            <a:r>
              <a:rPr spc="-180">
                <a:solidFill>
                  <a:srgbClr val="5B5760"/>
                </a:solidFill>
              </a:rPr>
              <a:t>t</a:t>
            </a:r>
            <a:r>
              <a:rPr spc="-41">
                <a:solidFill>
                  <a:srgbClr val="5B5760"/>
                </a:solidFill>
              </a:rPr>
              <a:t>e</a:t>
            </a:r>
            <a:r>
              <a:rPr spc="200">
                <a:solidFill>
                  <a:srgbClr val="5B5760"/>
                </a:solidFill>
              </a:rPr>
              <a:t>r</a:t>
            </a:r>
          </a:p>
        </p:txBody>
      </p:sp>
      <p:sp>
        <p:nvSpPr>
          <p:cNvPr id="234" name="object 40"/>
          <p:cNvSpPr txBox="1"/>
          <p:nvPr/>
        </p:nvSpPr>
        <p:spPr>
          <a:xfrm>
            <a:off x="4974513" y="9140061"/>
            <a:ext cx="184501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spc="-34"/>
              <a:t>o</a:t>
            </a:r>
            <a:r>
              <a:rPr spc="-76"/>
              <a:t>mo</a:t>
            </a:r>
            <a:r>
              <a:rPr spc="-110"/>
              <a:t> </a:t>
            </a:r>
            <a:r>
              <a:rPr spc="-152">
                <a:solidFill>
                  <a:srgbClr val="444B93"/>
                </a:solidFill>
              </a:rPr>
              <a:t>l</a:t>
            </a:r>
            <a:r>
              <a:rPr spc="103"/>
              <a:t>a</a:t>
            </a:r>
            <a:r>
              <a:rPr spc="-90"/>
              <a:t> 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-41"/>
              <a:t>eur</a:t>
            </a:r>
            <a:r>
              <a:rPr spc="-173"/>
              <a:t>o</a:t>
            </a:r>
            <a:r>
              <a:rPr spc="55"/>
              <a:t>n</a:t>
            </a:r>
            <a:r>
              <a:rPr spc="-83"/>
              <a:t>i</a:t>
            </a:r>
            <a:r>
              <a:t>t</a:t>
            </a:r>
            <a:r>
              <a:rPr spc="-34"/>
              <a:t>i</a:t>
            </a:r>
            <a:r>
              <a:rPr spc="41"/>
              <a:t>s</a:t>
            </a:r>
          </a:p>
        </p:txBody>
      </p:sp>
      <p:sp>
        <p:nvSpPr>
          <p:cNvPr id="235" name="object 41"/>
          <p:cNvSpPr txBox="1"/>
          <p:nvPr/>
        </p:nvSpPr>
        <p:spPr>
          <a:xfrm>
            <a:off x="7479536" y="9140061"/>
            <a:ext cx="171709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1288548">
              <a:defRPr sz="1800" spc="-69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Ot</a:t>
            </a:r>
            <a:r>
              <a:rPr spc="-173"/>
              <a:t>a</a:t>
            </a:r>
            <a:r>
              <a:rPr spc="13"/>
              <a:t>l</a:t>
            </a:r>
            <a:r>
              <a:rPr spc="-62"/>
              <a:t>g</a:t>
            </a:r>
            <a:r>
              <a:rPr spc="-152">
                <a:solidFill>
                  <a:srgbClr val="898E90"/>
                </a:solidFill>
              </a:rPr>
              <a:t>i</a:t>
            </a:r>
            <a:r>
              <a:rPr spc="-41"/>
              <a:t>a</a:t>
            </a:r>
            <a:r>
              <a:rPr spc="325">
                <a:solidFill>
                  <a:srgbClr val="836B70"/>
                </a:solidFill>
              </a:rPr>
              <a:t>,</a:t>
            </a:r>
            <a:r>
              <a:rPr spc="-76"/>
              <a:t>v</a:t>
            </a:r>
            <a:r>
              <a:rPr spc="0"/>
              <a:t>e</a:t>
            </a:r>
            <a:r>
              <a:rPr spc="34"/>
              <a:t>s</a:t>
            </a:r>
            <a:r>
              <a:rPr spc="-228">
                <a:solidFill>
                  <a:srgbClr val="898E90"/>
                </a:solidFill>
              </a:rPr>
              <a:t>í</a:t>
            </a:r>
            <a:r>
              <a:rPr spc="34">
                <a:solidFill>
                  <a:srgbClr val="898E90"/>
                </a:solidFill>
              </a:rPr>
              <a:t>c</a:t>
            </a:r>
            <a:r>
              <a:rPr spc="-145">
                <a:solidFill>
                  <a:srgbClr val="898E90"/>
                </a:solidFill>
              </a:rPr>
              <a:t>u</a:t>
            </a:r>
            <a:r>
              <a:rPr spc="13">
                <a:solidFill>
                  <a:srgbClr val="594649"/>
                </a:solidFill>
              </a:rPr>
              <a:t>l</a:t>
            </a:r>
            <a:r>
              <a:rPr spc="-76">
                <a:solidFill>
                  <a:srgbClr val="594649"/>
                </a:solidFill>
              </a:rPr>
              <a:t>as</a:t>
            </a:r>
          </a:p>
        </p:txBody>
      </p:sp>
      <p:sp>
        <p:nvSpPr>
          <p:cNvPr id="236" name="object 42"/>
          <p:cNvSpPr txBox="1"/>
          <p:nvPr/>
        </p:nvSpPr>
        <p:spPr>
          <a:xfrm>
            <a:off x="9806898" y="8980168"/>
            <a:ext cx="2949177" cy="5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793" marR="7158" indent="-23093" algn="l" defTabSz="1288548">
              <a:lnSpc>
                <a:spcPct val="109000"/>
              </a:lnSpc>
              <a:defRPr sz="1800" spc="-55">
                <a:solidFill>
                  <a:srgbClr val="5B57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spc="13"/>
              <a:t>ri</a:t>
            </a:r>
            <a:r>
              <a:rPr spc="-138"/>
              <a:t>s</a:t>
            </a:r>
            <a:r>
              <a:rPr spc="13">
                <a:solidFill>
                  <a:srgbClr val="444B93"/>
                </a:solidFill>
              </a:rPr>
              <a:t>i</a:t>
            </a:r>
            <a:r>
              <a:rPr spc="-117"/>
              <a:t>s</a:t>
            </a:r>
            <a:r>
              <a:rPr spc="-41"/>
              <a:t> </a:t>
            </a:r>
            <a:r>
              <a:rPr spc="-41">
                <a:solidFill>
                  <a:srgbClr val="4D5277"/>
                </a:solidFill>
              </a:rPr>
              <a:t>ú</a:t>
            </a:r>
            <a:r>
              <a:rPr spc="-180">
                <a:solidFill>
                  <a:srgbClr val="7B7E80"/>
                </a:solidFill>
              </a:rPr>
              <a:t>n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69">
                <a:solidFill>
                  <a:srgbClr val="594649"/>
                </a:solidFill>
              </a:rPr>
              <a:t>c</a:t>
            </a:r>
            <a:r>
              <a:rPr spc="-48">
                <a:solidFill>
                  <a:srgbClr val="594649"/>
                </a:solidFill>
              </a:rPr>
              <a:t>a</a:t>
            </a:r>
            <a:r>
              <a:rPr spc="317">
                <a:solidFill>
                  <a:srgbClr val="6B6770"/>
                </a:solidFill>
              </a:rPr>
              <a:t>.</a:t>
            </a:r>
            <a:r>
              <a:rPr spc="-34">
                <a:solidFill>
                  <a:srgbClr val="87564D"/>
                </a:solidFill>
              </a:rPr>
              <a:t>L</a:t>
            </a:r>
            <a:r>
              <a:t>a</a:t>
            </a:r>
            <a:r>
              <a:rPr spc="-69"/>
              <a:t> </a:t>
            </a:r>
            <a:r>
              <a:rPr spc="-20"/>
              <a:t>p</a:t>
            </a:r>
            <a:r>
              <a:rPr spc="-186"/>
              <a:t>a</a:t>
            </a:r>
            <a:r>
              <a:rPr spc="34"/>
              <a:t>r</a:t>
            </a:r>
            <a:r>
              <a:rPr spc="-117"/>
              <a:t>a</a:t>
            </a:r>
            <a:r>
              <a:rPr spc="83">
                <a:solidFill>
                  <a:srgbClr val="7B7E80"/>
                </a:solidFill>
              </a:rPr>
              <a:t>l</a:t>
            </a:r>
            <a:r>
              <a:rPr spc="-193">
                <a:solidFill>
                  <a:srgbClr val="7B7E80"/>
                </a:solidFill>
              </a:rPr>
              <a:t>i</a:t>
            </a:r>
            <a:r>
              <a:rPr spc="-76"/>
              <a:t>s</a:t>
            </a:r>
            <a:r>
              <a:rPr spc="13"/>
              <a:t>i</a:t>
            </a:r>
            <a:r>
              <a:rPr spc="41"/>
              <a:t>s</a:t>
            </a:r>
            <a:r>
              <a:rPr spc="-200"/>
              <a:t> </a:t>
            </a:r>
            <a:r>
              <a:rPr spc="-27">
                <a:solidFill>
                  <a:srgbClr val="6B6770"/>
                </a:solidFill>
              </a:rPr>
              <a:t>f</a:t>
            </a:r>
            <a:r>
              <a:rPr spc="-110">
                <a:solidFill>
                  <a:srgbClr val="6B6770"/>
                </a:solidFill>
              </a:rPr>
              <a:t>a</a:t>
            </a:r>
            <a:r>
              <a:rPr spc="-69">
                <a:solidFill>
                  <a:srgbClr val="6B6770"/>
                </a:solidFill>
              </a:rPr>
              <a:t>c</a:t>
            </a:r>
            <a:r>
              <a:rPr spc="13">
                <a:solidFill>
                  <a:srgbClr val="594649"/>
                </a:solidFill>
              </a:rPr>
              <a:t>i</a:t>
            </a:r>
            <a:r>
              <a:rPr spc="-41">
                <a:solidFill>
                  <a:srgbClr val="594649"/>
                </a:solidFill>
              </a:rPr>
              <a:t>a</a:t>
            </a:r>
            <a:r>
              <a:rPr spc="290">
                <a:solidFill>
                  <a:srgbClr val="898E90"/>
                </a:solidFill>
              </a:rPr>
              <a:t>l</a:t>
            </a:r>
            <a:r>
              <a:rPr spc="360">
                <a:solidFill>
                  <a:srgbClr val="898E90"/>
                </a:solidFill>
              </a:rPr>
              <a:t> </a:t>
            </a:r>
            <a:r>
              <a:rPr spc="-34">
                <a:solidFill>
                  <a:srgbClr val="6B6770"/>
                </a:solidFill>
              </a:rPr>
              <a:t>d</a:t>
            </a:r>
            <a:r>
              <a:rPr spc="-41">
                <a:solidFill>
                  <a:srgbClr val="6B6770"/>
                </a:solidFill>
              </a:rPr>
              <a:t>e</a:t>
            </a:r>
            <a:r>
              <a:rPr spc="-62">
                <a:solidFill>
                  <a:srgbClr val="594649"/>
                </a:solidFill>
              </a:rPr>
              <a:t>f</a:t>
            </a:r>
            <a:r>
              <a:rPr spc="-20">
                <a:solidFill>
                  <a:srgbClr val="594649"/>
                </a:solidFill>
              </a:rPr>
              <a:t>i</a:t>
            </a:r>
            <a:r>
              <a:rPr spc="-20">
                <a:solidFill>
                  <a:srgbClr val="4D5277"/>
                </a:solidFill>
              </a:rPr>
              <a:t>ne</a:t>
            </a:r>
            <a:r>
              <a:rPr spc="-249">
                <a:solidFill>
                  <a:srgbClr val="4D5277"/>
                </a:solidFill>
              </a:rPr>
              <a:t> </a:t>
            </a:r>
            <a:r>
              <a:rPr spc="-41"/>
              <a:t>e</a:t>
            </a:r>
            <a:r>
              <a:rPr spc="429"/>
              <a:t>l</a:t>
            </a:r>
            <a:r>
              <a:rPr spc="-110"/>
              <a:t>S</a:t>
            </a:r>
            <a:r>
              <a:rPr spc="6"/>
              <a:t>d</a:t>
            </a:r>
            <a:r>
              <a:rPr spc="-131"/>
              <a:t> </a:t>
            </a:r>
            <a:r>
              <a:rPr spc="-62">
                <a:solidFill>
                  <a:srgbClr val="594649"/>
                </a:solidFill>
              </a:rPr>
              <a:t>de</a:t>
            </a:r>
            <a:r>
              <a:rPr spc="-34">
                <a:solidFill>
                  <a:srgbClr val="594649"/>
                </a:solidFill>
              </a:rPr>
              <a:t> </a:t>
            </a:r>
            <a:r>
              <a:rPr spc="-193"/>
              <a:t>R</a:t>
            </a:r>
            <a:r>
              <a:rPr spc="-41"/>
              <a:t>a</a:t>
            </a:r>
            <a:r>
              <a:rPr spc="-117"/>
              <a:t>m</a:t>
            </a:r>
            <a:r>
              <a:rPr spc="0"/>
              <a:t>s</a:t>
            </a:r>
            <a:r>
              <a:rPr spc="-242"/>
              <a:t>a</a:t>
            </a:r>
            <a:r>
              <a:rPr spc="48"/>
              <a:t>y</a:t>
            </a:r>
            <a:r>
              <a:rPr spc="-34"/>
              <a:t>-</a:t>
            </a:r>
            <a:r>
              <a:t>H</a:t>
            </a:r>
            <a:r>
              <a:rPr spc="-180">
                <a:solidFill>
                  <a:srgbClr val="7B7E80"/>
                </a:solidFill>
              </a:rPr>
              <a:t>u</a:t>
            </a:r>
            <a:r>
              <a:rPr spc="-20"/>
              <a:t>nt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1 Título"/>
          <p:cNvSpPr txBox="1">
            <a:spLocks noGrp="1"/>
          </p:cNvSpPr>
          <p:nvPr>
            <p:ph type="title"/>
          </p:nvPr>
        </p:nvSpPr>
        <p:spPr>
          <a:xfrm>
            <a:off x="460128" y="-13018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 sz="4700"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/>
              <a:t>Vértigo</a:t>
            </a:r>
            <a:r>
              <a:rPr dirty="0"/>
              <a:t> </a:t>
            </a:r>
            <a:r>
              <a:rPr dirty="0" err="1"/>
              <a:t>Posicional</a:t>
            </a:r>
            <a:r>
              <a:rPr dirty="0"/>
              <a:t> </a:t>
            </a:r>
            <a:r>
              <a:rPr dirty="0" err="1"/>
              <a:t>Paroxístico</a:t>
            </a:r>
            <a:r>
              <a:rPr dirty="0"/>
              <a:t> </a:t>
            </a:r>
            <a:r>
              <a:rPr dirty="0" err="1"/>
              <a:t>Benigno</a:t>
            </a:r>
            <a:r>
              <a:rPr dirty="0"/>
              <a:t> (VPPB)</a:t>
            </a:r>
          </a:p>
        </p:txBody>
      </p:sp>
      <p:sp>
        <p:nvSpPr>
          <p:cNvPr id="244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660701"/>
            <a:ext cx="11704322" cy="7420365"/>
          </a:xfrm>
          <a:prstGeom prst="rect">
            <a:avLst/>
          </a:prstGeom>
        </p:spPr>
        <p:txBody>
          <a:bodyPr/>
          <a:lstStyle/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r>
              <a:rPr dirty="0"/>
              <a:t>Crisis de &lt;1 min. </a:t>
            </a:r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endParaRPr dirty="0"/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ocasiones</a:t>
            </a:r>
            <a:r>
              <a:rPr dirty="0"/>
              <a:t> </a:t>
            </a:r>
            <a:r>
              <a:rPr dirty="0" err="1"/>
              <a:t>náuseas</a:t>
            </a:r>
            <a:r>
              <a:rPr dirty="0"/>
              <a:t> y </a:t>
            </a:r>
            <a:r>
              <a:rPr dirty="0" err="1"/>
              <a:t>vómitos</a:t>
            </a:r>
            <a:r>
              <a:rPr dirty="0"/>
              <a:t>.</a:t>
            </a:r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endParaRPr dirty="0"/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r>
              <a:rPr dirty="0" err="1"/>
              <a:t>Nunca</a:t>
            </a:r>
            <a:r>
              <a:rPr dirty="0"/>
              <a:t> </a:t>
            </a:r>
            <a:r>
              <a:rPr dirty="0" err="1"/>
              <a:t>síntomas</a:t>
            </a:r>
            <a:r>
              <a:rPr dirty="0"/>
              <a:t> </a:t>
            </a:r>
            <a:r>
              <a:rPr dirty="0" err="1"/>
              <a:t>cocleares</a:t>
            </a:r>
            <a:r>
              <a:rPr dirty="0"/>
              <a:t> (</a:t>
            </a:r>
            <a:r>
              <a:rPr dirty="0" err="1"/>
              <a:t>acúfenos</a:t>
            </a:r>
            <a:r>
              <a:rPr dirty="0"/>
              <a:t>, </a:t>
            </a:r>
            <a:r>
              <a:rPr dirty="0" err="1"/>
              <a:t>hipoacusia</a:t>
            </a:r>
            <a:r>
              <a:rPr dirty="0"/>
              <a:t>, </a:t>
            </a:r>
            <a:r>
              <a:rPr dirty="0" err="1"/>
              <a:t>taponamiento</a:t>
            </a:r>
            <a:r>
              <a:rPr dirty="0"/>
              <a:t>).</a:t>
            </a:r>
          </a:p>
          <a:p>
            <a:pPr marL="0" indent="0" defTabSz="1235455">
              <a:spcBef>
                <a:spcPts val="700"/>
              </a:spcBef>
              <a:buSzTx/>
              <a:buNone/>
              <a:defRPr sz="3230">
                <a:solidFill>
                  <a:srgbClr val="000000"/>
                </a:solidFill>
              </a:defRPr>
            </a:pPr>
            <a:endParaRPr dirty="0"/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r>
              <a:rPr dirty="0"/>
              <a:t>El 50% son de </a:t>
            </a:r>
            <a:r>
              <a:rPr dirty="0" err="1"/>
              <a:t>etiología</a:t>
            </a:r>
            <a:r>
              <a:rPr dirty="0"/>
              <a:t> </a:t>
            </a:r>
            <a:r>
              <a:rPr dirty="0" err="1"/>
              <a:t>idiopática</a:t>
            </a:r>
            <a:r>
              <a:rPr dirty="0"/>
              <a:t>. </a:t>
            </a:r>
            <a:r>
              <a:rPr dirty="0" err="1"/>
              <a:t>Cuando</a:t>
            </a:r>
            <a:r>
              <a:rPr dirty="0"/>
              <a:t> la </a:t>
            </a:r>
            <a:r>
              <a:rPr dirty="0" err="1"/>
              <a:t>etiología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conocida</a:t>
            </a:r>
            <a:r>
              <a:rPr dirty="0"/>
              <a:t> </a:t>
            </a:r>
            <a:r>
              <a:rPr dirty="0" err="1"/>
              <a:t>suele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postraumática</a:t>
            </a:r>
            <a:r>
              <a:rPr dirty="0"/>
              <a:t> (18%) o </a:t>
            </a:r>
            <a:r>
              <a:rPr dirty="0" err="1"/>
              <a:t>infecciosa</a:t>
            </a:r>
            <a:r>
              <a:rPr dirty="0"/>
              <a:t> (16%).</a:t>
            </a:r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endParaRPr dirty="0"/>
          </a:p>
          <a:p>
            <a:pPr marL="461486" indent="-461486" defTabSz="1235455">
              <a:spcBef>
                <a:spcPts val="700"/>
              </a:spcBef>
              <a:defRPr sz="3230">
                <a:solidFill>
                  <a:srgbClr val="000000"/>
                </a:solidFill>
              </a:defRPr>
            </a:pPr>
            <a:r>
              <a:rPr dirty="0"/>
              <a:t>Una </a:t>
            </a:r>
            <a:r>
              <a:rPr dirty="0" err="1"/>
              <a:t>maniobra</a:t>
            </a:r>
            <a:r>
              <a:rPr dirty="0"/>
              <a:t> de Dix- Hallpike </a:t>
            </a:r>
            <a:r>
              <a:rPr dirty="0" err="1"/>
              <a:t>positiva</a:t>
            </a:r>
            <a:r>
              <a:rPr dirty="0"/>
              <a:t> </a:t>
            </a:r>
            <a:r>
              <a:rPr dirty="0" err="1"/>
              <a:t>confirma</a:t>
            </a:r>
            <a:r>
              <a:rPr dirty="0"/>
              <a:t> el </a:t>
            </a:r>
            <a:r>
              <a:rPr dirty="0" err="1"/>
              <a:t>diagnóstico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1 Título"/>
          <p:cNvSpPr txBox="1">
            <a:spLocks noGrp="1"/>
          </p:cNvSpPr>
          <p:nvPr>
            <p:ph type="title"/>
          </p:nvPr>
        </p:nvSpPr>
        <p:spPr>
          <a:xfrm>
            <a:off x="726439" y="2495549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¿</a:t>
            </a:r>
            <a:r>
              <a:rPr dirty="0" err="1">
                <a:solidFill>
                  <a:srgbClr val="002060"/>
                </a:solidFill>
              </a:rPr>
              <a:t>Cómo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llegar</a:t>
            </a:r>
            <a:r>
              <a:rPr dirty="0">
                <a:solidFill>
                  <a:srgbClr val="002060"/>
                </a:solidFill>
              </a:rPr>
              <a:t> a un </a:t>
            </a:r>
            <a:r>
              <a:rPr dirty="0" err="1">
                <a:solidFill>
                  <a:srgbClr val="002060"/>
                </a:solidFill>
              </a:rPr>
              <a:t>diagnóstico</a:t>
            </a:r>
            <a:r>
              <a:rPr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FC1D4F-371B-DF41-B63C-10C17A361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5342890"/>
            <a:ext cx="4902200" cy="4127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Anamnesis</a:t>
            </a:r>
          </a:p>
        </p:txBody>
      </p:sp>
      <p:sp>
        <p:nvSpPr>
          <p:cNvPr id="261" name="2 Marcador de contenid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235455">
              <a:lnSpc>
                <a:spcPct val="80000"/>
              </a:lnSpc>
              <a:spcBef>
                <a:spcPts val="700"/>
              </a:spcBef>
              <a:buSzTx/>
              <a:buNone/>
              <a:defRPr sz="2850" b="1">
                <a:solidFill>
                  <a:srgbClr val="000000"/>
                </a:solidFill>
              </a:defRPr>
            </a:pPr>
            <a:endParaRPr dirty="0"/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r>
              <a:rPr dirty="0" err="1"/>
              <a:t>Edad</a:t>
            </a:r>
            <a:r>
              <a:rPr dirty="0"/>
              <a:t> y </a:t>
            </a:r>
            <a:r>
              <a:rPr dirty="0" err="1"/>
              <a:t>sexo</a:t>
            </a:r>
            <a:r>
              <a:rPr dirty="0"/>
              <a:t>.</a:t>
            </a:r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endParaRPr dirty="0"/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r>
              <a:rPr dirty="0" err="1"/>
              <a:t>Antecedentes</a:t>
            </a:r>
            <a:r>
              <a:rPr dirty="0"/>
              <a:t>: </a:t>
            </a:r>
            <a:r>
              <a:rPr dirty="0" err="1"/>
              <a:t>episodios</a:t>
            </a:r>
            <a:r>
              <a:rPr dirty="0"/>
              <a:t> </a:t>
            </a:r>
            <a:r>
              <a:rPr dirty="0" err="1"/>
              <a:t>previos</a:t>
            </a:r>
            <a:r>
              <a:rPr dirty="0"/>
              <a:t> </a:t>
            </a:r>
            <a:r>
              <a:rPr dirty="0" err="1"/>
              <a:t>similares</a:t>
            </a:r>
            <a:r>
              <a:rPr dirty="0"/>
              <a:t>, </a:t>
            </a:r>
            <a:r>
              <a:rPr dirty="0" err="1"/>
              <a:t>medicación</a:t>
            </a:r>
            <a:r>
              <a:rPr dirty="0"/>
              <a:t> habitual, </a:t>
            </a:r>
            <a:r>
              <a:rPr dirty="0" err="1"/>
              <a:t>episodios</a:t>
            </a:r>
            <a:r>
              <a:rPr dirty="0"/>
              <a:t> de </a:t>
            </a:r>
            <a:r>
              <a:rPr dirty="0" err="1"/>
              <a:t>migraña</a:t>
            </a:r>
            <a:r>
              <a:rPr dirty="0"/>
              <a:t>, </a:t>
            </a:r>
            <a:r>
              <a:rPr dirty="0" err="1"/>
              <a:t>ansiedad</a:t>
            </a:r>
            <a:r>
              <a:rPr dirty="0"/>
              <a:t>.</a:t>
            </a:r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endParaRPr dirty="0"/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r>
              <a:rPr dirty="0" err="1"/>
              <a:t>Factores</a:t>
            </a:r>
            <a:r>
              <a:rPr dirty="0"/>
              <a:t> </a:t>
            </a:r>
            <a:r>
              <a:rPr dirty="0" err="1"/>
              <a:t>desencadenantes</a:t>
            </a:r>
            <a:r>
              <a:rPr dirty="0"/>
              <a:t>: </a:t>
            </a:r>
            <a:r>
              <a:rPr dirty="0" err="1"/>
              <a:t>traumatismos</a:t>
            </a:r>
            <a:r>
              <a:rPr dirty="0"/>
              <a:t>, </a:t>
            </a:r>
            <a:r>
              <a:rPr dirty="0" err="1"/>
              <a:t>cambios</a:t>
            </a:r>
            <a:r>
              <a:rPr dirty="0"/>
              <a:t> </a:t>
            </a:r>
            <a:r>
              <a:rPr dirty="0" err="1"/>
              <a:t>posturales</a:t>
            </a:r>
            <a:r>
              <a:rPr dirty="0"/>
              <a:t>, </a:t>
            </a:r>
            <a:r>
              <a:rPr dirty="0" err="1"/>
              <a:t>fármacos</a:t>
            </a:r>
            <a:r>
              <a:rPr dirty="0"/>
              <a:t>, </a:t>
            </a:r>
            <a:r>
              <a:rPr dirty="0" err="1"/>
              <a:t>consumo</a:t>
            </a:r>
            <a:r>
              <a:rPr dirty="0"/>
              <a:t> de alcohol y </a:t>
            </a:r>
            <a:r>
              <a:rPr dirty="0" err="1"/>
              <a:t>otras</a:t>
            </a:r>
            <a:r>
              <a:rPr dirty="0"/>
              <a:t> </a:t>
            </a:r>
            <a:r>
              <a:rPr dirty="0" err="1"/>
              <a:t>sustancias</a:t>
            </a:r>
            <a:r>
              <a:rPr dirty="0"/>
              <a:t> </a:t>
            </a:r>
            <a:r>
              <a:rPr dirty="0" err="1"/>
              <a:t>tóxicas</a:t>
            </a:r>
            <a:r>
              <a:rPr dirty="0"/>
              <a:t>.</a:t>
            </a:r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endParaRPr dirty="0"/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r>
              <a:rPr dirty="0"/>
              <a:t>Forma de </a:t>
            </a:r>
            <a:r>
              <a:rPr dirty="0" err="1"/>
              <a:t>presentación</a:t>
            </a:r>
            <a:r>
              <a:rPr dirty="0"/>
              <a:t>.</a:t>
            </a:r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endParaRPr dirty="0"/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r>
              <a:rPr dirty="0" err="1"/>
              <a:t>Síntomas</a:t>
            </a:r>
            <a:r>
              <a:rPr dirty="0"/>
              <a:t> </a:t>
            </a:r>
            <a:r>
              <a:rPr dirty="0" err="1"/>
              <a:t>acompañantes</a:t>
            </a:r>
            <a:r>
              <a:rPr dirty="0"/>
              <a:t>.</a:t>
            </a:r>
          </a:p>
          <a:p>
            <a:pPr marL="444211" indent="-444211" defTabSz="1235455">
              <a:lnSpc>
                <a:spcPct val="80000"/>
              </a:lnSpc>
              <a:spcBef>
                <a:spcPts val="700"/>
              </a:spcBef>
              <a:defRPr sz="2850">
                <a:solidFill>
                  <a:srgbClr val="000000"/>
                </a:solidFill>
              </a:defRPr>
            </a:pPr>
            <a:endParaRPr dirty="0"/>
          </a:p>
          <a:p>
            <a:pPr marL="0" indent="0" defTabSz="1235455">
              <a:lnSpc>
                <a:spcPct val="80000"/>
              </a:lnSpc>
              <a:spcBef>
                <a:spcPts val="700"/>
              </a:spcBef>
              <a:buSzTx/>
              <a:buNone/>
              <a:defRPr sz="2850">
                <a:solidFill>
                  <a:srgbClr val="000000"/>
                </a:solidFill>
              </a:defRPr>
            </a:pPr>
            <a:r>
              <a:rPr dirty="0"/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xploración fís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Exploración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física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66" name="Gener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General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Otoscopia</a:t>
            </a: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Exploración</a:t>
            </a:r>
            <a:r>
              <a:rPr dirty="0"/>
              <a:t> </a:t>
            </a:r>
            <a:r>
              <a:rPr dirty="0" err="1"/>
              <a:t>neurológica</a:t>
            </a: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Exploración</a:t>
            </a:r>
            <a:r>
              <a:rPr dirty="0"/>
              <a:t> </a:t>
            </a:r>
            <a:r>
              <a:rPr dirty="0" err="1"/>
              <a:t>específica</a:t>
            </a:r>
            <a:r>
              <a:rPr dirty="0"/>
              <a:t> del </a:t>
            </a:r>
            <a:r>
              <a:rPr dirty="0" err="1"/>
              <a:t>equilibrio</a:t>
            </a: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Nistagmo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Exploración fís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Exploración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física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69" name="Gener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General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Otoscopia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Exploración neurológica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 sz="4900" b="1" u="sng">
                <a:solidFill>
                  <a:srgbClr val="000000"/>
                </a:solidFill>
              </a:defRPr>
            </a:pPr>
            <a:r>
              <a:t>Exploración específica del equilibrio</a:t>
            </a:r>
          </a:p>
          <a:p>
            <a:pPr>
              <a:defRPr sz="4900" b="1" u="sng">
                <a:solidFill>
                  <a:srgbClr val="000000"/>
                </a:solidFill>
              </a:defRPr>
            </a:pPr>
            <a:endParaRPr/>
          </a:p>
          <a:p>
            <a:pPr>
              <a:defRPr sz="4900" b="1" u="sng">
                <a:solidFill>
                  <a:srgbClr val="000000"/>
                </a:solidFill>
              </a:defRPr>
            </a:pPr>
            <a:r>
              <a:t>Nistagmo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Equilibr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Equilibrio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2" name="Cuerpo"/>
          <p:cNvSpPr txBox="1">
            <a:spLocks noGrp="1"/>
          </p:cNvSpPr>
          <p:nvPr>
            <p:ph type="body" idx="1"/>
          </p:nvPr>
        </p:nvSpPr>
        <p:spPr>
          <a:xfrm>
            <a:off x="650239" y="3316673"/>
            <a:ext cx="11704322" cy="6436927"/>
          </a:xfrm>
          <a:prstGeom prst="rect">
            <a:avLst/>
          </a:prstGeo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Test de </a:t>
            </a:r>
            <a:r>
              <a:rPr lang="es-ES" dirty="0" err="1">
                <a:solidFill>
                  <a:schemeClr val="tx1"/>
                </a:solidFill>
              </a:rPr>
              <a:t>Romberg</a:t>
            </a: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Test de los índices de </a:t>
            </a:r>
            <a:r>
              <a:rPr lang="es-ES" dirty="0" err="1">
                <a:solidFill>
                  <a:schemeClr val="tx1"/>
                </a:solidFill>
              </a:rPr>
              <a:t>Barany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quilibrio: test de Romberg"/>
          <p:cNvSpPr txBox="1">
            <a:spLocks noGrp="1"/>
          </p:cNvSpPr>
          <p:nvPr>
            <p:ph type="title"/>
          </p:nvPr>
        </p:nvSpPr>
        <p:spPr>
          <a:xfrm>
            <a:off x="630591" y="-6471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Equilibrio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: test de Romberg</a:t>
            </a:r>
          </a:p>
        </p:txBody>
      </p:sp>
      <p:grpSp>
        <p:nvGrpSpPr>
          <p:cNvPr id="279" name="2 Diagrama"/>
          <p:cNvGrpSpPr/>
          <p:nvPr/>
        </p:nvGrpSpPr>
        <p:grpSpPr>
          <a:xfrm>
            <a:off x="176918" y="2300399"/>
            <a:ext cx="12295364" cy="6042182"/>
            <a:chOff x="0" y="1336740"/>
            <a:chExt cx="12295363" cy="6042181"/>
          </a:xfrm>
        </p:grpSpPr>
        <p:sp>
          <p:nvSpPr>
            <p:cNvPr id="275" name="Rectángulo"/>
            <p:cNvSpPr/>
            <p:nvPr/>
          </p:nvSpPr>
          <p:spPr>
            <a:xfrm>
              <a:off x="12020625" y="1914836"/>
              <a:ext cx="274739" cy="5084810"/>
            </a:xfrm>
            <a:prstGeom prst="rect">
              <a:avLst/>
            </a:pr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76" name="Figura"/>
            <p:cNvSpPr/>
            <p:nvPr/>
          </p:nvSpPr>
          <p:spPr>
            <a:xfrm>
              <a:off x="0" y="2294113"/>
              <a:ext cx="7145486" cy="5084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838" y="1177"/>
                  </a:moveTo>
                  <a:lnTo>
                    <a:pt x="838" y="20423"/>
                  </a:lnTo>
                  <a:lnTo>
                    <a:pt x="20762" y="20423"/>
                  </a:lnTo>
                  <a:lnTo>
                    <a:pt x="20762" y="1177"/>
                  </a:lnTo>
                  <a:close/>
                </a:path>
              </a:pathLst>
            </a:cu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77" name="Rectángulo"/>
            <p:cNvSpPr/>
            <p:nvPr/>
          </p:nvSpPr>
          <p:spPr>
            <a:xfrm>
              <a:off x="319121" y="1336740"/>
              <a:ext cx="5827220" cy="3655532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78" name="El paciente debe estar erguido, con los pies juntos y los ojos cerrados."/>
            <p:cNvSpPr txBox="1"/>
            <p:nvPr/>
          </p:nvSpPr>
          <p:spPr>
            <a:xfrm>
              <a:off x="66794" y="5081541"/>
              <a:ext cx="6591395" cy="1784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30047" tIns="130047" rIns="130047" bIns="130047" numCol="1" anchor="ctr">
              <a:noAutofit/>
            </a:bodyPr>
            <a:lstStyle>
              <a:lvl1pPr algn="l" defTabSz="1517226">
                <a:lnSpc>
                  <a:spcPct val="90000"/>
                </a:lnSpc>
                <a:spcBef>
                  <a:spcPts val="1400"/>
                </a:spcBef>
                <a:defRPr sz="3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El paciente debe estar erguido, con los pies juntos y los ojos cerrados.</a:t>
              </a:r>
            </a:p>
          </p:txBody>
        </p:sp>
      </p:grpSp>
      <p:sp>
        <p:nvSpPr>
          <p:cNvPr id="280" name="4 CuadroTexto"/>
          <p:cNvSpPr txBox="1"/>
          <p:nvPr/>
        </p:nvSpPr>
        <p:spPr>
          <a:xfrm>
            <a:off x="7412055" y="2551175"/>
            <a:ext cx="4403691" cy="670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 considera </a:t>
            </a:r>
            <a:r>
              <a:rPr b="1"/>
              <a:t>negativo </a:t>
            </a:r>
            <a:r>
              <a:t>si no hay oscilación ninguna.</a:t>
            </a:r>
          </a:p>
          <a:p>
            <a:pPr algn="l" defTabSz="1300480"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l" defTabSz="1300480"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 el paciente oscila y pierde el equilibrio se considera </a:t>
            </a:r>
            <a:r>
              <a:rPr b="1"/>
              <a:t>positivo</a:t>
            </a:r>
            <a:r>
              <a:t>.</a:t>
            </a:r>
          </a:p>
          <a:p>
            <a:pPr marL="389659" indent="-389659" algn="l" defTabSz="130048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 hay oscilación hacia un lado, indica origen vestibular periférico.</a:t>
            </a:r>
          </a:p>
          <a:p>
            <a:pPr marL="389659" indent="-389659" algn="l" defTabSz="130048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 cae en todas direcciones orienta hacia origen central.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Equilibrio: test de los índices de Barany"/>
          <p:cNvSpPr txBox="1">
            <a:spLocks noGrp="1"/>
          </p:cNvSpPr>
          <p:nvPr>
            <p:ph type="title"/>
          </p:nvPr>
        </p:nvSpPr>
        <p:spPr>
          <a:xfrm>
            <a:off x="662939" y="50799"/>
            <a:ext cx="11364106" cy="1738324"/>
          </a:xfrm>
          <a:prstGeom prst="rect">
            <a:avLst/>
          </a:prstGeom>
        </p:spPr>
        <p:txBody>
          <a:bodyPr/>
          <a:lstStyle>
            <a:lvl1pPr defTabSz="975360">
              <a:lnSpc>
                <a:spcPts val="6100"/>
              </a:lnSpc>
              <a:defRPr sz="5700">
                <a:solidFill>
                  <a:schemeClr val="accent1">
                    <a:lumOff val="10784"/>
                  </a:schemeClr>
                </a:solidFill>
                <a:effectLst>
                  <a:outerShdw blurRad="47625" dist="28575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Equilibrio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: test de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los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índices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de Barany</a:t>
            </a:r>
          </a:p>
        </p:txBody>
      </p:sp>
      <p:grpSp>
        <p:nvGrpSpPr>
          <p:cNvPr id="287" name="2 Diagrama"/>
          <p:cNvGrpSpPr/>
          <p:nvPr/>
        </p:nvGrpSpPr>
        <p:grpSpPr>
          <a:xfrm>
            <a:off x="274323" y="1914106"/>
            <a:ext cx="11101373" cy="6272741"/>
            <a:chOff x="0" y="1303264"/>
            <a:chExt cx="11101372" cy="6272740"/>
          </a:xfrm>
        </p:grpSpPr>
        <p:sp>
          <p:nvSpPr>
            <p:cNvPr id="283" name="Rectángulo"/>
            <p:cNvSpPr/>
            <p:nvPr/>
          </p:nvSpPr>
          <p:spPr>
            <a:xfrm>
              <a:off x="10884889" y="2220789"/>
              <a:ext cx="216484" cy="4006657"/>
            </a:xfrm>
            <a:prstGeom prst="rect">
              <a:avLst/>
            </a:pr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84" name="Figura"/>
            <p:cNvSpPr/>
            <p:nvPr/>
          </p:nvSpPr>
          <p:spPr>
            <a:xfrm>
              <a:off x="0" y="1303264"/>
              <a:ext cx="7100443" cy="6272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040" y="1177"/>
                  </a:moveTo>
                  <a:lnTo>
                    <a:pt x="1040" y="20423"/>
                  </a:lnTo>
                  <a:lnTo>
                    <a:pt x="20560" y="20423"/>
                  </a:lnTo>
                  <a:lnTo>
                    <a:pt x="20560" y="1177"/>
                  </a:lnTo>
                  <a:close/>
                </a:path>
              </a:pathLst>
            </a:cu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85" name="Rectángulo"/>
            <p:cNvSpPr/>
            <p:nvPr/>
          </p:nvSpPr>
          <p:spPr>
            <a:xfrm>
              <a:off x="216955" y="1303274"/>
              <a:ext cx="6437961" cy="375849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86" name="Sentado, con los ojos cerrados, apunta con sus índices a los de su examinador."/>
            <p:cNvSpPr txBox="1"/>
            <p:nvPr/>
          </p:nvSpPr>
          <p:spPr>
            <a:xfrm>
              <a:off x="417014" y="5453969"/>
              <a:ext cx="6112475" cy="1392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08373" tIns="108373" rIns="108373" bIns="108373" numCol="1" anchor="ctr">
              <a:noAutofit/>
            </a:bodyPr>
            <a:lstStyle>
              <a:lvl1pPr algn="l" defTabSz="1264355">
                <a:lnSpc>
                  <a:spcPct val="90000"/>
                </a:lnSpc>
                <a:spcBef>
                  <a:spcPts val="1100"/>
                </a:spcBef>
                <a:defRPr sz="28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Sentado, con los ojos cerrados, apunta con sus índices a los de su examinador.</a:t>
              </a:r>
            </a:p>
          </p:txBody>
        </p:sp>
      </p:grpSp>
      <p:sp>
        <p:nvSpPr>
          <p:cNvPr id="288" name="3 CuadroTexto"/>
          <p:cNvSpPr txBox="1"/>
          <p:nvPr/>
        </p:nvSpPr>
        <p:spPr>
          <a:xfrm>
            <a:off x="7708617" y="1916176"/>
            <a:ext cx="3277166" cy="54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 hay patología vestibular periférica, los índices se desvían </a:t>
            </a:r>
            <a:r>
              <a:rPr b="1" u="sng"/>
              <a:t>hacia el lado afecto</a:t>
            </a:r>
            <a:r>
              <a:t>. </a:t>
            </a:r>
          </a:p>
          <a:p>
            <a:pPr algn="l" defTabSz="1300480">
              <a:defRPr sz="2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Para considerarse negativo, hay que esperar un mínimo de 20 segundos.</a:t>
            </a:r>
          </a:p>
        </p:txBody>
      </p:sp>
      <p:sp>
        <p:nvSpPr>
          <p:cNvPr id="289" name="S 40%-60% E 94% para pacientes con vértigo periférico*…"/>
          <p:cNvSpPr txBox="1"/>
          <p:nvPr/>
        </p:nvSpPr>
        <p:spPr>
          <a:xfrm>
            <a:off x="7341022" y="7566324"/>
            <a:ext cx="5226693" cy="1807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 defTabSz="457200">
              <a:lnSpc>
                <a:spcPts val="5200"/>
              </a:lnSpc>
              <a:spcBef>
                <a:spcPts val="1300"/>
              </a:spcBef>
              <a:tabLst>
                <a:tab pos="139700" algn="l"/>
                <a:tab pos="457200" algn="l"/>
              </a:tabLst>
              <a:defRPr sz="1333">
                <a:solidFill>
                  <a:srgbClr val="FF26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2533" dirty="0"/>
              <a:t>S </a:t>
            </a:r>
            <a:r>
              <a:rPr sz="3100" dirty="0"/>
              <a:t>40%-60%</a:t>
            </a:r>
            <a:r>
              <a:rPr sz="2533" dirty="0"/>
              <a:t> E </a:t>
            </a:r>
            <a:r>
              <a:rPr sz="3100" dirty="0"/>
              <a:t>94%</a:t>
            </a:r>
            <a:r>
              <a:rPr sz="2533" dirty="0"/>
              <a:t> para </a:t>
            </a:r>
            <a:r>
              <a:rPr sz="2533" dirty="0" err="1"/>
              <a:t>pacientes</a:t>
            </a:r>
            <a:r>
              <a:rPr sz="2533" dirty="0"/>
              <a:t> con </a:t>
            </a:r>
            <a:r>
              <a:rPr sz="2533" dirty="0" err="1"/>
              <a:t>vértigo</a:t>
            </a:r>
            <a:r>
              <a:rPr sz="2533" dirty="0"/>
              <a:t> </a:t>
            </a:r>
            <a:r>
              <a:rPr sz="2533" dirty="0" err="1"/>
              <a:t>periférico</a:t>
            </a:r>
            <a:r>
              <a:rPr sz="2533" baseline="31999" dirty="0"/>
              <a:t>*</a:t>
            </a:r>
          </a:p>
          <a:p>
            <a:pPr algn="r" defTabSz="457200">
              <a:lnSpc>
                <a:spcPts val="4300"/>
              </a:lnSpc>
              <a:spcBef>
                <a:spcPts val="12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2533" baseline="31999" dirty="0"/>
              <a:t>*</a:t>
            </a:r>
            <a:r>
              <a:rPr baseline="31999" dirty="0" err="1"/>
              <a:t>Froehling</a:t>
            </a:r>
            <a:r>
              <a:rPr baseline="31999" dirty="0"/>
              <a:t> DA, et al. Does this dizzy patient have a serious form of vertigo? JAMA. February 2, 1994;271(5):385-8. </a:t>
            </a:r>
          </a:p>
        </p:txBody>
      </p:sp>
      <p:sp>
        <p:nvSpPr>
          <p:cNvPr id="290" name="Rectángulo"/>
          <p:cNvSpPr/>
          <p:nvPr/>
        </p:nvSpPr>
        <p:spPr>
          <a:xfrm>
            <a:off x="7315200" y="7380224"/>
            <a:ext cx="5359400" cy="2373375"/>
          </a:xfrm>
          <a:prstGeom prst="rect">
            <a:avLst/>
          </a:prstGeom>
          <a:ln w="889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Nistagmo"/>
          <p:cNvSpPr txBox="1">
            <a:spLocks noGrp="1"/>
          </p:cNvSpPr>
          <p:nvPr>
            <p:ph type="title"/>
          </p:nvPr>
        </p:nvSpPr>
        <p:spPr>
          <a:xfrm>
            <a:off x="650239" y="-3556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Nistagmo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97" name="2 Diagrama"/>
          <p:cNvGrpSpPr/>
          <p:nvPr/>
        </p:nvGrpSpPr>
        <p:grpSpPr>
          <a:xfrm>
            <a:off x="217918" y="2080783"/>
            <a:ext cx="12556264" cy="6563245"/>
            <a:chOff x="0" y="885765"/>
            <a:chExt cx="12556262" cy="6563244"/>
          </a:xfrm>
        </p:grpSpPr>
        <p:sp>
          <p:nvSpPr>
            <p:cNvPr id="293" name="Rectángulo"/>
            <p:cNvSpPr/>
            <p:nvPr/>
          </p:nvSpPr>
          <p:spPr>
            <a:xfrm>
              <a:off x="12247984" y="1102917"/>
              <a:ext cx="308279" cy="3762888"/>
            </a:xfrm>
            <a:prstGeom prst="rect">
              <a:avLst/>
            </a:pr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4" name="Figura"/>
            <p:cNvSpPr/>
            <p:nvPr/>
          </p:nvSpPr>
          <p:spPr>
            <a:xfrm>
              <a:off x="-1" y="885765"/>
              <a:ext cx="6749265" cy="645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978" y="1177"/>
                  </a:moveTo>
                  <a:lnTo>
                    <a:pt x="978" y="20423"/>
                  </a:lnTo>
                  <a:lnTo>
                    <a:pt x="20622" y="20423"/>
                  </a:lnTo>
                  <a:lnTo>
                    <a:pt x="20622" y="1177"/>
                  </a:lnTo>
                  <a:close/>
                </a:path>
              </a:pathLst>
            </a:cu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5" name="Rectángulo"/>
            <p:cNvSpPr/>
            <p:nvPr/>
          </p:nvSpPr>
          <p:spPr>
            <a:xfrm>
              <a:off x="372567" y="1193520"/>
              <a:ext cx="5428847" cy="348667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6" name="Oscilación ocular involuntaria, rítmica y bifásica (fase lenta y rápida). La dirección la marca la fase rápida."/>
            <p:cNvSpPr txBox="1"/>
            <p:nvPr/>
          </p:nvSpPr>
          <p:spPr>
            <a:xfrm>
              <a:off x="225960" y="4253785"/>
              <a:ext cx="6297343" cy="3195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30047" tIns="130047" rIns="130047" bIns="130047" numCol="1" anchor="ctr">
              <a:noAutofit/>
            </a:bodyPr>
            <a:lstStyle>
              <a:lvl1pPr algn="l" defTabSz="1517226">
                <a:lnSpc>
                  <a:spcPct val="90000"/>
                </a:lnSpc>
                <a:spcBef>
                  <a:spcPts val="1400"/>
                </a:spcBef>
                <a:defRPr sz="3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Oscilación ocular involuntaria, rítmica y bifásica (fase lenta y rápida). La dirección la marca la fase rápida.</a:t>
              </a:r>
            </a:p>
          </p:txBody>
        </p:sp>
      </p:grpSp>
      <p:sp>
        <p:nvSpPr>
          <p:cNvPr id="298" name="3 CuadroTexto"/>
          <p:cNvSpPr txBox="1"/>
          <p:nvPr/>
        </p:nvSpPr>
        <p:spPr>
          <a:xfrm>
            <a:off x="7002409" y="2640076"/>
            <a:ext cx="5222982" cy="4473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10815" indent="-310815" algn="l" defTabSz="1300480">
              <a:buSzPct val="100000"/>
              <a:buChar char="•"/>
              <a:defRPr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Se</a:t>
            </a:r>
            <a:r>
              <a:rPr lang="es-ES" dirty="0"/>
              <a:t> puede</a:t>
            </a:r>
            <a:r>
              <a:rPr dirty="0"/>
              <a:t> </a:t>
            </a:r>
            <a:r>
              <a:rPr dirty="0" err="1"/>
              <a:t>explora</a:t>
            </a:r>
            <a:r>
              <a:rPr lang="es-ES" dirty="0"/>
              <a:t>r</a:t>
            </a:r>
            <a:r>
              <a:rPr dirty="0"/>
              <a:t> con la </a:t>
            </a:r>
            <a:r>
              <a:rPr dirty="0" err="1"/>
              <a:t>maniobra</a:t>
            </a:r>
            <a:r>
              <a:rPr dirty="0"/>
              <a:t> de Dix- Hallpike. </a:t>
            </a:r>
            <a:r>
              <a:rPr dirty="0" err="1"/>
              <a:t>Confirma</a:t>
            </a:r>
            <a:r>
              <a:rPr dirty="0"/>
              <a:t> el </a:t>
            </a:r>
            <a:r>
              <a:rPr dirty="0" err="1"/>
              <a:t>diagnóstico</a:t>
            </a:r>
            <a:r>
              <a:rPr dirty="0"/>
              <a:t> de </a:t>
            </a:r>
            <a:r>
              <a:rPr dirty="0" err="1"/>
              <a:t>mareo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Vértigo</a:t>
            </a:r>
            <a:r>
              <a:rPr dirty="0"/>
              <a:t> </a:t>
            </a:r>
            <a:r>
              <a:rPr dirty="0" err="1"/>
              <a:t>Posicional</a:t>
            </a:r>
            <a:r>
              <a:rPr dirty="0"/>
              <a:t> </a:t>
            </a:r>
            <a:r>
              <a:rPr dirty="0" err="1"/>
              <a:t>Paroxístico</a:t>
            </a:r>
            <a:r>
              <a:rPr dirty="0"/>
              <a:t> </a:t>
            </a:r>
            <a:r>
              <a:rPr dirty="0" err="1"/>
              <a:t>Benigno</a:t>
            </a:r>
            <a:r>
              <a:rPr dirty="0"/>
              <a:t> (VPPB).</a:t>
            </a:r>
          </a:p>
          <a:p>
            <a:pPr marL="310815" indent="-310815" algn="l" defTabSz="1300480">
              <a:buSzPct val="100000"/>
              <a:buChar char="•"/>
              <a:defRPr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La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rápida</a:t>
            </a:r>
            <a:r>
              <a:rPr dirty="0"/>
              <a:t>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el </a:t>
            </a:r>
            <a:r>
              <a:rPr dirty="0" err="1"/>
              <a:t>lado</a:t>
            </a:r>
            <a:r>
              <a:rPr dirty="0"/>
              <a:t> </a:t>
            </a:r>
            <a:r>
              <a:rPr dirty="0" err="1"/>
              <a:t>sano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 Título"/>
          <p:cNvSpPr txBox="1">
            <a:spLocks noGrp="1"/>
          </p:cNvSpPr>
          <p:nvPr>
            <p:ph type="title"/>
          </p:nvPr>
        </p:nvSpPr>
        <p:spPr>
          <a:xfrm>
            <a:off x="650239" y="-6477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Doctor, me </a:t>
            </a:r>
            <a:r>
              <a:rPr dirty="0" err="1">
                <a:solidFill>
                  <a:srgbClr val="002060"/>
                </a:solidFill>
              </a:rPr>
              <a:t>mareo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5E30D2-F854-DB43-A8C8-9469BAE8F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628140"/>
            <a:ext cx="7461250" cy="75944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Nistagmo"/>
          <p:cNvSpPr txBox="1">
            <a:spLocks noGrp="1"/>
          </p:cNvSpPr>
          <p:nvPr>
            <p:ph type="title"/>
          </p:nvPr>
        </p:nvSpPr>
        <p:spPr>
          <a:xfrm>
            <a:off x="650239" y="-3556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Nistagmo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97" name="2 Diagrama"/>
          <p:cNvGrpSpPr/>
          <p:nvPr/>
        </p:nvGrpSpPr>
        <p:grpSpPr>
          <a:xfrm>
            <a:off x="217918" y="2080783"/>
            <a:ext cx="12556264" cy="6563245"/>
            <a:chOff x="0" y="885765"/>
            <a:chExt cx="12556262" cy="6563244"/>
          </a:xfrm>
        </p:grpSpPr>
        <p:sp>
          <p:nvSpPr>
            <p:cNvPr id="293" name="Rectángulo"/>
            <p:cNvSpPr/>
            <p:nvPr/>
          </p:nvSpPr>
          <p:spPr>
            <a:xfrm>
              <a:off x="12247984" y="1102917"/>
              <a:ext cx="308279" cy="3762888"/>
            </a:xfrm>
            <a:prstGeom prst="rect">
              <a:avLst/>
            </a:pr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4" name="Figura"/>
            <p:cNvSpPr/>
            <p:nvPr/>
          </p:nvSpPr>
          <p:spPr>
            <a:xfrm>
              <a:off x="-1" y="885765"/>
              <a:ext cx="6749265" cy="645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978" y="1177"/>
                  </a:moveTo>
                  <a:lnTo>
                    <a:pt x="978" y="20423"/>
                  </a:lnTo>
                  <a:lnTo>
                    <a:pt x="20622" y="20423"/>
                  </a:lnTo>
                  <a:lnTo>
                    <a:pt x="20622" y="1177"/>
                  </a:lnTo>
                  <a:close/>
                </a:path>
              </a:pathLst>
            </a:custGeom>
            <a:solidFill>
              <a:srgbClr val="C4C9DD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5" name="Rectángulo"/>
            <p:cNvSpPr/>
            <p:nvPr/>
          </p:nvSpPr>
          <p:spPr>
            <a:xfrm>
              <a:off x="372567" y="1193520"/>
              <a:ext cx="5428847" cy="348667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96" name="Oscilación ocular involuntaria, rítmica y bifásica (fase lenta y rápida). La dirección la marca la fase rápida."/>
            <p:cNvSpPr txBox="1"/>
            <p:nvPr/>
          </p:nvSpPr>
          <p:spPr>
            <a:xfrm>
              <a:off x="225960" y="4253785"/>
              <a:ext cx="6297343" cy="3195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30047" tIns="130047" rIns="130047" bIns="130047" numCol="1" anchor="ctr">
              <a:noAutofit/>
            </a:bodyPr>
            <a:lstStyle>
              <a:lvl1pPr algn="l" defTabSz="1517226">
                <a:lnSpc>
                  <a:spcPct val="90000"/>
                </a:lnSpc>
                <a:spcBef>
                  <a:spcPts val="1400"/>
                </a:spcBef>
                <a:defRPr sz="3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Oscilación ocular involuntaria, rítmica y bifásica (fase lenta y rápida). La dirección la marca la fase rápida.</a:t>
              </a:r>
            </a:p>
          </p:txBody>
        </p:sp>
      </p:grpSp>
      <p:sp>
        <p:nvSpPr>
          <p:cNvPr id="298" name="3 CuadroTexto"/>
          <p:cNvSpPr txBox="1"/>
          <p:nvPr/>
        </p:nvSpPr>
        <p:spPr>
          <a:xfrm>
            <a:off x="7002409" y="2640076"/>
            <a:ext cx="5222982" cy="4473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10815" indent="-310815" algn="l" defTabSz="1300480">
              <a:buSzPct val="100000"/>
              <a:buChar char="•"/>
              <a:defRPr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Se</a:t>
            </a:r>
            <a:r>
              <a:rPr lang="es-ES" dirty="0"/>
              <a:t> puede</a:t>
            </a:r>
            <a:r>
              <a:rPr dirty="0"/>
              <a:t> </a:t>
            </a:r>
            <a:r>
              <a:rPr dirty="0" err="1"/>
              <a:t>explora</a:t>
            </a:r>
            <a:r>
              <a:rPr lang="es-ES" dirty="0"/>
              <a:t>r</a:t>
            </a:r>
            <a:r>
              <a:rPr dirty="0"/>
              <a:t> con la </a:t>
            </a:r>
            <a:r>
              <a:rPr dirty="0" err="1">
                <a:highlight>
                  <a:srgbClr val="FFFF00"/>
                </a:highlight>
              </a:rPr>
              <a:t>maniobra</a:t>
            </a:r>
            <a:r>
              <a:rPr dirty="0">
                <a:highlight>
                  <a:srgbClr val="FFFF00"/>
                </a:highlight>
              </a:rPr>
              <a:t> de Dix- Hallpike.</a:t>
            </a:r>
            <a:r>
              <a:rPr dirty="0"/>
              <a:t> </a:t>
            </a:r>
            <a:r>
              <a:rPr dirty="0" err="1"/>
              <a:t>Confirma</a:t>
            </a:r>
            <a:r>
              <a:rPr dirty="0"/>
              <a:t> el </a:t>
            </a:r>
            <a:r>
              <a:rPr dirty="0" err="1"/>
              <a:t>diagnóstico</a:t>
            </a:r>
            <a:r>
              <a:rPr dirty="0"/>
              <a:t> de </a:t>
            </a:r>
            <a:r>
              <a:rPr dirty="0" err="1"/>
              <a:t>mareo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Vértigo</a:t>
            </a:r>
            <a:r>
              <a:rPr dirty="0"/>
              <a:t> </a:t>
            </a:r>
            <a:r>
              <a:rPr dirty="0" err="1"/>
              <a:t>Posicional</a:t>
            </a:r>
            <a:r>
              <a:rPr dirty="0"/>
              <a:t> </a:t>
            </a:r>
            <a:r>
              <a:rPr dirty="0" err="1"/>
              <a:t>Paroxístico</a:t>
            </a:r>
            <a:r>
              <a:rPr dirty="0"/>
              <a:t> </a:t>
            </a:r>
            <a:r>
              <a:rPr dirty="0" err="1"/>
              <a:t>Benigno</a:t>
            </a:r>
            <a:r>
              <a:rPr dirty="0"/>
              <a:t> (VPPB).</a:t>
            </a:r>
          </a:p>
          <a:p>
            <a:pPr marL="310815" indent="-310815" algn="l" defTabSz="1300480">
              <a:buSzPct val="100000"/>
              <a:buChar char="•"/>
              <a:defRPr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La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rápida</a:t>
            </a:r>
            <a:r>
              <a:rPr dirty="0"/>
              <a:t>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hacia</a:t>
            </a:r>
            <a:r>
              <a:rPr dirty="0"/>
              <a:t> el </a:t>
            </a:r>
            <a:r>
              <a:rPr dirty="0" err="1"/>
              <a:t>lado</a:t>
            </a:r>
            <a:r>
              <a:rPr dirty="0"/>
              <a:t> </a:t>
            </a:r>
            <a:r>
              <a:rPr dirty="0" err="1"/>
              <a:t>sano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6053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rizontal BPPV nystagmus.mp4">
            <a:hlinkClick r:id="" action="ppaction://media"/>
            <a:extLst>
              <a:ext uri="{FF2B5EF4-FFF2-40B4-BE49-F238E27FC236}">
                <a16:creationId xmlns:a16="http://schemas.microsoft.com/office/drawing/2014/main" id="{1FAF99E3-8609-1648-8773-232BCC41B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9300" y="1276350"/>
            <a:ext cx="9010650" cy="67579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Maniobra de Dix-Hallpike"/>
          <p:cNvSpPr txBox="1">
            <a:spLocks noGrp="1"/>
          </p:cNvSpPr>
          <p:nvPr>
            <p:ph type="title"/>
          </p:nvPr>
        </p:nvSpPr>
        <p:spPr>
          <a:xfrm>
            <a:off x="650239" y="-3048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0784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Maniobra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de Dix-Hallpike</a:t>
            </a:r>
          </a:p>
        </p:txBody>
      </p:sp>
      <p:sp>
        <p:nvSpPr>
          <p:cNvPr id="308" name="Una maniobra de Dix-Hallpike que provoque vértigo y nistagmo es diagnóstica de patología del canal semicircular posterior…"/>
          <p:cNvSpPr txBox="1"/>
          <p:nvPr/>
        </p:nvSpPr>
        <p:spPr>
          <a:xfrm>
            <a:off x="785342" y="1911392"/>
            <a:ext cx="11323387" cy="642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 defTabSz="457200">
              <a:lnSpc>
                <a:spcPts val="5700"/>
              </a:lnSpc>
              <a:spcBef>
                <a:spcPts val="1300"/>
              </a:spcBef>
              <a:tabLst>
                <a:tab pos="139700" algn="l"/>
                <a:tab pos="457200" algn="l"/>
              </a:tabLst>
              <a:defRPr sz="35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  <a:p>
            <a:pPr marL="250657" indent="-250657" algn="l" defTabSz="457200">
              <a:lnSpc>
                <a:spcPts val="5700"/>
              </a:lnSpc>
              <a:spcBef>
                <a:spcPts val="1300"/>
              </a:spcBef>
              <a:buSzPct val="100000"/>
              <a:buChar char="•"/>
              <a:tabLst>
                <a:tab pos="139700" algn="l"/>
                <a:tab pos="457200" algn="l"/>
              </a:tabLst>
              <a:defRPr sz="35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Una </a:t>
            </a:r>
            <a:r>
              <a:rPr dirty="0" err="1"/>
              <a:t>maniobra</a:t>
            </a:r>
            <a:r>
              <a:rPr dirty="0"/>
              <a:t> de Dix-Hallpike que </a:t>
            </a:r>
            <a:r>
              <a:rPr dirty="0" err="1"/>
              <a:t>provoque</a:t>
            </a:r>
            <a:r>
              <a:rPr dirty="0"/>
              <a:t> </a:t>
            </a:r>
            <a:r>
              <a:rPr dirty="0" err="1"/>
              <a:t>vértigo</a:t>
            </a:r>
            <a:r>
              <a:rPr dirty="0"/>
              <a:t> y </a:t>
            </a:r>
            <a:r>
              <a:rPr dirty="0" err="1"/>
              <a:t>nistagmo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diagnóstica</a:t>
            </a:r>
            <a:r>
              <a:rPr dirty="0"/>
              <a:t> de </a:t>
            </a:r>
            <a:r>
              <a:rPr dirty="0" err="1"/>
              <a:t>patología</a:t>
            </a:r>
            <a:r>
              <a:rPr dirty="0"/>
              <a:t> del canal </a:t>
            </a:r>
            <a:r>
              <a:rPr b="1" dirty="0"/>
              <a:t>semicircular posterior</a:t>
            </a:r>
          </a:p>
          <a:p>
            <a:pPr marL="133680" indent="-133680" algn="l" defTabSz="457200">
              <a:lnSpc>
                <a:spcPts val="5700"/>
              </a:lnSpc>
              <a:spcBef>
                <a:spcPts val="1300"/>
              </a:spcBef>
              <a:buSzPct val="100000"/>
              <a:buChar char="•"/>
              <a:tabLst>
                <a:tab pos="139700" algn="l"/>
                <a:tab pos="457200" algn="l"/>
              </a:tabLst>
              <a:defRPr sz="35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 b="1" dirty="0"/>
          </a:p>
          <a:p>
            <a:pPr marL="133680" indent="-133680" algn="l" defTabSz="457200">
              <a:lnSpc>
                <a:spcPts val="5700"/>
              </a:lnSpc>
              <a:spcBef>
                <a:spcPts val="1300"/>
              </a:spcBef>
              <a:buSzPct val="100000"/>
              <a:buChar char="•"/>
              <a:tabLst>
                <a:tab pos="139700" algn="l"/>
                <a:tab pos="457200" algn="l"/>
              </a:tabLst>
              <a:defRPr sz="35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 b="1" dirty="0"/>
          </a:p>
          <a:p>
            <a:pPr marL="133680" indent="-133680" algn="l" defTabSz="457200">
              <a:lnSpc>
                <a:spcPts val="5700"/>
              </a:lnSpc>
              <a:spcBef>
                <a:spcPts val="1300"/>
              </a:spcBef>
              <a:buSzPct val="100000"/>
              <a:buChar char="•"/>
              <a:tabLst>
                <a:tab pos="139700" algn="l"/>
                <a:tab pos="457200" algn="l"/>
              </a:tabLst>
              <a:defRPr sz="35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VPP del 83% y VPN del 52%, y S 55%-88%*</a:t>
            </a:r>
            <a:endParaRPr baseline="11320" dirty="0"/>
          </a:p>
          <a:p>
            <a:pPr marL="457200" indent="-457200" algn="r" defTabSz="457200">
              <a:lnSpc>
                <a:spcPts val="3400"/>
              </a:lnSpc>
              <a:spcBef>
                <a:spcPts val="1300"/>
              </a:spcBef>
              <a:tabLst>
                <a:tab pos="139700" algn="l"/>
                <a:tab pos="457200" algn="l"/>
              </a:tabLst>
              <a:defRPr sz="1633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2000" baseline="24490" dirty="0"/>
              <a:t>*</a:t>
            </a:r>
            <a:r>
              <a:rPr sz="2000" baseline="56490" dirty="0"/>
              <a:t> </a:t>
            </a:r>
            <a:r>
              <a:rPr sz="2000" baseline="24490" dirty="0"/>
              <a:t>Furman J, </a:t>
            </a:r>
            <a:r>
              <a:rPr sz="2000" baseline="24490" dirty="0" err="1"/>
              <a:t>Aminoff</a:t>
            </a:r>
            <a:r>
              <a:rPr sz="2000" baseline="24490" dirty="0"/>
              <a:t> M, </a:t>
            </a:r>
            <a:r>
              <a:rPr sz="2000" baseline="24490" dirty="0" err="1"/>
              <a:t>Wilterdink</a:t>
            </a:r>
            <a:r>
              <a:rPr sz="2000" baseline="24490" dirty="0"/>
              <a:t> J. Evaluation of vertigo. UpToDate. </a:t>
            </a:r>
            <a:r>
              <a:rPr sz="2000" baseline="24490" dirty="0" err="1"/>
              <a:t>Enero</a:t>
            </a:r>
            <a:r>
              <a:rPr sz="2000" baseline="24490" dirty="0"/>
              <a:t> de 2008.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ronóstic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rgbClr val="002060"/>
                </a:solidFill>
              </a:rPr>
              <a:t>Pronóstico</a:t>
            </a:r>
            <a:r>
              <a:rPr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11" name="El 60% tiende a la curación espontánea en 2-6 semanas. La tasa de recurrencia es del 15-30% al año. Con maniobras de Epley (2 sesiones) hay curación en &gt;90%."/>
          <p:cNvSpPr txBox="1">
            <a:spLocks noGrp="1"/>
          </p:cNvSpPr>
          <p:nvPr>
            <p:ph type="body" idx="1"/>
          </p:nvPr>
        </p:nvSpPr>
        <p:spPr>
          <a:xfrm>
            <a:off x="650239" y="2561589"/>
            <a:ext cx="11704322" cy="643692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marL="457200" indent="-457200">
              <a:buFontTx/>
              <a:buChar char="-"/>
            </a:pPr>
            <a:r>
              <a:rPr dirty="0"/>
              <a:t>El 60% </a:t>
            </a:r>
            <a:r>
              <a:rPr dirty="0" err="1"/>
              <a:t>tiende</a:t>
            </a:r>
            <a:r>
              <a:rPr dirty="0"/>
              <a:t> a la </a:t>
            </a:r>
            <a:r>
              <a:rPr dirty="0" err="1"/>
              <a:t>curación</a:t>
            </a:r>
            <a:r>
              <a:rPr dirty="0"/>
              <a:t> </a:t>
            </a:r>
            <a:r>
              <a:rPr dirty="0" err="1"/>
              <a:t>espontánea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2-6 </a:t>
            </a:r>
            <a:r>
              <a:rPr dirty="0" err="1"/>
              <a:t>semanas</a:t>
            </a:r>
            <a:r>
              <a:rPr dirty="0"/>
              <a:t>. </a:t>
            </a:r>
            <a:endParaRPr lang="es-ES" dirty="0"/>
          </a:p>
          <a:p>
            <a:pPr marL="457200" indent="-457200">
              <a:buFontTx/>
              <a:buChar char="-"/>
            </a:pPr>
            <a:endParaRPr lang="es-ES" dirty="0"/>
          </a:p>
          <a:p>
            <a:pPr marL="457200" indent="-457200">
              <a:buFontTx/>
              <a:buChar char="-"/>
            </a:pPr>
            <a:r>
              <a:rPr dirty="0"/>
              <a:t>La </a:t>
            </a:r>
            <a:r>
              <a:rPr dirty="0" err="1"/>
              <a:t>tasa</a:t>
            </a:r>
            <a:r>
              <a:rPr dirty="0"/>
              <a:t> de </a:t>
            </a:r>
            <a:r>
              <a:rPr dirty="0" err="1"/>
              <a:t>recurrencia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del 15-30% al </a:t>
            </a:r>
            <a:r>
              <a:rPr dirty="0" err="1"/>
              <a:t>año</a:t>
            </a:r>
            <a:r>
              <a:rPr dirty="0"/>
              <a:t>. </a:t>
            </a:r>
            <a:endParaRPr lang="es-ES" dirty="0"/>
          </a:p>
          <a:p>
            <a:pPr marL="457200" indent="-457200">
              <a:buFontTx/>
              <a:buChar char="-"/>
            </a:pPr>
            <a:endParaRPr lang="es-ES" dirty="0"/>
          </a:p>
          <a:p>
            <a:pPr marL="457200" indent="-457200">
              <a:buFontTx/>
              <a:buChar char="-"/>
            </a:pPr>
            <a:r>
              <a:rPr dirty="0"/>
              <a:t>Con </a:t>
            </a:r>
            <a:r>
              <a:rPr dirty="0" err="1"/>
              <a:t>maniobras</a:t>
            </a:r>
            <a:r>
              <a:rPr dirty="0"/>
              <a:t> de Epley (2 </a:t>
            </a:r>
            <a:r>
              <a:rPr dirty="0" err="1"/>
              <a:t>sesiones</a:t>
            </a:r>
            <a:r>
              <a:rPr dirty="0"/>
              <a:t>) hay </a:t>
            </a:r>
            <a:r>
              <a:rPr dirty="0" err="1"/>
              <a:t>curación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&gt;90%.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1 Título"/>
          <p:cNvSpPr txBox="1">
            <a:spLocks noGrp="1"/>
          </p:cNvSpPr>
          <p:nvPr>
            <p:ph type="title"/>
          </p:nvPr>
        </p:nvSpPr>
        <p:spPr>
          <a:xfrm>
            <a:off x="664951" y="-1137921"/>
            <a:ext cx="11704321" cy="227584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rPr dirty="0" err="1">
                <a:solidFill>
                  <a:srgbClr val="002060"/>
                </a:solidFill>
              </a:rPr>
              <a:t>Manejo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terapéutico</a:t>
            </a:r>
            <a:r>
              <a:rPr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14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394001"/>
            <a:ext cx="11704322" cy="8090500"/>
          </a:xfrm>
          <a:prstGeom prst="rect">
            <a:avLst/>
          </a:prstGeom>
        </p:spPr>
        <p:txBody>
          <a:bodyPr/>
          <a:lstStyle/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 err="1"/>
              <a:t>Sulpirida</a:t>
            </a:r>
            <a:r>
              <a:rPr dirty="0"/>
              <a:t> (</a:t>
            </a:r>
            <a:r>
              <a:rPr dirty="0" err="1"/>
              <a:t>Dogmatil</a:t>
            </a:r>
            <a:r>
              <a:rPr dirty="0"/>
              <a:t>®) 50 mg/8h v. o </a:t>
            </a:r>
            <a:r>
              <a:rPr dirty="0" err="1"/>
              <a:t>durante</a:t>
            </a:r>
            <a:r>
              <a:rPr dirty="0"/>
              <a:t> 2-3 </a:t>
            </a:r>
            <a:r>
              <a:rPr dirty="0" err="1"/>
              <a:t>días</a:t>
            </a:r>
            <a:r>
              <a:rPr dirty="0"/>
              <a:t>. </a:t>
            </a:r>
            <a:r>
              <a:rPr dirty="0" err="1"/>
              <a:t>Reducción</a:t>
            </a:r>
            <a:r>
              <a:rPr dirty="0"/>
              <a:t> gradual.</a:t>
            </a:r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endParaRPr dirty="0"/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 err="1"/>
              <a:t>Tietilperazina</a:t>
            </a:r>
            <a:r>
              <a:rPr dirty="0"/>
              <a:t> (</a:t>
            </a:r>
            <a:r>
              <a:rPr dirty="0" err="1"/>
              <a:t>Torecan</a:t>
            </a:r>
            <a:r>
              <a:rPr dirty="0"/>
              <a:t>®) 6.5 mg/8h v. o. </a:t>
            </a:r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endParaRPr dirty="0"/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 err="1"/>
              <a:t>Betahistina</a:t>
            </a:r>
            <a:r>
              <a:rPr dirty="0"/>
              <a:t> (</a:t>
            </a:r>
            <a:r>
              <a:rPr dirty="0" err="1"/>
              <a:t>Serc</a:t>
            </a:r>
            <a:r>
              <a:rPr dirty="0"/>
              <a:t>®) 16 mg/8 h/ </a:t>
            </a:r>
            <a:r>
              <a:rPr dirty="0" err="1"/>
              <a:t>meses</a:t>
            </a:r>
            <a:r>
              <a:rPr dirty="0"/>
              <a:t>.</a:t>
            </a:r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endParaRPr dirty="0"/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/>
              <a:t>Diazepam 5 mg/ 8h.</a:t>
            </a:r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endParaRPr dirty="0"/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 err="1"/>
              <a:t>Maniobras</a:t>
            </a:r>
            <a:r>
              <a:rPr dirty="0"/>
              <a:t> </a:t>
            </a:r>
            <a:r>
              <a:rPr dirty="0" err="1"/>
              <a:t>liberadoras</a:t>
            </a:r>
            <a:r>
              <a:rPr dirty="0"/>
              <a:t>: </a:t>
            </a:r>
            <a:r>
              <a:rPr dirty="0" err="1"/>
              <a:t>Semont</a:t>
            </a:r>
            <a:r>
              <a:rPr dirty="0"/>
              <a:t>, Epley  (</a:t>
            </a:r>
            <a:r>
              <a:rPr dirty="0" err="1"/>
              <a:t>efectividad</a:t>
            </a:r>
            <a:r>
              <a:rPr dirty="0"/>
              <a:t> 85-90%). </a:t>
            </a:r>
            <a:r>
              <a:rPr dirty="0" err="1"/>
              <a:t>Ejercicios</a:t>
            </a:r>
            <a:r>
              <a:rPr dirty="0"/>
              <a:t> de Brandt- </a:t>
            </a:r>
            <a:r>
              <a:rPr dirty="0" err="1"/>
              <a:t>Daroff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domicilio</a:t>
            </a:r>
            <a:r>
              <a:rPr dirty="0"/>
              <a:t>.</a:t>
            </a:r>
          </a:p>
          <a:p>
            <a:pPr marL="0" lvl="1" indent="228600">
              <a:spcBef>
                <a:spcPts val="600"/>
              </a:spcBef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dirty="0"/>
          </a:p>
          <a:p>
            <a:pPr marL="857250" lvl="1" indent="-400050">
              <a:spcBef>
                <a:spcPts val="600"/>
              </a:spcBef>
              <a:buFont typeface="Courier New"/>
              <a:defRPr>
                <a:solidFill>
                  <a:srgbClr val="000000"/>
                </a:solidFill>
              </a:defRPr>
            </a:pPr>
            <a:r>
              <a:rPr dirty="0" err="1"/>
              <a:t>Rehabilitación</a:t>
            </a:r>
            <a:r>
              <a:rPr dirty="0"/>
              <a:t> vestibular.</a:t>
            </a:r>
          </a:p>
        </p:txBody>
      </p:sp>
      <p:sp>
        <p:nvSpPr>
          <p:cNvPr id="315" name="Rectángulo"/>
          <p:cNvSpPr/>
          <p:nvPr/>
        </p:nvSpPr>
        <p:spPr>
          <a:xfrm>
            <a:off x="1498600" y="1314450"/>
            <a:ext cx="10130632" cy="1270000"/>
          </a:xfrm>
          <a:prstGeom prst="rect">
            <a:avLst/>
          </a:prstGeom>
          <a:solidFill>
            <a:srgbClr val="FFFB00">
              <a:alpha val="50000"/>
            </a:srgbClr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6" name="Rectángulo"/>
          <p:cNvSpPr/>
          <p:nvPr/>
        </p:nvSpPr>
        <p:spPr>
          <a:xfrm>
            <a:off x="1549400" y="4089400"/>
            <a:ext cx="8090397" cy="1270000"/>
          </a:xfrm>
          <a:prstGeom prst="rect">
            <a:avLst/>
          </a:prstGeom>
          <a:solidFill>
            <a:srgbClr val="FFFB00">
              <a:alpha val="50000"/>
            </a:srgbClr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1" animBg="1" advAuto="0"/>
      <p:bldP spid="316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¿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5000"/>
            </a:lvl1pPr>
          </a:lstStyle>
          <a:p>
            <a:r>
              <a:rPr dirty="0">
                <a:solidFill>
                  <a:schemeClr val="tx1"/>
                </a:solidFill>
              </a:rPr>
              <a:t>¿?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oda la vida se ha hecho así…"/>
          <p:cNvSpPr txBox="1"/>
          <p:nvPr/>
        </p:nvSpPr>
        <p:spPr>
          <a:xfrm>
            <a:off x="645160" y="3536950"/>
            <a:ext cx="10879731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005493"/>
                </a:solidFill>
              </a:defRPr>
            </a:lvl1pPr>
          </a:lstStyle>
          <a:p>
            <a:r>
              <a:rPr dirty="0"/>
              <a:t>Toda la </a:t>
            </a:r>
            <a:r>
              <a:rPr dirty="0" err="1"/>
              <a:t>vida</a:t>
            </a:r>
            <a:r>
              <a:rPr dirty="0"/>
              <a:t> se ha </a:t>
            </a:r>
            <a:r>
              <a:rPr dirty="0" err="1"/>
              <a:t>hecho</a:t>
            </a:r>
            <a:r>
              <a:rPr dirty="0"/>
              <a:t> </a:t>
            </a:r>
            <a:r>
              <a:rPr dirty="0" err="1"/>
              <a:t>así</a:t>
            </a:r>
            <a:r>
              <a:rPr dirty="0"/>
              <a:t>…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erard Suárez Bas. (2017). Uso de sedantes vestibulares en el vértigo periférico. AMF, 13(8), 529-530."/>
          <p:cNvSpPr txBox="1"/>
          <p:nvPr/>
        </p:nvSpPr>
        <p:spPr>
          <a:xfrm>
            <a:off x="671214" y="8257159"/>
            <a:ext cx="120184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2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Gerard Suárez Bas. (2017). Uso de sedantes vestibulares en el vértigo periférico. AMF, 13(8), 529-530.</a:t>
            </a:r>
          </a:p>
        </p:txBody>
      </p:sp>
      <p:pic>
        <p:nvPicPr>
          <p:cNvPr id="325" name="Captura de pantalla 2018-04-18 a las 13.50.22.png" descr="Captura de pantalla 2018-04-18 a las 13.50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29" y="825449"/>
            <a:ext cx="11130079" cy="214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Logo-UpToDate.jpg" descr="Logo-UpToDa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50" y="3486150"/>
            <a:ext cx="3644935" cy="87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MPubmed.jpg" descr="MPubme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1863" y="5751215"/>
            <a:ext cx="4194637" cy="1709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cochrane-600x154.jpg" descr="cochrane-600x15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8641" y="3477858"/>
            <a:ext cx="5227760" cy="1341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TRIP logo.jpg" descr="TRIP log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9755" y="5298231"/>
            <a:ext cx="2565401" cy="152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edantes vestibulares…"/>
          <p:cNvSpPr txBox="1"/>
          <p:nvPr/>
        </p:nvSpPr>
        <p:spPr>
          <a:xfrm>
            <a:off x="948055" y="2616199"/>
            <a:ext cx="11108691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 sz="10000"/>
              <a:t>Sedantes vestibulares</a:t>
            </a:r>
          </a:p>
          <a:p>
            <a:pPr>
              <a:defRPr sz="250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(Sulpirida, Betahistina) </a:t>
            </a:r>
            <a:endParaRPr sz="10000"/>
          </a:p>
          <a:p>
            <a:pPr>
              <a:defRPr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 sz="10000"/>
              <a:t>vs</a:t>
            </a:r>
          </a:p>
          <a:p>
            <a:pPr>
              <a:defRPr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 sz="10000"/>
              <a:t>Placebo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Evidencias</a:t>
            </a:r>
            <a:r>
              <a:rPr dirty="0"/>
              <a:t> </a:t>
            </a:r>
            <a:r>
              <a:rPr dirty="0" err="1"/>
              <a:t>encontradas</a:t>
            </a:r>
            <a:r>
              <a:rPr dirty="0"/>
              <a:t>:</a:t>
            </a:r>
          </a:p>
          <a:p>
            <a:r>
              <a:rPr dirty="0" err="1"/>
              <a:t>Betahistina</a:t>
            </a:r>
            <a:endParaRPr dirty="0"/>
          </a:p>
        </p:txBody>
      </p:sp>
      <p:sp>
        <p:nvSpPr>
          <p:cNvPr id="334" name="Revisión Cochrane junio’16: 17 estudios. Pruebas de baja calidad sugieren que los pacientes que sufren vértigo podrían beneficiarse de un efecto positivo de la betahistin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0917" indent="-480917" defTabSz="1287475">
              <a:defRPr sz="3366">
                <a:solidFill>
                  <a:srgbClr val="000000"/>
                </a:solidFill>
              </a:defRPr>
            </a:pPr>
            <a:r>
              <a:t>Revisión Cochrane junio’16: 17 estudios. Pruebas de baja calidad sugieren que los pacientes que sufren vértigo podrían beneficiarse de un efecto positivo de la betahistina. </a:t>
            </a:r>
          </a:p>
          <a:p>
            <a:pPr marL="0" indent="0" algn="r" defTabSz="452627">
              <a:lnSpc>
                <a:spcPts val="3000"/>
              </a:lnSpc>
              <a:spcBef>
                <a:spcPts val="1100"/>
              </a:spcBef>
              <a:buSzTx/>
              <a:buFontTx/>
              <a:buNone/>
              <a:defRPr sz="148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Murdin L, Hussain K, Schilder A. Betahistina para los síntomas del vértigo. Cochrane Database Syst Rev. 2016;(6):CD010696. doi:    10.1002/14651858.CD010696. </a:t>
            </a:r>
          </a:p>
          <a:p>
            <a:pPr marL="0" indent="0" defTabSz="452627">
              <a:lnSpc>
                <a:spcPts val="2500"/>
              </a:lnSpc>
              <a:spcBef>
                <a:spcPts val="1100"/>
              </a:spcBef>
              <a:buSzTx/>
              <a:buFontTx/>
              <a:buNone/>
              <a:defRPr sz="1056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marL="480917" indent="-480917" defTabSz="1287475">
              <a:defRPr sz="3366">
                <a:solidFill>
                  <a:srgbClr val="000000"/>
                </a:solidFill>
              </a:defRPr>
            </a:pPr>
            <a:endParaRPr/>
          </a:p>
          <a:p>
            <a:pPr marL="480917" indent="-480917" defTabSz="1287475">
              <a:defRPr sz="3366">
                <a:solidFill>
                  <a:srgbClr val="000000"/>
                </a:solidFill>
              </a:defRPr>
            </a:pPr>
            <a:r>
              <a:t>UptoDate marzo’17: poca evidencia a favor de un fármaco frente a otro. No alargar el tratamiento &gt;48h por supresión de la actividad central y retraso en la recuperación a largo plazo.</a:t>
            </a:r>
          </a:p>
          <a:p>
            <a:pPr marL="0" indent="0" algn="r" defTabSz="452627">
              <a:lnSpc>
                <a:spcPts val="2900"/>
              </a:lnSpc>
              <a:spcBef>
                <a:spcPts val="1100"/>
              </a:spcBef>
              <a:buSzTx/>
              <a:buFontTx/>
              <a:buNone/>
              <a:defRPr sz="1386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Furman JM, Barton JJS. Treatment of vertigo. UpToDate Database of Systematic Reviews 2017.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1 Título"/>
          <p:cNvSpPr txBox="1">
            <a:spLocks noGrp="1"/>
          </p:cNvSpPr>
          <p:nvPr>
            <p:ph type="title"/>
          </p:nvPr>
        </p:nvSpPr>
        <p:spPr>
          <a:xfrm>
            <a:off x="650239" y="-6477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Doctor, me </a:t>
            </a:r>
            <a:r>
              <a:rPr dirty="0" err="1">
                <a:solidFill>
                  <a:srgbClr val="002060"/>
                </a:solidFill>
              </a:rPr>
              <a:t>mareo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65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831339"/>
            <a:ext cx="11704322" cy="64369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Supone el 2- 5% de las consultas en Atención Primaria.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Prevalencia estimada de 1.8% en adultos y más del 30% en ancianos.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2 veces más frecuente en mujeres.</a:t>
            </a:r>
          </a:p>
        </p:txBody>
      </p:sp>
      <p:pic>
        <p:nvPicPr>
          <p:cNvPr id="166" name="anciano.jpg" descr="ancian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992" y="2426692"/>
            <a:ext cx="1790701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anciana.jpg" descr="ancian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945" y="2426692"/>
            <a:ext cx="2486159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aptura de pantalla 2018-04-26 a las 18.23.19.png" descr="Captura de pantalla 2018-04-26 a las 18.23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6858" y="5751140"/>
            <a:ext cx="2486159" cy="2470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</a:t>
            </a:r>
          </a:p>
          <a:p>
            <a:r>
              <a:t>Betahistina</a:t>
            </a:r>
          </a:p>
        </p:txBody>
      </p:sp>
      <p:sp>
        <p:nvSpPr>
          <p:cNvPr id="337" name="Revisión Cochrane junio’16: 17 estudios. Pruebas de baja calidad sugieren que los pacientes que sufren vértigo podrían beneficiarse de un efecto positivo de la betahistin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r>
              <a:t>Revisión Cochrane junio’16: 17 estudios. Pruebas de </a:t>
            </a:r>
            <a:r>
              <a:rPr sz="4185" b="1" u="sng"/>
              <a:t>baja calidad</a:t>
            </a:r>
            <a:r>
              <a:t> sugieren que los pacientes que sufren vértigo </a:t>
            </a:r>
            <a:r>
              <a:rPr sz="4185" b="1" u="sng"/>
              <a:t>podrían</a:t>
            </a:r>
            <a:r>
              <a:t> beneficiarse de un efecto positivo de la betahistina. </a:t>
            </a:r>
          </a:p>
          <a:p>
            <a:pPr marL="0" indent="0" algn="r" defTabSz="425195">
              <a:lnSpc>
                <a:spcPts val="2800"/>
              </a:lnSpc>
              <a:spcBef>
                <a:spcPts val="1100"/>
              </a:spcBef>
              <a:buSzTx/>
              <a:buFontTx/>
              <a:buNone/>
              <a:defRPr sz="139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Murdin L, Hussain K, Schilder A. Betahistina para los síntomas del vértigo. Cochrane Database Syst Rev. 2016;(6):CD010696. doi:    10.1002/14651858.CD010696. </a:t>
            </a:r>
          </a:p>
          <a:p>
            <a:pPr marL="0" indent="0" defTabSz="425195">
              <a:lnSpc>
                <a:spcPts val="2300"/>
              </a:lnSpc>
              <a:spcBef>
                <a:spcPts val="1100"/>
              </a:spcBef>
              <a:buSzTx/>
              <a:buFontTx/>
              <a:buNone/>
              <a:defRPr sz="992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endParaRPr/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r>
              <a:t>UptoDate marzo’17: poca evidencia a favor de un fármaco frente a otro (tradicionales). No alargar el tratamiento &gt;48h por supresión de la actividad vestibular y retraso en la recuperación a largo plazo.</a:t>
            </a:r>
          </a:p>
          <a:p>
            <a:pPr marL="0" indent="0" algn="r" defTabSz="425195">
              <a:lnSpc>
                <a:spcPts val="2700"/>
              </a:lnSpc>
              <a:spcBef>
                <a:spcPts val="1100"/>
              </a:spcBef>
              <a:buSzTx/>
              <a:buFontTx/>
              <a:buNone/>
              <a:defRPr sz="1302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Furman JM, Barton JJS. Treatment of vertigo. UpToDate Database of Systematic Reviews 2017.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</a:t>
            </a:r>
          </a:p>
          <a:p>
            <a:r>
              <a:t>Sulpirida</a:t>
            </a:r>
          </a:p>
        </p:txBody>
      </p:sp>
      <p:sp>
        <p:nvSpPr>
          <p:cNvPr id="340" name="Hay varios estudios que indican su efecto antivertiginoso. La mayoría de ellos publicados entre 1970 y 1985."/>
          <p:cNvSpPr txBox="1">
            <a:spLocks noGrp="1"/>
          </p:cNvSpPr>
          <p:nvPr>
            <p:ph type="body" idx="1"/>
          </p:nvPr>
        </p:nvSpPr>
        <p:spPr>
          <a:xfrm>
            <a:off x="650239" y="2682239"/>
            <a:ext cx="11704322" cy="64369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Hay varios estudios que indican su efecto antivertiginoso. La mayoría de ellos publicados entre 1970 y 1985.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</a:t>
            </a:r>
          </a:p>
          <a:p>
            <a:r>
              <a:t>Sulpirida</a:t>
            </a:r>
          </a:p>
        </p:txBody>
      </p:sp>
      <p:sp>
        <p:nvSpPr>
          <p:cNvPr id="343" name="Hay varios estudios que indican su efecto antivertiginoso. La mayoría de ellos publicados entre 1970 y 1985."/>
          <p:cNvSpPr txBox="1">
            <a:spLocks noGrp="1"/>
          </p:cNvSpPr>
          <p:nvPr>
            <p:ph type="body" idx="1"/>
          </p:nvPr>
        </p:nvSpPr>
        <p:spPr>
          <a:xfrm>
            <a:off x="650239" y="2263139"/>
            <a:ext cx="11704322" cy="64369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Hay varios estudios que indican su efecto antivertiginoso. La mayoría de ellos publicados entre </a:t>
            </a:r>
            <a:r>
              <a:rPr sz="4500" b="1" u="sng"/>
              <a:t>1970 y 1985.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AEB1CF-95E0-CE4B-96BD-DE17C463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4203700"/>
            <a:ext cx="5080000" cy="508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</a:t>
            </a:r>
          </a:p>
          <a:p>
            <a:r>
              <a:t>Sulpirida</a:t>
            </a:r>
          </a:p>
        </p:txBody>
      </p:sp>
      <p:sp>
        <p:nvSpPr>
          <p:cNvPr id="346" name="Hay varios estudios que indican su efecto antivertiginoso. La mayoría de ellos publicados entre 1970 y 1985."/>
          <p:cNvSpPr txBox="1">
            <a:spLocks noGrp="1"/>
          </p:cNvSpPr>
          <p:nvPr>
            <p:ph type="body" idx="1"/>
          </p:nvPr>
        </p:nvSpPr>
        <p:spPr>
          <a:xfrm>
            <a:off x="650239" y="2263139"/>
            <a:ext cx="11704322" cy="64369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Hay varios estudios que indican su efecto antivertiginoso. La mayoría de ellos publicados entre </a:t>
            </a:r>
            <a:r>
              <a:rPr sz="4500" b="1" u="sng"/>
              <a:t>1970 y 1985. </a:t>
            </a:r>
          </a:p>
        </p:txBody>
      </p:sp>
      <p:pic>
        <p:nvPicPr>
          <p:cNvPr id="347" name="Portada 12 de octubre.jpg" descr="Portada 12 de octub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091" y="480412"/>
            <a:ext cx="4597805" cy="64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ortada Harrison.jpg" descr="Portada Harris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4508" y="835025"/>
            <a:ext cx="4178301" cy="633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-0117.JPG" descr="IMG-011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801" y="1757613"/>
            <a:ext cx="5738385" cy="7651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-0118.JPG" descr="IMG-011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2943" y="1708170"/>
            <a:ext cx="5812549" cy="77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Línea"/>
          <p:cNvSpPr/>
          <p:nvPr/>
        </p:nvSpPr>
        <p:spPr>
          <a:xfrm>
            <a:off x="1790699" y="5862602"/>
            <a:ext cx="4177136" cy="190353"/>
          </a:xfrm>
          <a:prstGeom prst="line">
            <a:avLst/>
          </a:prstGeom>
          <a:ln w="25400">
            <a:solidFill>
              <a:srgbClr val="FFFB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2" name="Flecha"/>
          <p:cNvSpPr/>
          <p:nvPr/>
        </p:nvSpPr>
        <p:spPr>
          <a:xfrm rot="17233165">
            <a:off x="3795154" y="6855025"/>
            <a:ext cx="2048771" cy="587178"/>
          </a:xfrm>
          <a:prstGeom prst="rightArrow">
            <a:avLst>
              <a:gd name="adj1" fmla="val 32000"/>
              <a:gd name="adj2" fmla="val 138425"/>
            </a:avLst>
          </a:prstGeom>
          <a:solidFill>
            <a:srgbClr val="FF2600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3" name="Flecha"/>
          <p:cNvSpPr/>
          <p:nvPr/>
        </p:nvSpPr>
        <p:spPr>
          <a:xfrm rot="17233165">
            <a:off x="8972709" y="3579679"/>
            <a:ext cx="1572743" cy="587178"/>
          </a:xfrm>
          <a:prstGeom prst="rightArrow">
            <a:avLst>
              <a:gd name="adj1" fmla="val 32000"/>
              <a:gd name="adj2" fmla="val 138425"/>
            </a:avLst>
          </a:prstGeom>
          <a:solidFill>
            <a:srgbClr val="FF2600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4" name="Rectángulo"/>
          <p:cNvSpPr/>
          <p:nvPr/>
        </p:nvSpPr>
        <p:spPr>
          <a:xfrm>
            <a:off x="7429500" y="6026943"/>
            <a:ext cx="1123802" cy="331144"/>
          </a:xfrm>
          <a:prstGeom prst="rect">
            <a:avLst/>
          </a:prstGeom>
          <a:solidFill>
            <a:srgbClr val="FFFB00">
              <a:alpha val="31134"/>
            </a:srgbClr>
          </a:solidFill>
          <a:ln w="25400">
            <a:solidFill>
              <a:schemeClr val="accent1">
                <a:alpha val="31134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5" name="Rectángulo"/>
          <p:cNvSpPr/>
          <p:nvPr/>
        </p:nvSpPr>
        <p:spPr>
          <a:xfrm>
            <a:off x="7251700" y="8490743"/>
            <a:ext cx="1991668" cy="224087"/>
          </a:xfrm>
          <a:prstGeom prst="rect">
            <a:avLst/>
          </a:prstGeom>
          <a:solidFill>
            <a:srgbClr val="FFFB00">
              <a:alpha val="31134"/>
            </a:srgbClr>
          </a:solidFill>
          <a:ln w="25400">
            <a:solidFill>
              <a:schemeClr val="accent1">
                <a:alpha val="31134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  <p:bldP spid="348" grpId="2" animBg="1" advAuto="0"/>
      <p:bldP spid="349" grpId="3" animBg="1" advAuto="0"/>
      <p:bldP spid="350" grpId="4" animBg="1" advAuto="0"/>
      <p:bldP spid="351" grpId="5" animBg="1" advAuto="0"/>
      <p:bldP spid="352" grpId="6" animBg="1" advAuto="0"/>
      <p:bldP spid="353" grpId="7" animBg="1" advAuto="0"/>
      <p:bldP spid="354" grpId="8" animBg="1" advAuto="0"/>
      <p:bldP spid="355" grpId="9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Maniobra de Epley"/>
          <p:cNvSpPr txBox="1">
            <a:spLocks noGrp="1"/>
          </p:cNvSpPr>
          <p:nvPr>
            <p:ph type="title"/>
          </p:nvPr>
        </p:nvSpPr>
        <p:spPr>
          <a:xfrm>
            <a:off x="650239" y="-530804"/>
            <a:ext cx="11704322" cy="2275841"/>
          </a:xfrm>
          <a:prstGeom prst="rect">
            <a:avLst/>
          </a:prstGeom>
        </p:spPr>
        <p:txBody>
          <a:bodyPr/>
          <a:lstStyle/>
          <a:p>
            <a:r>
              <a:t>Maniobra de Epley</a:t>
            </a:r>
          </a:p>
        </p:txBody>
      </p:sp>
      <p:sp>
        <p:nvSpPr>
          <p:cNvPr id="364" name="Cuerpo"/>
          <p:cNvSpPr txBox="1">
            <a:spLocks noGrp="1"/>
          </p:cNvSpPr>
          <p:nvPr>
            <p:ph type="body" idx="1"/>
          </p:nvPr>
        </p:nvSpPr>
        <p:spPr>
          <a:xfrm>
            <a:off x="650239" y="2035631"/>
            <a:ext cx="11704322" cy="667713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" name="ManiobradeEpley.mp4">
            <a:hlinkClick r:id="" action="ppaction://media"/>
            <a:extLst>
              <a:ext uri="{FF2B5EF4-FFF2-40B4-BE49-F238E27FC236}">
                <a16:creationId xmlns:a16="http://schemas.microsoft.com/office/drawing/2014/main" id="{F25A155E-9E41-A04C-9DCE-0D92B114F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0" y="1745037"/>
            <a:ext cx="9753600" cy="7315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 </a:t>
            </a:r>
          </a:p>
          <a:p>
            <a:r>
              <a:t>Maniobras liberadoras </a:t>
            </a:r>
          </a:p>
        </p:txBody>
      </p:sp>
      <p:sp>
        <p:nvSpPr>
          <p:cNvPr id="358" name="En el VPPB la maniobra de Epley ha demostrado ser eficaz en varios estudios aleatorios, comparada con una maniobra simulada.…"/>
          <p:cNvSpPr txBox="1">
            <a:spLocks noGrp="1"/>
          </p:cNvSpPr>
          <p:nvPr>
            <p:ph type="body" idx="1"/>
          </p:nvPr>
        </p:nvSpPr>
        <p:spPr>
          <a:xfrm>
            <a:off x="650239" y="2669539"/>
            <a:ext cx="11704322" cy="643692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En el VPPB la maniobra de Epley ha demostrado ser eficaz en varios estudios aleatorios, comparada con una maniobra simulada.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 marL="0" indent="0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Furman JM, Barton JJS. Treatment of vertigo. UpToDate Database of Systematic Reviews 2017. </a:t>
            </a:r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AcarB,KarasenRM,BuranY.Efficacyofmedicaltherapyinthepre- vention of residual dizziness after successful repositioning maneu- vers for Benign Paroxysmal Positional Vertigo (BPPV).B-ENT. 2015;11(2):117-21. </a:t>
            </a:r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Sundararajan I, Rangachari V, Sumathi V, Kumar K. Epley’s manoeu- vre versus Epley’s manoeuvre plus labyrinthine sedative as manage- ment of benign paroxysmal positional vertigo: prospective, ran- domised study. J Laryngol Otol. 2011 Jun;125:572-5. </a:t>
            </a:r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Chang AK, O’Connor RE. Benign Positional Vertigo in Emergency Medicine Treatment &amp; Management. Medscape. Updated: May 28, 2015. </a:t>
            </a:r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Kim MB, Lee HS, Ban JH.Vestibular suppressants after canalith repositioning in benign paroxysmal positional vertigo. Laryngo- scope. 2014 Oct;124:2400-3.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visiones sistemáticas y metaanálisis han concluido que las maniobras de reposicionamiento de partículas son seguras y eficaces para el tratamiento del vértigo debido a una alteración en el canal posterior.…"/>
          <p:cNvSpPr txBox="1">
            <a:spLocks noGrp="1"/>
          </p:cNvSpPr>
          <p:nvPr>
            <p:ph type="body" idx="1"/>
          </p:nvPr>
        </p:nvSpPr>
        <p:spPr>
          <a:xfrm>
            <a:off x="650239" y="2288539"/>
            <a:ext cx="11704322" cy="64369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Revisiones</a:t>
            </a:r>
            <a:r>
              <a:rPr dirty="0"/>
              <a:t> </a:t>
            </a:r>
            <a:r>
              <a:rPr dirty="0" err="1"/>
              <a:t>sistemáticas</a:t>
            </a:r>
            <a:r>
              <a:rPr dirty="0"/>
              <a:t> y </a:t>
            </a:r>
            <a:r>
              <a:rPr dirty="0" err="1"/>
              <a:t>metaanálisis</a:t>
            </a:r>
            <a:r>
              <a:rPr dirty="0"/>
              <a:t> </a:t>
            </a:r>
            <a:r>
              <a:rPr dirty="0" err="1"/>
              <a:t>han</a:t>
            </a:r>
            <a:r>
              <a:rPr dirty="0"/>
              <a:t> </a:t>
            </a:r>
            <a:r>
              <a:rPr dirty="0" err="1"/>
              <a:t>concluido</a:t>
            </a:r>
            <a:r>
              <a:rPr dirty="0"/>
              <a:t> que las </a:t>
            </a:r>
            <a:r>
              <a:rPr dirty="0" err="1"/>
              <a:t>maniobras</a:t>
            </a:r>
            <a:r>
              <a:rPr dirty="0"/>
              <a:t> de </a:t>
            </a:r>
            <a:r>
              <a:rPr dirty="0" err="1"/>
              <a:t>reposicionamiento</a:t>
            </a:r>
            <a:r>
              <a:rPr dirty="0"/>
              <a:t> de </a:t>
            </a:r>
            <a:r>
              <a:rPr dirty="0" err="1"/>
              <a:t>partículas</a:t>
            </a:r>
            <a:r>
              <a:rPr dirty="0"/>
              <a:t> son </a:t>
            </a:r>
            <a:r>
              <a:rPr dirty="0" err="1"/>
              <a:t>seguras</a:t>
            </a:r>
            <a:r>
              <a:rPr dirty="0"/>
              <a:t> y </a:t>
            </a:r>
            <a:r>
              <a:rPr dirty="0" err="1"/>
              <a:t>eficaces</a:t>
            </a:r>
            <a:r>
              <a:rPr dirty="0"/>
              <a:t> para el </a:t>
            </a:r>
            <a:r>
              <a:rPr dirty="0" err="1"/>
              <a:t>tratamiento</a:t>
            </a:r>
            <a:r>
              <a:rPr dirty="0"/>
              <a:t> del </a:t>
            </a:r>
            <a:r>
              <a:rPr dirty="0" err="1"/>
              <a:t>vértigo</a:t>
            </a:r>
            <a:r>
              <a:rPr dirty="0"/>
              <a:t> </a:t>
            </a:r>
            <a:r>
              <a:rPr dirty="0" err="1"/>
              <a:t>debido</a:t>
            </a:r>
            <a:r>
              <a:rPr dirty="0"/>
              <a:t> 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alteración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canal posterior.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Las </a:t>
            </a:r>
            <a:r>
              <a:rPr dirty="0" err="1"/>
              <a:t>maniobras</a:t>
            </a:r>
            <a:r>
              <a:rPr dirty="0"/>
              <a:t> de </a:t>
            </a:r>
            <a:r>
              <a:rPr dirty="0" err="1"/>
              <a:t>Semont</a:t>
            </a:r>
            <a:r>
              <a:rPr dirty="0"/>
              <a:t> y Epley </a:t>
            </a:r>
            <a:r>
              <a:rPr dirty="0" err="1"/>
              <a:t>parecen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igualmente</a:t>
            </a:r>
            <a:r>
              <a:rPr dirty="0"/>
              <a:t> </a:t>
            </a:r>
            <a:r>
              <a:rPr dirty="0" err="1"/>
              <a:t>efectivas</a:t>
            </a:r>
            <a:r>
              <a:rPr dirty="0"/>
              <a:t>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Un gran </a:t>
            </a:r>
            <a:r>
              <a:rPr dirty="0" err="1"/>
              <a:t>estudio</a:t>
            </a:r>
            <a:r>
              <a:rPr dirty="0"/>
              <a:t> de </a:t>
            </a:r>
            <a:r>
              <a:rPr dirty="0" err="1"/>
              <a:t>casi</a:t>
            </a:r>
            <a:r>
              <a:rPr dirty="0"/>
              <a:t> mil </a:t>
            </a:r>
            <a:r>
              <a:rPr dirty="0" err="1"/>
              <a:t>pacientes</a:t>
            </a:r>
            <a:r>
              <a:rPr dirty="0"/>
              <a:t> </a:t>
            </a:r>
            <a:r>
              <a:rPr dirty="0" err="1"/>
              <a:t>encontró</a:t>
            </a:r>
            <a:r>
              <a:rPr dirty="0"/>
              <a:t> que </a:t>
            </a:r>
            <a:r>
              <a:rPr dirty="0" err="1"/>
              <a:t>una</a:t>
            </a:r>
            <a:r>
              <a:rPr dirty="0"/>
              <a:t> sola </a:t>
            </a:r>
            <a:r>
              <a:rPr dirty="0" err="1"/>
              <a:t>maniobra</a:t>
            </a:r>
            <a:r>
              <a:rPr dirty="0"/>
              <a:t> </a:t>
            </a:r>
            <a:r>
              <a:rPr dirty="0" err="1"/>
              <a:t>fue</a:t>
            </a:r>
            <a:r>
              <a:rPr dirty="0"/>
              <a:t> </a:t>
            </a:r>
            <a:r>
              <a:rPr dirty="0" err="1"/>
              <a:t>efectiva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85% y </a:t>
            </a:r>
            <a:r>
              <a:rPr dirty="0" err="1"/>
              <a:t>sólo</a:t>
            </a:r>
            <a:r>
              <a:rPr dirty="0"/>
              <a:t> el 2% </a:t>
            </a:r>
            <a:r>
              <a:rPr dirty="0" err="1"/>
              <a:t>requirió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de 3 </a:t>
            </a:r>
            <a:r>
              <a:rPr dirty="0" err="1"/>
              <a:t>tratamientos</a:t>
            </a:r>
            <a:r>
              <a:rPr dirty="0"/>
              <a:t>. </a:t>
            </a:r>
          </a:p>
          <a:p>
            <a:pPr marL="0" indent="0" algn="r" defTabSz="457200">
              <a:lnSpc>
                <a:spcPts val="2900"/>
              </a:lnSpc>
              <a:spcBef>
                <a:spcPts val="120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Furman JM, Barton JJS. Treatment of vertigo. UpToDate Database of Systematic Reviews 2017.</a:t>
            </a:r>
          </a:p>
        </p:txBody>
      </p:sp>
      <p:sp>
        <p:nvSpPr>
          <p:cNvPr id="361" name="Evidencias encontradas:…"/>
          <p:cNvSpPr txBox="1"/>
          <p:nvPr/>
        </p:nvSpPr>
        <p:spPr>
          <a:xfrm>
            <a:off x="650239" y="-12701"/>
            <a:ext cx="11704322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b">
            <a:normAutofit/>
          </a:bodyPr>
          <a:lstStyle/>
          <a:p>
            <a:pPr defTabSz="1300480">
              <a:lnSpc>
                <a:spcPts val="8200"/>
              </a:lnSpc>
              <a:defRPr sz="7600">
                <a:solidFill>
                  <a:srgbClr val="2F5897"/>
                </a:solidFill>
                <a:effectLst>
                  <a:outerShdw blurRad="63500" dist="38100" dir="5400000" rotWithShape="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t>Evidencias encontradas: </a:t>
            </a:r>
          </a:p>
          <a:p>
            <a:pPr defTabSz="1300480">
              <a:lnSpc>
                <a:spcPts val="8200"/>
              </a:lnSpc>
              <a:defRPr sz="7600">
                <a:solidFill>
                  <a:srgbClr val="2F5897"/>
                </a:solidFill>
                <a:effectLst>
                  <a:outerShdw blurRad="63500" dist="38100" dir="5400000" rotWithShape="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t>Maniobras liberadoras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onclusiones e implicaciones práctic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Conclusiones e implicaciones prácticas</a:t>
            </a:r>
          </a:p>
        </p:txBody>
      </p:sp>
      <p:sp>
        <p:nvSpPr>
          <p:cNvPr id="367" name="Las evidencias encontradas son, en general, de calidad baj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Las </a:t>
            </a:r>
            <a:r>
              <a:rPr dirty="0" err="1"/>
              <a:t>evidencias</a:t>
            </a:r>
            <a:r>
              <a:rPr dirty="0"/>
              <a:t> </a:t>
            </a:r>
            <a:r>
              <a:rPr dirty="0" err="1"/>
              <a:t>encontradas</a:t>
            </a:r>
            <a:r>
              <a:rPr dirty="0"/>
              <a:t> son, </a:t>
            </a:r>
            <a:r>
              <a:rPr dirty="0" err="1"/>
              <a:t>en</a:t>
            </a:r>
            <a:r>
              <a:rPr dirty="0"/>
              <a:t> general, de </a:t>
            </a:r>
            <a:r>
              <a:rPr dirty="0" err="1"/>
              <a:t>calidad</a:t>
            </a:r>
            <a:r>
              <a:rPr dirty="0"/>
              <a:t> </a:t>
            </a:r>
            <a:r>
              <a:rPr dirty="0" err="1"/>
              <a:t>baja</a:t>
            </a:r>
            <a:r>
              <a:rPr dirty="0"/>
              <a:t>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Únicamente</a:t>
            </a:r>
            <a:r>
              <a:rPr dirty="0"/>
              <a:t> se ha </a:t>
            </a:r>
            <a:r>
              <a:rPr dirty="0" err="1"/>
              <a:t>demostrado</a:t>
            </a:r>
            <a:r>
              <a:rPr dirty="0"/>
              <a:t> </a:t>
            </a:r>
            <a:r>
              <a:rPr dirty="0" err="1"/>
              <a:t>eficacia</a:t>
            </a:r>
            <a:r>
              <a:rPr dirty="0"/>
              <a:t> </a:t>
            </a:r>
            <a:r>
              <a:rPr dirty="0" err="1"/>
              <a:t>clara</a:t>
            </a:r>
            <a:r>
              <a:rPr dirty="0"/>
              <a:t> con las </a:t>
            </a:r>
            <a:r>
              <a:rPr dirty="0" err="1"/>
              <a:t>maniobras</a:t>
            </a:r>
            <a:r>
              <a:rPr dirty="0"/>
              <a:t> de Epley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momento</a:t>
            </a:r>
            <a:r>
              <a:rPr dirty="0"/>
              <a:t> </a:t>
            </a:r>
            <a:r>
              <a:rPr dirty="0" err="1"/>
              <a:t>agudo</a:t>
            </a:r>
            <a:r>
              <a:rPr dirty="0"/>
              <a:t> del VPPB.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Dados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escasos</a:t>
            </a:r>
            <a:r>
              <a:rPr dirty="0"/>
              <a:t> </a:t>
            </a:r>
            <a:r>
              <a:rPr dirty="0" err="1"/>
              <a:t>efectos</a:t>
            </a:r>
            <a:r>
              <a:rPr dirty="0"/>
              <a:t> </a:t>
            </a:r>
            <a:r>
              <a:rPr dirty="0" err="1"/>
              <a:t>secundarios</a:t>
            </a:r>
            <a:r>
              <a:rPr dirty="0"/>
              <a:t> y la </a:t>
            </a:r>
            <a:r>
              <a:rPr dirty="0" err="1"/>
              <a:t>incomodidad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síntomas</a:t>
            </a:r>
            <a:r>
              <a:rPr dirty="0"/>
              <a:t>, </a:t>
            </a:r>
            <a:r>
              <a:rPr dirty="0" err="1"/>
              <a:t>parece</a:t>
            </a:r>
            <a:r>
              <a:rPr dirty="0"/>
              <a:t> </a:t>
            </a:r>
            <a:r>
              <a:rPr dirty="0" err="1"/>
              <a:t>razonable</a:t>
            </a:r>
            <a:r>
              <a:rPr dirty="0"/>
              <a:t> </a:t>
            </a:r>
            <a:r>
              <a:rPr dirty="0" err="1"/>
              <a:t>utilizarla</a:t>
            </a:r>
            <a:r>
              <a:rPr dirty="0"/>
              <a:t> (</a:t>
            </a:r>
            <a:r>
              <a:rPr dirty="0" err="1"/>
              <a:t>betahistina</a:t>
            </a:r>
            <a:r>
              <a:rPr dirty="0"/>
              <a:t>)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aquellos</a:t>
            </a:r>
            <a:r>
              <a:rPr dirty="0"/>
              <a:t> </a:t>
            </a:r>
            <a:r>
              <a:rPr dirty="0" err="1"/>
              <a:t>casos</a:t>
            </a:r>
            <a:r>
              <a:rPr dirty="0"/>
              <a:t> que no </a:t>
            </a:r>
            <a:r>
              <a:rPr dirty="0" err="1"/>
              <a:t>respondan</a:t>
            </a:r>
            <a:r>
              <a:rPr dirty="0"/>
              <a:t> a las </a:t>
            </a:r>
            <a:r>
              <a:rPr dirty="0" err="1"/>
              <a:t>maniobras</a:t>
            </a:r>
            <a:r>
              <a:rPr dirty="0"/>
              <a:t> o </a:t>
            </a:r>
            <a:r>
              <a:rPr dirty="0" err="1"/>
              <a:t>previo</a:t>
            </a:r>
            <a:r>
              <a:rPr dirty="0"/>
              <a:t> a la </a:t>
            </a:r>
            <a:r>
              <a:rPr dirty="0" err="1"/>
              <a:t>realización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difíciles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la </a:t>
            </a:r>
            <a:r>
              <a:rPr dirty="0" err="1"/>
              <a:t>intensidad</a:t>
            </a:r>
            <a:r>
              <a:rPr dirty="0"/>
              <a:t> de la </a:t>
            </a:r>
            <a:r>
              <a:rPr dirty="0" err="1"/>
              <a:t>sintomatología</a:t>
            </a:r>
            <a:r>
              <a:rPr dirty="0"/>
              <a:t>.</a:t>
            </a:r>
          </a:p>
          <a:p>
            <a:pPr marL="0" indent="0" algn="r">
              <a:buSzTx/>
              <a:buFontTx/>
              <a:buNone/>
              <a:defRPr sz="1300" i="1">
                <a:solidFill>
                  <a:srgbClr val="000000"/>
                </a:solidFill>
              </a:defRPr>
            </a:pPr>
            <a:r>
              <a:rPr dirty="0"/>
              <a:t>AMF 2017;13(8);529-530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habilitación vestibular"/>
          <p:cNvSpPr txBox="1">
            <a:spLocks noGrp="1"/>
          </p:cNvSpPr>
          <p:nvPr>
            <p:ph type="title"/>
          </p:nvPr>
        </p:nvSpPr>
        <p:spPr>
          <a:xfrm>
            <a:off x="650239" y="-772104"/>
            <a:ext cx="11704322" cy="2275841"/>
          </a:xfrm>
          <a:prstGeom prst="rect">
            <a:avLst/>
          </a:prstGeom>
        </p:spPr>
        <p:txBody>
          <a:bodyPr/>
          <a:lstStyle/>
          <a:p>
            <a:r>
              <a:t>Rehabilitación vestibular</a:t>
            </a:r>
          </a:p>
        </p:txBody>
      </p:sp>
      <p:sp>
        <p:nvSpPr>
          <p:cNvPr id="371" name="Favorece la plasticidad del SNC. Su objetivo es potenciar el sistema visual y propioceptivo en ausencia de un sistema vestibular normofuncionante.…"/>
          <p:cNvSpPr txBox="1">
            <a:spLocks noGrp="1"/>
          </p:cNvSpPr>
          <p:nvPr>
            <p:ph type="body" idx="1"/>
          </p:nvPr>
        </p:nvSpPr>
        <p:spPr>
          <a:xfrm>
            <a:off x="650239" y="1594654"/>
            <a:ext cx="11704322" cy="713081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Favorece</a:t>
            </a:r>
            <a:r>
              <a:rPr dirty="0"/>
              <a:t> la </a:t>
            </a:r>
            <a:r>
              <a:rPr dirty="0" err="1"/>
              <a:t>plasticidad</a:t>
            </a:r>
            <a:r>
              <a:rPr dirty="0"/>
              <a:t> del SNC. Su </a:t>
            </a:r>
            <a:r>
              <a:rPr dirty="0" err="1"/>
              <a:t>objetivo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potenciar</a:t>
            </a:r>
            <a:r>
              <a:rPr dirty="0"/>
              <a:t> el </a:t>
            </a:r>
            <a:r>
              <a:rPr dirty="0" err="1"/>
              <a:t>sistema</a:t>
            </a:r>
            <a:r>
              <a:rPr dirty="0"/>
              <a:t> visual y </a:t>
            </a:r>
            <a:r>
              <a:rPr dirty="0" err="1"/>
              <a:t>propioceptivo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ausencia</a:t>
            </a:r>
            <a:r>
              <a:rPr dirty="0"/>
              <a:t> de un </a:t>
            </a:r>
            <a:r>
              <a:rPr dirty="0" err="1"/>
              <a:t>sistema</a:t>
            </a:r>
            <a:r>
              <a:rPr dirty="0"/>
              <a:t> vestibular </a:t>
            </a:r>
            <a:r>
              <a:rPr dirty="0" err="1"/>
              <a:t>normofuncionante</a:t>
            </a:r>
            <a:r>
              <a:rPr dirty="0"/>
              <a:t>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La American Geriatric Society </a:t>
            </a:r>
            <a:r>
              <a:rPr dirty="0" err="1"/>
              <a:t>recomienda</a:t>
            </a:r>
            <a:r>
              <a:rPr dirty="0"/>
              <a:t> </a:t>
            </a:r>
            <a:r>
              <a:rPr dirty="0" err="1"/>
              <a:t>sistemáticamente</a:t>
            </a:r>
            <a:r>
              <a:rPr dirty="0"/>
              <a:t> la RV </a:t>
            </a:r>
            <a:r>
              <a:rPr dirty="0" err="1"/>
              <a:t>en</a:t>
            </a:r>
            <a:r>
              <a:rPr dirty="0"/>
              <a:t> personas de </a:t>
            </a:r>
            <a:r>
              <a:rPr dirty="0" err="1"/>
              <a:t>edad</a:t>
            </a:r>
            <a:r>
              <a:rPr dirty="0"/>
              <a:t> </a:t>
            </a:r>
            <a:r>
              <a:rPr dirty="0" err="1"/>
              <a:t>avanzada</a:t>
            </a:r>
            <a:r>
              <a:rPr dirty="0"/>
              <a:t> con </a:t>
            </a:r>
            <a:r>
              <a:rPr dirty="0" err="1"/>
              <a:t>alteraciones</a:t>
            </a:r>
            <a:r>
              <a:rPr dirty="0"/>
              <a:t> de la </a:t>
            </a:r>
            <a:r>
              <a:rPr dirty="0" err="1"/>
              <a:t>marcha</a:t>
            </a:r>
            <a:r>
              <a:rPr dirty="0"/>
              <a:t> y </a:t>
            </a:r>
            <a:r>
              <a:rPr dirty="0" err="1"/>
              <a:t>equilibrio</a:t>
            </a:r>
            <a:r>
              <a:rPr baseline="31999" dirty="0"/>
              <a:t>*</a:t>
            </a:r>
            <a:r>
              <a:rPr dirty="0"/>
              <a:t>.</a:t>
            </a:r>
          </a:p>
          <a:p>
            <a:pPr marL="0" indent="0" algn="r" defTabSz="457200">
              <a:lnSpc>
                <a:spcPts val="3400"/>
              </a:lnSpc>
              <a:spcBef>
                <a:spcPts val="1200"/>
              </a:spcBef>
              <a:buSzTx/>
              <a:buFontTx/>
              <a:buNone/>
              <a:defRPr sz="1800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*</a:t>
            </a:r>
            <a:r>
              <a:rPr dirty="0" err="1"/>
              <a:t>Sauvage</a:t>
            </a:r>
            <a:r>
              <a:rPr dirty="0"/>
              <a:t> JP. </a:t>
            </a:r>
            <a:r>
              <a:rPr dirty="0" err="1"/>
              <a:t>Vértigos</a:t>
            </a:r>
            <a:r>
              <a:rPr dirty="0"/>
              <a:t>: manual de </a:t>
            </a:r>
            <a:r>
              <a:rPr dirty="0" err="1"/>
              <a:t>diagnóstico</a:t>
            </a:r>
            <a:r>
              <a:rPr dirty="0"/>
              <a:t> y </a:t>
            </a:r>
            <a:r>
              <a:rPr dirty="0" err="1"/>
              <a:t>rehabilitación</a:t>
            </a:r>
            <a:r>
              <a:rPr dirty="0"/>
              <a:t>. 2.</a:t>
            </a:r>
            <a:r>
              <a:rPr baseline="22222" dirty="0"/>
              <a:t>a </a:t>
            </a:r>
            <a:r>
              <a:rPr dirty="0"/>
              <a:t>ed. Barcelona: Elsevier; 2017.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reducir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30% el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caídas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ancianos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habilitación vestibular"/>
          <p:cNvSpPr txBox="1">
            <a:spLocks noGrp="1"/>
          </p:cNvSpPr>
          <p:nvPr>
            <p:ph type="title"/>
          </p:nvPr>
        </p:nvSpPr>
        <p:spPr>
          <a:xfrm>
            <a:off x="650239" y="-622301"/>
            <a:ext cx="11704322" cy="2275841"/>
          </a:xfrm>
          <a:prstGeom prst="rect">
            <a:avLst/>
          </a:prstGeom>
        </p:spPr>
        <p:txBody>
          <a:bodyPr/>
          <a:lstStyle/>
          <a:p>
            <a:r>
              <a:t>Rehabilitación vestibular</a:t>
            </a:r>
          </a:p>
        </p:txBody>
      </p:sp>
      <p:sp>
        <p:nvSpPr>
          <p:cNvPr id="374" name="En general, el VPPB mejora en 6-8 semanas con RV.…"/>
          <p:cNvSpPr txBox="1">
            <a:spLocks noGrp="1"/>
          </p:cNvSpPr>
          <p:nvPr>
            <p:ph type="body" idx="1"/>
          </p:nvPr>
        </p:nvSpPr>
        <p:spPr>
          <a:xfrm>
            <a:off x="650239" y="1704092"/>
            <a:ext cx="11704322" cy="700867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En general, el VPPB mejora en 6-8 semanas con RV.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Es esencial el abordaje individualizado.</a:t>
            </a:r>
          </a:p>
          <a:p>
            <a:pPr marL="0" indent="0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Las causas de lentitud en los avances pueden ser: toma de sedantes (muy frecuente), cataratas, neuropatía periférica, debilidad muscular, inmovilización prolongada, inestabilidad prolongada.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Pautas…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 Título"/>
          <p:cNvSpPr txBox="1">
            <a:spLocks noGrp="1"/>
          </p:cNvSpPr>
          <p:nvPr>
            <p:ph type="title"/>
          </p:nvPr>
        </p:nvSpPr>
        <p:spPr>
          <a:xfrm>
            <a:off x="650239" y="-3429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¿De </a:t>
            </a:r>
            <a:r>
              <a:rPr dirty="0" err="1">
                <a:solidFill>
                  <a:srgbClr val="002060"/>
                </a:solidFill>
              </a:rPr>
              <a:t>qué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hablamos</a:t>
            </a:r>
            <a:r>
              <a:rPr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1" name="2 Marcador de contenid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El término se refiere a una sensación subjetiva, inespecífica y tiene múltiples definiciones, que en muchas ocasiones dificultan su abordaje. 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Abarca un conjunto de situaciones que tienen en común una alteración del </a:t>
            </a:r>
            <a:r>
              <a:rPr b="1"/>
              <a:t>equilibrio</a:t>
            </a:r>
            <a:r>
              <a:t> o la </a:t>
            </a:r>
            <a:r>
              <a:rPr b="1"/>
              <a:t>conciencia</a:t>
            </a:r>
            <a:r>
              <a:t> y que resultan especialmente desagradables para la persona que los padece. 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endParaRPr/>
          </a:p>
          <a:p>
            <a:pPr marL="0" indent="0" algn="r">
              <a:buSzTx/>
              <a:buNone/>
              <a:defRPr i="1">
                <a:solidFill>
                  <a:srgbClr val="000000"/>
                </a:solidFill>
              </a:defRPr>
            </a:pPr>
            <a:r>
              <a:t>(Hernández, 2003)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habilitación vestibular"/>
          <p:cNvSpPr txBox="1">
            <a:spLocks noGrp="1"/>
          </p:cNvSpPr>
          <p:nvPr>
            <p:ph type="title"/>
          </p:nvPr>
        </p:nvSpPr>
        <p:spPr>
          <a:xfrm>
            <a:off x="650239" y="-622301"/>
            <a:ext cx="11704322" cy="2275841"/>
          </a:xfrm>
          <a:prstGeom prst="rect">
            <a:avLst/>
          </a:prstGeom>
        </p:spPr>
        <p:txBody>
          <a:bodyPr/>
          <a:lstStyle/>
          <a:p>
            <a:r>
              <a:t>Rehabilitación vestibular</a:t>
            </a:r>
          </a:p>
        </p:txBody>
      </p:sp>
      <p:sp>
        <p:nvSpPr>
          <p:cNvPr id="377" name="En general, el VPPB mejora en 6-8 semanas con RV.…"/>
          <p:cNvSpPr txBox="1">
            <a:spLocks noGrp="1"/>
          </p:cNvSpPr>
          <p:nvPr>
            <p:ph type="body" idx="1"/>
          </p:nvPr>
        </p:nvSpPr>
        <p:spPr>
          <a:xfrm>
            <a:off x="650239" y="1704092"/>
            <a:ext cx="11704322" cy="700867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En general, el VPPB mejora en 6-8 semanas con RV.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Es esencial el abordaje individualizado.</a:t>
            </a:r>
          </a:p>
          <a:p>
            <a:pPr marL="0" indent="0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Las causas de lentitud en los avances pueden ser: </a:t>
            </a:r>
            <a:r>
              <a:rPr sz="4500" b="1" u="sng"/>
              <a:t>toma de sedantes(muy frecuente)</a:t>
            </a:r>
            <a:r>
              <a:rPr sz="4500"/>
              <a:t>, </a:t>
            </a:r>
            <a:r>
              <a:t>cataratas, neuropatía periférica, debilidad muscular, inmovilización prolongada, inestabilidad prolongada.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Pautas…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Evidencias encontrada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Evidencias encontradas:</a:t>
            </a:r>
          </a:p>
          <a:p>
            <a:r>
              <a:t>Rehabilitación vestibular</a:t>
            </a:r>
          </a:p>
        </p:txBody>
      </p:sp>
      <p:sp>
        <p:nvSpPr>
          <p:cNvPr id="380" name="RV vs control (placebo, simulación o ninguna intervención): mejoría del vértigo. OR 2.67; IC del 95%: 1,85-3,86; p&lt;0,0001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RV vs control (placebo, </a:t>
            </a:r>
            <a:r>
              <a:rPr dirty="0" err="1"/>
              <a:t>simulación</a:t>
            </a:r>
            <a:r>
              <a:rPr dirty="0"/>
              <a:t> o </a:t>
            </a:r>
            <a:r>
              <a:rPr dirty="0" err="1"/>
              <a:t>ninguna</a:t>
            </a:r>
            <a:r>
              <a:rPr dirty="0"/>
              <a:t> </a:t>
            </a:r>
            <a:r>
              <a:rPr dirty="0" err="1"/>
              <a:t>intervención</a:t>
            </a:r>
            <a:r>
              <a:rPr dirty="0"/>
              <a:t>): </a:t>
            </a:r>
            <a:r>
              <a:rPr dirty="0" err="1"/>
              <a:t>mejoría</a:t>
            </a:r>
            <a:r>
              <a:rPr dirty="0"/>
              <a:t> del </a:t>
            </a:r>
            <a:r>
              <a:rPr dirty="0" err="1"/>
              <a:t>vértigo</a:t>
            </a:r>
            <a:r>
              <a:rPr dirty="0"/>
              <a:t>. OR 2.67; IC del 95%: 1,85-3,86; p&lt;0,0001.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 marL="0" indent="0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RV vs </a:t>
            </a:r>
            <a:r>
              <a:rPr dirty="0" err="1"/>
              <a:t>otro</a:t>
            </a:r>
            <a:r>
              <a:rPr dirty="0"/>
              <a:t> </a:t>
            </a:r>
            <a:r>
              <a:rPr dirty="0" err="1"/>
              <a:t>tratamiento</a:t>
            </a:r>
            <a:r>
              <a:rPr dirty="0"/>
              <a:t>: </a:t>
            </a:r>
            <a:r>
              <a:rPr dirty="0" err="1"/>
              <a:t>curación</a:t>
            </a:r>
            <a:r>
              <a:rPr dirty="0"/>
              <a:t> del </a:t>
            </a:r>
            <a:r>
              <a:rPr dirty="0" err="1"/>
              <a:t>vértigo</a:t>
            </a:r>
            <a:r>
              <a:rPr dirty="0"/>
              <a:t>. </a:t>
            </a:r>
            <a:r>
              <a:t>OR 0,13; IC del 95%: 0,03 a 0,51; p=0,0001.</a:t>
            </a:r>
          </a:p>
        </p:txBody>
      </p:sp>
      <p:sp>
        <p:nvSpPr>
          <p:cNvPr id="381" name="Es un tratamiento seguro y efectivo para el VPPB y proporciona una resolución de los síntomas a medio plazo."/>
          <p:cNvSpPr txBox="1"/>
          <p:nvPr/>
        </p:nvSpPr>
        <p:spPr>
          <a:xfrm>
            <a:off x="211348" y="7238637"/>
            <a:ext cx="12555746" cy="1149033"/>
          </a:xfrm>
          <a:prstGeom prst="rect">
            <a:avLst/>
          </a:prstGeom>
          <a:solidFill>
            <a:srgbClr val="76D6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1300480">
              <a:spcBef>
                <a:spcPts val="8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Es</a:t>
            </a:r>
            <a:r>
              <a:rPr dirty="0"/>
              <a:t> un </a:t>
            </a:r>
            <a:r>
              <a:rPr dirty="0" err="1"/>
              <a:t>tratamiento</a:t>
            </a:r>
            <a:r>
              <a:rPr dirty="0"/>
              <a:t> </a:t>
            </a:r>
            <a:r>
              <a:rPr dirty="0" err="1"/>
              <a:t>seguro</a:t>
            </a:r>
            <a:r>
              <a:rPr dirty="0"/>
              <a:t> y </a:t>
            </a:r>
            <a:r>
              <a:rPr dirty="0" err="1"/>
              <a:t>efectivo</a:t>
            </a:r>
            <a:r>
              <a:rPr dirty="0"/>
              <a:t> para el VPPB y </a:t>
            </a:r>
            <a:r>
              <a:rPr dirty="0" err="1"/>
              <a:t>proporciona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resolución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síntomas</a:t>
            </a:r>
            <a:r>
              <a:rPr dirty="0"/>
              <a:t> a medio </a:t>
            </a:r>
            <a:r>
              <a:rPr dirty="0" err="1"/>
              <a:t>plazo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1 Título"/>
          <p:cNvSpPr txBox="1">
            <a:spLocks noGrp="1"/>
          </p:cNvSpPr>
          <p:nvPr>
            <p:ph type="title"/>
          </p:nvPr>
        </p:nvSpPr>
        <p:spPr>
          <a:xfrm>
            <a:off x="650239" y="-381001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Doctor, me </a:t>
            </a:r>
            <a:r>
              <a:rPr dirty="0" err="1">
                <a:solidFill>
                  <a:srgbClr val="002060"/>
                </a:solidFill>
              </a:rPr>
              <a:t>mareo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40B544-5181-D042-AA0F-C2E61BBAA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038350"/>
            <a:ext cx="7346950" cy="74781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F124-76A3-8A45-8099-F2065F07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</a:rPr>
              <a:t>Bibliografía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A64D00-BA97-F541-A8CB-F8667AF5B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Suárez Bas, G. Uso de sedantes vestibulares en vértigo periférico. AMF 2017;13(8);529-230.</a:t>
            </a:r>
          </a:p>
          <a:p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Rodríguez-Arias Palomo, J.I. ¿Tiene un vértigo periférico?. AMF 2010;6(6):320-325.</a:t>
            </a:r>
          </a:p>
          <a:p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Mayor Isaac, E;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Estella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Sánchez, L. ¿Es efectiva la rehabilitación vestibular para mejorar los síntomas en pacientes diagnosticados de vértigo periférico?. AMF 2012;8(8):1614.</a:t>
            </a:r>
          </a:p>
          <a:p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García García, E; González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Compta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, X. AMF 2018; 14(4):221-226.</a:t>
            </a:r>
          </a:p>
        </p:txBody>
      </p:sp>
    </p:spTree>
    <p:extLst>
      <p:ext uri="{BB962C8B-B14F-4D97-AF65-F5344CB8AC3E}">
        <p14:creationId xmlns:p14="http://schemas.microsoft.com/office/powerpoint/2010/main" val="235651770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617E79-11D8-7745-A2B3-5899778A0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59" y="933450"/>
            <a:ext cx="9605141" cy="57236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0155CB-E59D-1F4D-A659-E2CBDC960FC2}"/>
              </a:ext>
            </a:extLst>
          </p:cNvPr>
          <p:cNvSpPr txBox="1"/>
          <p:nvPr/>
        </p:nvSpPr>
        <p:spPr>
          <a:xfrm>
            <a:off x="1672459" y="7567157"/>
            <a:ext cx="979564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Bodoni SvtyTwo ITC TT-Book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19578886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040835"/>
            <a:ext cx="11704322" cy="7671931"/>
          </a:xfrm>
          <a:prstGeom prst="rect">
            <a:avLst/>
          </a:prstGeom>
        </p:spPr>
        <p:txBody>
          <a:bodyPr/>
          <a:lstStyle/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r>
              <a:t>En el mantenimiento del equilibrio intervienen tres sistemas:</a:t>
            </a:r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Vestibular:</a:t>
            </a:r>
            <a:r>
              <a:rPr b="0"/>
              <a:t> vestíbulo, cóclea, conductos semicirculares.</a:t>
            </a:r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endParaRPr b="0"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Visual:</a:t>
            </a:r>
            <a:r>
              <a:rPr b="0"/>
              <a:t> desde la retina hasta la corteza occipital.</a:t>
            </a:r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endParaRPr b="0"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Propioceptivo: </a:t>
            </a:r>
            <a:r>
              <a:rPr b="0"/>
              <a:t>a través de receptores situados en piel, músculos y articulaciones.</a:t>
            </a:r>
          </a:p>
        </p:txBody>
      </p:sp>
      <p:pic>
        <p:nvPicPr>
          <p:cNvPr id="174" name="3 Imagen" descr="3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6423" y="1696367"/>
            <a:ext cx="3883370" cy="358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040835"/>
            <a:ext cx="11704322" cy="7671931"/>
          </a:xfrm>
          <a:prstGeom prst="rect">
            <a:avLst/>
          </a:prstGeom>
        </p:spPr>
        <p:txBody>
          <a:bodyPr/>
          <a:lstStyle/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r>
              <a:t>En el mantenimiento del equilibrio intervienen tres sistemas:</a:t>
            </a:r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0" indent="0" defTabSz="1209446">
              <a:spcBef>
                <a:spcPts val="700"/>
              </a:spcBef>
              <a:buSzTx/>
              <a:buNone/>
              <a:defRPr sz="3162">
                <a:solidFill>
                  <a:srgbClr val="000000"/>
                </a:solidFill>
              </a:defRPr>
            </a:pPr>
            <a:endParaRPr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Vestibular:</a:t>
            </a:r>
            <a:r>
              <a:rPr b="0"/>
              <a:t> vestíbulo y conductos semicirculares.</a:t>
            </a:r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endParaRPr b="0"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Visual:</a:t>
            </a:r>
            <a:r>
              <a:rPr b="0"/>
              <a:t> desde la retina hasta la corteza occipital.</a:t>
            </a:r>
          </a:p>
          <a:p>
            <a:pPr marL="451770" indent="-451770" defTabSz="1209446">
              <a:spcBef>
                <a:spcPts val="700"/>
              </a:spcBef>
              <a:defRPr sz="3162">
                <a:solidFill>
                  <a:srgbClr val="000000"/>
                </a:solidFill>
              </a:defRPr>
            </a:pPr>
            <a:endParaRPr b="0"/>
          </a:p>
          <a:p>
            <a:pPr marL="451770" indent="-451770" defTabSz="1209446">
              <a:spcBef>
                <a:spcPts val="700"/>
              </a:spcBef>
              <a:defRPr sz="3162" b="1">
                <a:solidFill>
                  <a:srgbClr val="000000"/>
                </a:solidFill>
              </a:defRPr>
            </a:pPr>
            <a:r>
              <a:t>Propioceptivo: </a:t>
            </a:r>
            <a:r>
              <a:rPr b="0"/>
              <a:t>a través de receptores situados en piel, músculos y articulaciones.</a:t>
            </a:r>
          </a:p>
        </p:txBody>
      </p:sp>
      <p:pic>
        <p:nvPicPr>
          <p:cNvPr id="179" name="3 Imagen" descr="3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6423" y="1696367"/>
            <a:ext cx="3883370" cy="358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260px-Sistema_vestibular.png" descr="260px-Sistema_vestibula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8072" y="2123675"/>
            <a:ext cx="5483806" cy="512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1 Título"/>
          <p:cNvSpPr txBox="1">
            <a:spLocks noGrp="1"/>
          </p:cNvSpPr>
          <p:nvPr>
            <p:ph type="title"/>
          </p:nvPr>
        </p:nvSpPr>
        <p:spPr>
          <a:xfrm>
            <a:off x="650239" y="333920"/>
            <a:ext cx="11704322" cy="16879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Causas</a:t>
            </a:r>
            <a:r>
              <a:rPr dirty="0">
                <a:solidFill>
                  <a:srgbClr val="002060"/>
                </a:solidFill>
              </a:rPr>
              <a:t> del </a:t>
            </a:r>
            <a:r>
              <a:rPr dirty="0" err="1">
                <a:solidFill>
                  <a:srgbClr val="002060"/>
                </a:solidFill>
              </a:rPr>
              <a:t>mareo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85" name="2 Marcador de contenid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t>Se han descrito más de 60 trastornos causantes del mareo. </a:t>
            </a:r>
          </a:p>
        </p:txBody>
      </p:sp>
      <p:graphicFrame>
        <p:nvGraphicFramePr>
          <p:cNvPr id="186" name="3 Tabla"/>
          <p:cNvGraphicFramePr/>
          <p:nvPr/>
        </p:nvGraphicFramePr>
        <p:xfrm>
          <a:off x="2073310" y="3651696"/>
          <a:ext cx="8657167" cy="50266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8657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90">
                <a:tc>
                  <a:txBody>
                    <a:bodyPr/>
                    <a:lstStyle/>
                    <a:p>
                      <a:pPr defTabSz="130048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800" b="1">
                          <a:solidFill>
                            <a:srgbClr val="FFFF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Causas más frecuentes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6076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Vértigo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1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Hipotensión o hipertensión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Anemia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1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Hipertensión intracraneal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Hipoglucemia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1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Aura epiléptica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Migraña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1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Crisis psicógenas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7" name="Rectángulo"/>
          <p:cNvSpPr/>
          <p:nvPr/>
        </p:nvSpPr>
        <p:spPr>
          <a:xfrm>
            <a:off x="2082800" y="4349750"/>
            <a:ext cx="1428999" cy="546547"/>
          </a:xfrm>
          <a:prstGeom prst="rect">
            <a:avLst/>
          </a:prstGeom>
          <a:solidFill>
            <a:srgbClr val="FFFB00">
              <a:alpha val="50000"/>
            </a:srgbClr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1 Título"/>
          <p:cNvSpPr txBox="1">
            <a:spLocks noGrp="1"/>
          </p:cNvSpPr>
          <p:nvPr>
            <p:ph type="title"/>
          </p:nvPr>
        </p:nvSpPr>
        <p:spPr>
          <a:xfrm>
            <a:off x="562539" y="-755826"/>
            <a:ext cx="11704322" cy="2275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6583"/>
                    <a:lumOff val="-11372"/>
                  </a:schemeClr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Vértigo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92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650239" y="1599635"/>
            <a:ext cx="11704322" cy="71131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Periférico</a:t>
            </a:r>
            <a:r>
              <a:rPr dirty="0"/>
              <a:t>: 85- 90%</a:t>
            </a:r>
            <a:endParaRPr lang="es-ES" dirty="0"/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s-ES" sz="3600" dirty="0">
                <a:latin typeface="Century Gothic" panose="020B0502020202020204" pitchFamily="34" charset="0"/>
              </a:rPr>
              <a:t>Afecta estructuras propias del sistema del equilibrio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b="1" dirty="0"/>
              <a:t>VPPB</a:t>
            </a:r>
            <a:r>
              <a:rPr b="0" dirty="0"/>
              <a:t>, </a:t>
            </a:r>
            <a:r>
              <a:rPr b="1" dirty="0"/>
              <a:t>Neuritis vestibular, </a:t>
            </a:r>
            <a:r>
              <a:rPr b="1" dirty="0" err="1"/>
              <a:t>Laberintitis</a:t>
            </a:r>
            <a:r>
              <a:rPr b="1" dirty="0"/>
              <a:t> </a:t>
            </a:r>
            <a:r>
              <a:rPr b="1" dirty="0" err="1"/>
              <a:t>aguda</a:t>
            </a:r>
            <a:r>
              <a:rPr b="0" dirty="0"/>
              <a:t>, </a:t>
            </a:r>
            <a:r>
              <a:rPr dirty="0" err="1"/>
              <a:t>Enf</a:t>
            </a:r>
            <a:r>
              <a:rPr dirty="0"/>
              <a:t>. </a:t>
            </a:r>
            <a:r>
              <a:rPr b="1" dirty="0"/>
              <a:t>De </a:t>
            </a:r>
            <a:r>
              <a:rPr b="1" dirty="0" err="1"/>
              <a:t>Ménière</a:t>
            </a:r>
            <a:r>
              <a:rPr b="0" dirty="0"/>
              <a:t>, Neurinoma del </a:t>
            </a:r>
            <a:r>
              <a:rPr b="0" dirty="0" err="1"/>
              <a:t>acústico</a:t>
            </a:r>
            <a:r>
              <a:rPr b="0" dirty="0"/>
              <a:t>, </a:t>
            </a:r>
            <a:r>
              <a:rPr b="0" dirty="0" err="1"/>
              <a:t>Fístula</a:t>
            </a:r>
            <a:r>
              <a:rPr b="0" dirty="0"/>
              <a:t> </a:t>
            </a:r>
            <a:r>
              <a:rPr b="0" dirty="0" err="1"/>
              <a:t>perilinfática</a:t>
            </a:r>
            <a:r>
              <a:rPr b="0" dirty="0"/>
              <a:t> y TCE.</a:t>
            </a:r>
            <a:endParaRPr lang="es-ES" b="0" dirty="0"/>
          </a:p>
          <a:p>
            <a:pPr marL="857250" lvl="1" indent="-400050">
              <a:spcBef>
                <a:spcPts val="600"/>
              </a:spcBef>
              <a:buFont typeface="Courier New"/>
              <a:defRPr sz="2800" b="1">
                <a:solidFill>
                  <a:srgbClr val="000000"/>
                </a:solidFill>
              </a:defRPr>
            </a:pPr>
            <a:endParaRPr lang="es-ES" dirty="0"/>
          </a:p>
          <a:p>
            <a:pPr marL="857250" lvl="1" indent="-400050">
              <a:spcBef>
                <a:spcPts val="600"/>
              </a:spcBef>
              <a:buFont typeface="Courier New"/>
              <a:defRPr sz="2800" b="1">
                <a:solidFill>
                  <a:srgbClr val="000000"/>
                </a:solidFill>
              </a:defRPr>
            </a:pPr>
            <a:endParaRPr dirty="0"/>
          </a:p>
          <a:p>
            <a:pPr marL="0" lvl="1" indent="457200">
              <a:spcBef>
                <a:spcPts val="500"/>
              </a:spcBef>
              <a:buSzTx/>
              <a:buNone/>
              <a:defRPr sz="2800">
                <a:solidFill>
                  <a:srgbClr val="000000"/>
                </a:solidFill>
              </a:defRPr>
            </a:pPr>
            <a:endParaRPr b="0"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Central: </a:t>
            </a:r>
            <a:r>
              <a:rPr dirty="0" err="1"/>
              <a:t>cuadro</a:t>
            </a:r>
            <a:r>
              <a:rPr dirty="0"/>
              <a:t> </a:t>
            </a:r>
            <a:r>
              <a:rPr dirty="0" err="1"/>
              <a:t>brusco</a:t>
            </a:r>
            <a:r>
              <a:rPr dirty="0"/>
              <a:t>.</a:t>
            </a:r>
          </a:p>
          <a:p>
            <a:pPr marL="857250" lvl="1" indent="-400050">
              <a:spcBef>
                <a:spcPts val="600"/>
              </a:spcBef>
              <a:buFont typeface="Courier New"/>
              <a:defRPr sz="2800">
                <a:solidFill>
                  <a:srgbClr val="000000"/>
                </a:solidFill>
              </a:defRPr>
            </a:pPr>
            <a:r>
              <a:rPr dirty="0"/>
              <a:t>De </a:t>
            </a:r>
            <a:r>
              <a:rPr dirty="0" err="1"/>
              <a:t>origen</a:t>
            </a:r>
            <a:r>
              <a:rPr dirty="0"/>
              <a:t> vascular.</a:t>
            </a:r>
            <a:endParaRPr sz="2200" dirty="0"/>
          </a:p>
          <a:p>
            <a:pPr marL="857250" lvl="1" indent="-400050">
              <a:spcBef>
                <a:spcPts val="600"/>
              </a:spcBef>
              <a:buFont typeface="Courier New"/>
              <a:defRPr sz="2800">
                <a:solidFill>
                  <a:srgbClr val="000000"/>
                </a:solidFill>
              </a:defRPr>
            </a:pPr>
            <a:r>
              <a:rPr dirty="0" err="1"/>
              <a:t>Vértigo</a:t>
            </a:r>
            <a:r>
              <a:rPr dirty="0"/>
              <a:t>- </a:t>
            </a:r>
            <a:r>
              <a:rPr dirty="0" err="1"/>
              <a:t>migraña</a:t>
            </a:r>
            <a:r>
              <a:rPr dirty="0"/>
              <a:t>.</a:t>
            </a:r>
            <a:endParaRPr sz="2200" dirty="0"/>
          </a:p>
          <a:p>
            <a:pPr marL="857250" lvl="1" indent="-400050">
              <a:spcBef>
                <a:spcPts val="600"/>
              </a:spcBef>
              <a:buFont typeface="Courier New"/>
              <a:defRPr sz="2800">
                <a:solidFill>
                  <a:srgbClr val="000000"/>
                </a:solidFill>
              </a:defRPr>
            </a:pPr>
            <a:r>
              <a:rPr dirty="0" err="1"/>
              <a:t>Esclerosis</a:t>
            </a:r>
            <a:r>
              <a:rPr dirty="0"/>
              <a:t> </a:t>
            </a:r>
            <a:r>
              <a:rPr dirty="0" err="1"/>
              <a:t>múltiple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Tabla"/>
          <p:cNvGraphicFramePr/>
          <p:nvPr/>
        </p:nvGraphicFramePr>
        <p:xfrm>
          <a:off x="669180" y="917158"/>
          <a:ext cx="11350971" cy="8964797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51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0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7">
                <a:tc>
                  <a:txBody>
                    <a:bodyPr/>
                    <a:lstStyle/>
                    <a:p>
                      <a:pPr defTabSz="457200">
                        <a:defRPr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Periférico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Central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40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Inicio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Brusco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Insidioso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Frecuencia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Episódico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 veces constante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Severidad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Proporcionada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Desproporcionada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Romberg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Positivo hacia el lado afecto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En cualquier sentido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15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Barany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Bilateral. Hacia el lado afecto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En cualquier sentido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Síntomas auditivos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Posibles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Raros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Clínica neurológica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Ausente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Posible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Nistagmo espontáneo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56C1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56C1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56C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Alteración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Bilateral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Unilateral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Fases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Lenta y rápida (hacia el sano)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Irregular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Con la fijación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Se inhibe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No se afecta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Duración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Corta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Larga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Nistagmo Provocado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56C1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56C1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56C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Latencia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5-30 seg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Inicio inmediato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Fatiga con la repetición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Sí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No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Duración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&lt;1 min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&gt;1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72198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Dirección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Siempre igual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Variable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68715"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Síntomas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Gran intensidad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Poca intensidad/ausentes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39" name="Rectángulo"/>
          <p:cNvSpPr/>
          <p:nvPr/>
        </p:nvSpPr>
        <p:spPr>
          <a:xfrm>
            <a:off x="647700" y="2755503"/>
            <a:ext cx="11331923" cy="497136"/>
          </a:xfrm>
          <a:prstGeom prst="rect">
            <a:avLst/>
          </a:prstGeom>
          <a:solidFill>
            <a:srgbClr val="FFFB00">
              <a:alpha val="40552"/>
            </a:srgbClr>
          </a:solidFill>
          <a:ln w="25400">
            <a:solidFill>
              <a:schemeClr val="accent1">
                <a:alpha val="40552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0" name="Rectángulo"/>
          <p:cNvSpPr/>
          <p:nvPr/>
        </p:nvSpPr>
        <p:spPr>
          <a:xfrm>
            <a:off x="647700" y="3250803"/>
            <a:ext cx="11331923" cy="497136"/>
          </a:xfrm>
          <a:prstGeom prst="rect">
            <a:avLst/>
          </a:prstGeom>
          <a:solidFill>
            <a:srgbClr val="FFFB00">
              <a:alpha val="40552"/>
            </a:srgbClr>
          </a:solidFill>
          <a:ln w="25400">
            <a:solidFill>
              <a:schemeClr val="accent1">
                <a:alpha val="40552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1" name="Rectángulo"/>
          <p:cNvSpPr/>
          <p:nvPr/>
        </p:nvSpPr>
        <p:spPr>
          <a:xfrm>
            <a:off x="5400575" y="5613003"/>
            <a:ext cx="2894311" cy="497136"/>
          </a:xfrm>
          <a:prstGeom prst="rect">
            <a:avLst/>
          </a:prstGeom>
          <a:solidFill>
            <a:srgbClr val="FFFB00">
              <a:alpha val="40552"/>
            </a:srgbClr>
          </a:solidFill>
          <a:ln w="25400">
            <a:solidFill>
              <a:schemeClr val="accent1">
                <a:alpha val="40552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2917</Words>
  <Application>Microsoft Office PowerPoint</Application>
  <PresentationFormat>Personalizado</PresentationFormat>
  <Paragraphs>380</Paragraphs>
  <Slides>44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6" baseType="lpstr">
      <vt:lpstr>Arial</vt:lpstr>
      <vt:lpstr>Bodoni SvtyTwo ITC TT-Bold</vt:lpstr>
      <vt:lpstr>Bodoni SvtyTwo ITC TT-Book</vt:lpstr>
      <vt:lpstr>Calibri</vt:lpstr>
      <vt:lpstr>Century Gothic</vt:lpstr>
      <vt:lpstr>Courier New</vt:lpstr>
      <vt:lpstr>Helvetica Neue</vt:lpstr>
      <vt:lpstr>Palatino</vt:lpstr>
      <vt:lpstr>Palatino Linotype</vt:lpstr>
      <vt:lpstr>Times</vt:lpstr>
      <vt:lpstr>Zapf Dingbats</vt:lpstr>
      <vt:lpstr>New_Template4</vt:lpstr>
      <vt:lpstr>¿Inercia terapéutica?</vt:lpstr>
      <vt:lpstr>Doctor, me mareo</vt:lpstr>
      <vt:lpstr>Doctor, me mareo</vt:lpstr>
      <vt:lpstr>¿De qué hablamos?</vt:lpstr>
      <vt:lpstr>Presentación de PowerPoint</vt:lpstr>
      <vt:lpstr>Presentación de PowerPoint</vt:lpstr>
      <vt:lpstr>Causas del mareo</vt:lpstr>
      <vt:lpstr>Vértigo</vt:lpstr>
      <vt:lpstr>Presentación de PowerPoint</vt:lpstr>
      <vt:lpstr>Presentación de PowerPoint</vt:lpstr>
      <vt:lpstr>Vértigo Posicional Paroxístico Benigno (VPPB)</vt:lpstr>
      <vt:lpstr>¿Cómo llegar a un diagnóstico?</vt:lpstr>
      <vt:lpstr>Anamnesis</vt:lpstr>
      <vt:lpstr>Exploración física</vt:lpstr>
      <vt:lpstr>Exploración física</vt:lpstr>
      <vt:lpstr>Equilibrio</vt:lpstr>
      <vt:lpstr>Equilibrio: test de Romberg</vt:lpstr>
      <vt:lpstr>Equilibrio: test de los índices de Barany</vt:lpstr>
      <vt:lpstr>Nistagmo</vt:lpstr>
      <vt:lpstr>Nistagmo</vt:lpstr>
      <vt:lpstr>Presentación de PowerPoint</vt:lpstr>
      <vt:lpstr>Maniobra de Dix-Hallpike</vt:lpstr>
      <vt:lpstr>Pronóstico </vt:lpstr>
      <vt:lpstr>Manejo terapéutico </vt:lpstr>
      <vt:lpstr>Presentación de PowerPoint</vt:lpstr>
      <vt:lpstr>Presentación de PowerPoint</vt:lpstr>
      <vt:lpstr>Presentación de PowerPoint</vt:lpstr>
      <vt:lpstr>Presentación de PowerPoint</vt:lpstr>
      <vt:lpstr>Evidencias encontradas: Betahistina</vt:lpstr>
      <vt:lpstr>Evidencias encontradas: Betahistina</vt:lpstr>
      <vt:lpstr>Evidencias encontradas: Sulpirida</vt:lpstr>
      <vt:lpstr>Evidencias encontradas: Sulpirida</vt:lpstr>
      <vt:lpstr>Evidencias encontradas: Sulpirida</vt:lpstr>
      <vt:lpstr>Maniobra de Epley</vt:lpstr>
      <vt:lpstr>Evidencias encontradas:  Maniobras liberadoras </vt:lpstr>
      <vt:lpstr>Presentación de PowerPoint</vt:lpstr>
      <vt:lpstr>Conclusiones e implicaciones prácticas</vt:lpstr>
      <vt:lpstr>Rehabilitación vestibular</vt:lpstr>
      <vt:lpstr>Rehabilitación vestibular</vt:lpstr>
      <vt:lpstr>Rehabilitación vestibular</vt:lpstr>
      <vt:lpstr>Evidencias encontradas: Rehabilitación vestibular</vt:lpstr>
      <vt:lpstr>Doctor, me mareo</vt:lpstr>
      <vt:lpstr>Bibliografía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MARIA SANCHEZ SANABRIA</cp:lastModifiedBy>
  <cp:revision>30</cp:revision>
  <dcterms:modified xsi:type="dcterms:W3CDTF">2018-05-30T16:55:32Z</dcterms:modified>
</cp:coreProperties>
</file>