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3"/>
  </p:notesMasterIdLst>
  <p:sldIdLst>
    <p:sldId id="256" r:id="rId2"/>
    <p:sldId id="257" r:id="rId3"/>
    <p:sldId id="259" r:id="rId4"/>
    <p:sldId id="262" r:id="rId5"/>
    <p:sldId id="260" r:id="rId6"/>
    <p:sldId id="267" r:id="rId7"/>
    <p:sldId id="268" r:id="rId8"/>
    <p:sldId id="269" r:id="rId9"/>
    <p:sldId id="266" r:id="rId10"/>
    <p:sldId id="263" r:id="rId11"/>
    <p:sldId id="264" r:id="rId12"/>
    <p:sldId id="265" r:id="rId13"/>
    <p:sldId id="261" r:id="rId14"/>
    <p:sldId id="270" r:id="rId15"/>
    <p:sldId id="271" r:id="rId16"/>
    <p:sldId id="272" r:id="rId17"/>
    <p:sldId id="273" r:id="rId18"/>
    <p:sldId id="274" r:id="rId19"/>
    <p:sldId id="298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9" r:id="rId40"/>
    <p:sldId id="300" r:id="rId41"/>
    <p:sldId id="301" r:id="rId4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er morales manrubia" initials="emm" lastIdx="0" clrIdx="0">
    <p:extLst>
      <p:ext uri="{19B8F6BF-5375-455C-9EA6-DF929625EA0E}">
        <p15:presenceInfo xmlns:p15="http://schemas.microsoft.com/office/powerpoint/2012/main" userId="089d871e2f15985d" providerId="Windows Live"/>
      </p:ext>
    </p:extLst>
  </p:cmAuthor>
  <p:cmAuthor id="2" name="Estefanía" initials="E" lastIdx="1" clrIdx="1">
    <p:extLst>
      <p:ext uri="{19B8F6BF-5375-455C-9EA6-DF929625EA0E}">
        <p15:presenceInfo xmlns:p15="http://schemas.microsoft.com/office/powerpoint/2012/main" userId="Estefaní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B5"/>
    <a:srgbClr val="99CC00"/>
    <a:srgbClr val="FAFBD5"/>
    <a:srgbClr val="6FAE48"/>
    <a:srgbClr val="E0F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998" autoAdjust="0"/>
  </p:normalViewPr>
  <p:slideViewPr>
    <p:cSldViewPr snapToGrid="0">
      <p:cViewPr varScale="1">
        <p:scale>
          <a:sx n="68" d="100"/>
          <a:sy n="68" d="100"/>
        </p:scale>
        <p:origin x="9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5-23T23:19:28.72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D7ABF4-0D71-4DEE-95D9-2B7D9580612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799D15-6BC8-4C96-BBF0-7178C4879B1C}" type="pres">
      <dgm:prSet presAssocID="{80D7ABF4-0D71-4DEE-95D9-2B7D9580612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1E4AB5EF-7175-4A79-A880-A48D771618BF}" type="presOf" srcId="{80D7ABF4-0D71-4DEE-95D9-2B7D95806121}" destId="{F4799D15-6BC8-4C96-BBF0-7178C4879B1C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DA4454-F07E-43F0-BB7A-78A4BAA1D86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574CCC-4173-4831-980D-2726E14E3D50}" type="pres">
      <dgm:prSet presAssocID="{2BDA4454-F07E-43F0-BB7A-78A4BAA1D8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1A5C7146-E6BF-48ED-BCF6-9006E553BC3D}" type="presOf" srcId="{2BDA4454-F07E-43F0-BB7A-78A4BAA1D866}" destId="{C1574CCC-4173-4831-980D-2726E14E3D50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5F891-5211-45F4-AFF4-24425643A795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CC559-8F89-4C21-9DE1-D32D36635D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03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Electrocardiograma:</a:t>
            </a:r>
            <a:r>
              <a:rPr lang="es-ES" baseline="0" dirty="0" smtClean="0"/>
              <a:t> se valorará especialmente la presencia de HVI, alteraciones del </a:t>
            </a:r>
            <a:r>
              <a:rPr lang="es-ES" baseline="0" dirty="0" err="1" smtClean="0"/>
              <a:t>ritmo,conducción</a:t>
            </a:r>
            <a:r>
              <a:rPr lang="es-ES" baseline="0" dirty="0" smtClean="0"/>
              <a:t> o </a:t>
            </a:r>
            <a:r>
              <a:rPr lang="es-ES" baseline="0" dirty="0" err="1" smtClean="0"/>
              <a:t>repolarización</a:t>
            </a:r>
            <a:r>
              <a:rPr lang="es-ES" baseline="0" dirty="0" smtClean="0"/>
              <a:t>. </a:t>
            </a:r>
          </a:p>
          <a:p>
            <a:r>
              <a:rPr lang="es-ES" baseline="0" dirty="0" smtClean="0"/>
              <a:t>ITB </a:t>
            </a:r>
          </a:p>
          <a:p>
            <a:r>
              <a:rPr lang="es-ES" baseline="0" dirty="0" smtClean="0"/>
              <a:t>Fondo de ojo , especialmente si paciente es diabético. </a:t>
            </a:r>
          </a:p>
          <a:p>
            <a:r>
              <a:rPr lang="es-ES" baseline="0" dirty="0" smtClean="0"/>
              <a:t>RX </a:t>
            </a:r>
            <a:r>
              <a:rPr lang="es-ES" baseline="0" dirty="0" err="1" smtClean="0"/>
              <a:t>torax</a:t>
            </a:r>
            <a:r>
              <a:rPr lang="es-ES" baseline="0" dirty="0" smtClean="0"/>
              <a:t> si por clínica precisara. </a:t>
            </a:r>
          </a:p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CC559-8F89-4C21-9DE1-D32D36635DD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88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DEF1-1BF0-49C8-9D23-0A3F688E37BA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DC7C-A06A-4095-8609-9946686A9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39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DEF1-1BF0-49C8-9D23-0A3F688E37BA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DC7C-A06A-4095-8609-9946686A9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89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DEF1-1BF0-49C8-9D23-0A3F688E37BA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DC7C-A06A-4095-8609-9946686A9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630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DEF1-1BF0-49C8-9D23-0A3F688E37BA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DC7C-A06A-4095-8609-9946686A9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07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DEF1-1BF0-49C8-9D23-0A3F688E37BA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DC7C-A06A-4095-8609-9946686A9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70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DEF1-1BF0-49C8-9D23-0A3F688E37BA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DC7C-A06A-4095-8609-9946686A9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75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DEF1-1BF0-49C8-9D23-0A3F688E37BA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DC7C-A06A-4095-8609-9946686A9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71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DEF1-1BF0-49C8-9D23-0A3F688E37BA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DC7C-A06A-4095-8609-9946686A9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900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DEF1-1BF0-49C8-9D23-0A3F688E37BA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DC7C-A06A-4095-8609-9946686A9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95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DEF1-1BF0-49C8-9D23-0A3F688E37BA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DC7C-A06A-4095-8609-9946686A9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06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DEF1-1BF0-49C8-9D23-0A3F688E37BA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DC7C-A06A-4095-8609-9946686A9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077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2B4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DEF1-1BF0-49C8-9D23-0A3F688E37BA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0DC7C-A06A-4095-8609-9946686A9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55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1.jp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Simplificando el manejo de la HTA desde Atención Primaria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9150" y="5275384"/>
            <a:ext cx="9795803" cy="123444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Estefanía Angulo Carrasco </a:t>
            </a:r>
          </a:p>
          <a:p>
            <a:pPr algn="l"/>
            <a:r>
              <a:rPr lang="es-ES" dirty="0" smtClean="0"/>
              <a:t>R2 </a:t>
            </a:r>
            <a:r>
              <a:rPr lang="es-ES" dirty="0" err="1" smtClean="0"/>
              <a:t>MFyC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73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3077" y="656492"/>
            <a:ext cx="11441723" cy="601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19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/>
              <a:t>Evaluación del paciente hipertenso</a:t>
            </a:r>
            <a:endParaRPr lang="es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/>
              <a:t> </a:t>
            </a:r>
            <a:r>
              <a:rPr lang="es-ES" sz="2400" dirty="0" smtClean="0"/>
              <a:t>Anamnesis  </a:t>
            </a:r>
          </a:p>
          <a:p>
            <a:pPr marL="0" indent="0">
              <a:buClr>
                <a:schemeClr val="accent6">
                  <a:lumMod val="50000"/>
                </a:schemeClr>
              </a:buClr>
              <a:buNone/>
            </a:pPr>
            <a:endParaRPr lang="es-ES" sz="2400" dirty="0" smtClean="0"/>
          </a:p>
          <a:p>
            <a:pPr marL="0" indent="0">
              <a:buClr>
                <a:schemeClr val="accent6">
                  <a:lumMod val="50000"/>
                </a:schemeClr>
              </a:buClr>
              <a:buNone/>
            </a:pPr>
            <a:endParaRPr lang="es-ES" sz="2400" dirty="0" smtClean="0"/>
          </a:p>
          <a:p>
            <a:pPr marL="0" indent="0">
              <a:buClr>
                <a:schemeClr val="accent6">
                  <a:lumMod val="50000"/>
                </a:schemeClr>
              </a:buClr>
              <a:buNone/>
            </a:pPr>
            <a:endParaRPr lang="es-ES" sz="2400" dirty="0"/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2400" dirty="0" smtClean="0"/>
              <a:t> Antecedentes familiares 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2400" dirty="0" smtClean="0"/>
              <a:t> Hábitos 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2400" dirty="0"/>
              <a:t> </a:t>
            </a:r>
            <a:r>
              <a:rPr lang="es-ES" sz="2400" dirty="0" smtClean="0"/>
              <a:t>Antecedentes personales: descartar posible HTA 2ª 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057" y="43657"/>
            <a:ext cx="2286000" cy="1714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39" y="3076681"/>
            <a:ext cx="435136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6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</p:spPr>
        <p:txBody>
          <a:bodyPr>
            <a:normAutofit/>
          </a:bodyPr>
          <a:lstStyle/>
          <a:p>
            <a:r>
              <a:rPr lang="es-ES" sz="2800" b="1" u="sng" dirty="0" smtClean="0"/>
              <a:t>Síntomas que sugieran LOD</a:t>
            </a:r>
            <a:endParaRPr lang="es-ES" sz="2800" b="1" u="sng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518945188"/>
              </p:ext>
            </p:extLst>
          </p:nvPr>
        </p:nvGraphicFramePr>
        <p:xfrm>
          <a:off x="352926" y="1187116"/>
          <a:ext cx="5518485" cy="5534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2727672883"/>
              </p:ext>
            </p:extLst>
          </p:nvPr>
        </p:nvGraphicFramePr>
        <p:xfrm>
          <a:off x="256674" y="952880"/>
          <a:ext cx="1126155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6" y="965916"/>
            <a:ext cx="2132844" cy="16221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7" y="3030091"/>
            <a:ext cx="2115403" cy="14739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6" y="4946082"/>
            <a:ext cx="2115403" cy="1580009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2719050" y="1201003"/>
            <a:ext cx="7612305" cy="10918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Cardiovascular: dolor torácico, disnea, ortopnea, edemas, palpitaciones, claudicación intermitente, frialdad en extremidades.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2701608" y="3222376"/>
            <a:ext cx="7612305" cy="10918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Neurológica: cefalea, mareos, vértigo, disminución de líbido, de fuerza y/o debilidad en miembros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2701608" y="5190175"/>
            <a:ext cx="7612305" cy="10918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Renal: poliuria, </a:t>
            </a:r>
            <a:r>
              <a:rPr lang="es-ES" dirty="0" err="1" smtClean="0">
                <a:solidFill>
                  <a:schemeClr val="tx1"/>
                </a:solidFill>
              </a:rPr>
              <a:t>nicturia</a:t>
            </a:r>
            <a:r>
              <a:rPr lang="es-ES" dirty="0" smtClean="0">
                <a:solidFill>
                  <a:schemeClr val="tx1"/>
                </a:solidFill>
              </a:rPr>
              <a:t>. 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9907"/>
          </a:xfrm>
        </p:spPr>
        <p:txBody>
          <a:bodyPr>
            <a:normAutofit/>
          </a:bodyPr>
          <a:lstStyle/>
          <a:p>
            <a:r>
              <a:rPr lang="es-ES" b="1" u="sng" dirty="0" smtClean="0"/>
              <a:t>Exploración física </a:t>
            </a:r>
            <a:endParaRPr lang="es-ES" b="1" u="sng" dirty="0"/>
          </a:p>
        </p:txBody>
      </p:sp>
    </p:spTree>
    <p:extLst>
      <p:ext uri="{BB962C8B-B14F-4D97-AF65-F5344CB8AC3E}">
        <p14:creationId xmlns:p14="http://schemas.microsoft.com/office/powerpoint/2010/main" val="10253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725905" y="526213"/>
            <a:ext cx="10515600" cy="5345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4800" i="1" dirty="0" smtClean="0"/>
          </a:p>
          <a:p>
            <a:pPr marL="0" indent="0" algn="ctr">
              <a:buNone/>
            </a:pPr>
            <a:endParaRPr lang="es-ES" sz="4800" i="1" dirty="0"/>
          </a:p>
          <a:p>
            <a:pPr marL="0" indent="0" algn="ctr">
              <a:buNone/>
            </a:pPr>
            <a:r>
              <a:rPr lang="es-ES" sz="4800" i="1" dirty="0" smtClean="0"/>
              <a:t>¿ Es necesario pedir pruebas complementarias? </a:t>
            </a:r>
            <a:endParaRPr lang="es-ES" sz="4800" i="1" dirty="0"/>
          </a:p>
        </p:txBody>
      </p:sp>
    </p:spTree>
    <p:extLst>
      <p:ext uri="{BB962C8B-B14F-4D97-AF65-F5344CB8AC3E}">
        <p14:creationId xmlns:p14="http://schemas.microsoft.com/office/powerpoint/2010/main" val="34875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191"/>
          </a:xfrm>
        </p:spPr>
        <p:txBody>
          <a:bodyPr>
            <a:noAutofit/>
          </a:bodyPr>
          <a:lstStyle/>
          <a:p>
            <a:r>
              <a:rPr lang="es-ES" sz="2800" b="1" u="sng" dirty="0" smtClean="0"/>
              <a:t>Pruebas complementarias: Analítica</a:t>
            </a:r>
            <a:endParaRPr lang="es-ES" sz="2800" b="1" u="sng" dirty="0"/>
          </a:p>
        </p:txBody>
      </p:sp>
      <p:pic>
        <p:nvPicPr>
          <p:cNvPr id="17" name="Marcador de contenido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1178510"/>
            <a:ext cx="11002108" cy="5320763"/>
          </a:xfrm>
        </p:spPr>
      </p:pic>
    </p:spTree>
    <p:extLst>
      <p:ext uri="{BB962C8B-B14F-4D97-AF65-F5344CB8AC3E}">
        <p14:creationId xmlns:p14="http://schemas.microsoft.com/office/powerpoint/2010/main" val="32670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6980"/>
          </a:xfrm>
        </p:spPr>
        <p:txBody>
          <a:bodyPr>
            <a:noAutofit/>
          </a:bodyPr>
          <a:lstStyle/>
          <a:p>
            <a:r>
              <a:rPr lang="es-ES" sz="2800" b="1" u="sng" dirty="0" smtClean="0"/>
              <a:t>Pruebas complementarias</a:t>
            </a:r>
            <a:endParaRPr lang="es-ES" sz="2800" b="1" u="sng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5493" y="928715"/>
            <a:ext cx="6420729" cy="371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5869" y="928715"/>
            <a:ext cx="4666076" cy="371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83" y="4697981"/>
            <a:ext cx="6689124" cy="216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r>
              <a:rPr lang="es-ES" b="1" u="sng" dirty="0" smtClean="0"/>
              <a:t>Estratificación del RCV </a:t>
            </a:r>
            <a:endParaRPr lang="es-ES" b="1" u="sng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88" y="1716806"/>
            <a:ext cx="8283856" cy="3705742"/>
          </a:xfrm>
          <a:prstGeom prst="rect">
            <a:avLst/>
          </a:prstGeom>
        </p:spPr>
      </p:pic>
      <p:sp>
        <p:nvSpPr>
          <p:cNvPr id="6" name="Proceso alternativo 5"/>
          <p:cNvSpPr/>
          <p:nvPr/>
        </p:nvSpPr>
        <p:spPr>
          <a:xfrm>
            <a:off x="145367" y="3182190"/>
            <a:ext cx="5950633" cy="3675810"/>
          </a:xfrm>
          <a:prstGeom prst="flowChartAlternateProcess">
            <a:avLst/>
          </a:prstGeom>
          <a:solidFill>
            <a:srgbClr val="FAFBD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dirty="0"/>
              <a:t> </a:t>
            </a:r>
            <a:r>
              <a:rPr lang="es-ES" dirty="0" smtClean="0">
                <a:solidFill>
                  <a:schemeClr val="tx1"/>
                </a:solidFill>
              </a:rPr>
              <a:t>Niveles PAS y PAD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tx1"/>
                </a:solidFill>
              </a:rPr>
              <a:t>Hombres &gt;55añ, Mujeres &gt; 65 años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Tabaquismo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tx1"/>
                </a:solidFill>
              </a:rPr>
              <a:t>DLP (C. Total &gt; 190 o c-LDL &gt; 115; c HDL &lt;40 hombres, &lt;46 mujeres, TG &gt;150.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tx1"/>
                </a:solidFill>
              </a:rPr>
              <a:t>Historia ECV prematura en familiar de 1º grado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tx1"/>
                </a:solidFill>
              </a:rPr>
              <a:t>Obesidad abdominal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tx1"/>
                </a:solidFill>
              </a:rPr>
              <a:t>Glucosa basal alterada o TOG alterada</a:t>
            </a:r>
            <a:endParaRPr lang="es-ES" dirty="0"/>
          </a:p>
        </p:txBody>
      </p:sp>
      <p:sp>
        <p:nvSpPr>
          <p:cNvPr id="7" name="Proceso alternativo 6"/>
          <p:cNvSpPr/>
          <p:nvPr/>
        </p:nvSpPr>
        <p:spPr>
          <a:xfrm>
            <a:off x="7484011" y="1125416"/>
            <a:ext cx="4349015" cy="286906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AF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1F1B5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 </a:t>
            </a:r>
            <a:r>
              <a:rPr lang="es-ES" dirty="0" smtClean="0">
                <a:solidFill>
                  <a:schemeClr val="tx1"/>
                </a:solidFill>
              </a:rPr>
              <a:t>HVI </a:t>
            </a:r>
          </a:p>
          <a:p>
            <a:pPr marL="285750" indent="-285750">
              <a:buClr>
                <a:srgbClr val="F1F1B5"/>
              </a:buClr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tx1"/>
                </a:solidFill>
              </a:rPr>
              <a:t>Engrosamiento de pared </a:t>
            </a:r>
            <a:r>
              <a:rPr lang="es-ES" dirty="0" err="1" smtClean="0">
                <a:solidFill>
                  <a:schemeClr val="tx1"/>
                </a:solidFill>
              </a:rPr>
              <a:t>carotídea</a:t>
            </a:r>
            <a:r>
              <a:rPr lang="es-ES" dirty="0" smtClean="0">
                <a:solidFill>
                  <a:schemeClr val="tx1"/>
                </a:solidFill>
              </a:rPr>
              <a:t> o placa ateroesclerótica </a:t>
            </a:r>
          </a:p>
          <a:p>
            <a:pPr marL="285750" indent="-285750">
              <a:buClr>
                <a:srgbClr val="F1F1B5"/>
              </a:buClr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tx1"/>
                </a:solidFill>
              </a:rPr>
              <a:t>ITB &lt; 0,9 </a:t>
            </a:r>
          </a:p>
          <a:p>
            <a:pPr marL="285750" indent="-285750">
              <a:buClr>
                <a:srgbClr val="F1F1B5"/>
              </a:buClr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Incremento ligero de creatinina sérica </a:t>
            </a:r>
          </a:p>
          <a:p>
            <a:pPr marL="285750" indent="-285750">
              <a:buClr>
                <a:srgbClr val="F1F1B5"/>
              </a:buClr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Disminución de FG </a:t>
            </a:r>
          </a:p>
          <a:p>
            <a:pPr marL="285750" indent="-285750">
              <a:buClr>
                <a:srgbClr val="F1F1B5"/>
              </a:buClr>
              <a:buFont typeface="Wingdings" panose="05000000000000000000" pitchFamily="2" charset="2"/>
              <a:buChar char="v"/>
            </a:pPr>
            <a:r>
              <a:rPr lang="es-ES" dirty="0" err="1" smtClean="0">
                <a:solidFill>
                  <a:schemeClr val="tx1"/>
                </a:solidFill>
              </a:rPr>
              <a:t>Macroalbuminuria</a:t>
            </a:r>
            <a:r>
              <a:rPr lang="es-ES" dirty="0" smtClean="0">
                <a:solidFill>
                  <a:schemeClr val="tx1"/>
                </a:solidFill>
              </a:rPr>
              <a:t> 30-300 mg/24h </a:t>
            </a:r>
          </a:p>
          <a:p>
            <a:pPr algn="ctr">
              <a:buClr>
                <a:srgbClr val="F1F1B5"/>
              </a:buClr>
            </a:pPr>
            <a:endParaRPr lang="es-ES" dirty="0"/>
          </a:p>
        </p:txBody>
      </p:sp>
      <p:sp>
        <p:nvSpPr>
          <p:cNvPr id="8" name="Proceso alternativo 7"/>
          <p:cNvSpPr/>
          <p:nvPr/>
        </p:nvSpPr>
        <p:spPr>
          <a:xfrm>
            <a:off x="6503222" y="4419916"/>
            <a:ext cx="5229727" cy="2005263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 smtClean="0"/>
              <a:t> </a:t>
            </a:r>
            <a:r>
              <a:rPr lang="es-ES" dirty="0" smtClean="0">
                <a:solidFill>
                  <a:schemeClr val="tx1"/>
                </a:solidFill>
              </a:rPr>
              <a:t>Diabetes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 err="1" smtClean="0">
                <a:solidFill>
                  <a:schemeClr val="tx1"/>
                </a:solidFill>
              </a:rPr>
              <a:t>Enf</a:t>
            </a:r>
            <a:r>
              <a:rPr lang="es-ES" dirty="0" smtClean="0">
                <a:solidFill>
                  <a:schemeClr val="tx1"/>
                </a:solidFill>
              </a:rPr>
              <a:t> Cerebrovascular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tx1"/>
                </a:solidFill>
              </a:rPr>
              <a:t>ECV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tx1"/>
                </a:solidFill>
              </a:rPr>
              <a:t>Enfermedad Renal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tx1"/>
                </a:solidFill>
              </a:rPr>
              <a:t>E. Vascular Periférica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tx1"/>
                </a:solidFill>
              </a:rPr>
              <a:t>Retinopatía avanzada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334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351692" y="365125"/>
            <a:ext cx="11002108" cy="5811838"/>
          </a:xfrm>
        </p:spPr>
        <p:txBody>
          <a:bodyPr/>
          <a:lstStyle/>
          <a:p>
            <a:pPr marL="0" indent="0">
              <a:buNone/>
            </a:pPr>
            <a:r>
              <a:rPr lang="es-ES" u="sng" dirty="0" smtClean="0"/>
              <a:t>Calculadoras de RCV </a:t>
            </a:r>
          </a:p>
          <a:p>
            <a:pPr marL="0" indent="0">
              <a:buNone/>
            </a:pPr>
            <a:endParaRPr lang="es-ES" u="sng" dirty="0"/>
          </a:p>
          <a:p>
            <a:pPr marL="0" indent="0">
              <a:buNone/>
            </a:pPr>
            <a:endParaRPr lang="es-ES" u="sng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8447"/>
            <a:ext cx="9487486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94" y="193333"/>
            <a:ext cx="7371471" cy="637584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95" y="0"/>
            <a:ext cx="8734938" cy="65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5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/>
              <a:t>Definición </a:t>
            </a:r>
            <a:endParaRPr lang="es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 Síndrome caracterizado por elevación de la PA y sus consecuencias. 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</a:t>
            </a:r>
            <a:r>
              <a:rPr lang="es-ES" dirty="0" smtClean="0"/>
              <a:t> Se </a:t>
            </a:r>
            <a:r>
              <a:rPr lang="es-ES" dirty="0"/>
              <a:t>basa en una media </a:t>
            </a:r>
            <a:r>
              <a:rPr lang="es-ES" dirty="0" smtClean="0"/>
              <a:t>de </a:t>
            </a:r>
            <a:r>
              <a:rPr lang="es-ES" dirty="0"/>
              <a:t>dos o más determinaciones de la </a:t>
            </a:r>
            <a:r>
              <a:rPr lang="es-ES" dirty="0" smtClean="0"/>
              <a:t>PA (&gt;  140/90)  </a:t>
            </a:r>
            <a:r>
              <a:rPr lang="es-ES" dirty="0"/>
              <a:t>obtenidas de </a:t>
            </a:r>
            <a:r>
              <a:rPr lang="es-ES" dirty="0" smtClean="0"/>
              <a:t>manera adecuada, en </a:t>
            </a:r>
            <a:r>
              <a:rPr lang="es-ES" dirty="0"/>
              <a:t>cada una de al menos dos visitas efectuadas en la consulta, separadas varias </a:t>
            </a:r>
            <a:r>
              <a:rPr lang="es-ES" dirty="0" smtClean="0"/>
              <a:t>semanas. </a:t>
            </a:r>
          </a:p>
          <a:p>
            <a:pPr marL="0" indent="0">
              <a:buNone/>
            </a:pP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</a:t>
            </a:r>
            <a:r>
              <a:rPr lang="es-ES" dirty="0" smtClean="0"/>
              <a:t>La relación entre las cifras de PA y el RCV es continua. 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31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8" y="137103"/>
            <a:ext cx="11122924" cy="6530983"/>
          </a:xfrm>
        </p:spPr>
      </p:pic>
    </p:spTree>
    <p:extLst>
      <p:ext uri="{BB962C8B-B14F-4D97-AF65-F5344CB8AC3E}">
        <p14:creationId xmlns:p14="http://schemas.microsoft.com/office/powerpoint/2010/main" val="6346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00501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Tratamiento no farmacológico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6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021" y="140536"/>
            <a:ext cx="10515600" cy="661569"/>
          </a:xfrm>
        </p:spPr>
        <p:txBody>
          <a:bodyPr>
            <a:normAutofit/>
          </a:bodyPr>
          <a:lstStyle/>
          <a:p>
            <a:r>
              <a:rPr lang="es-ES" sz="3200" b="1" u="sng" dirty="0" smtClean="0"/>
              <a:t>Cambios en el estilo de vida. </a:t>
            </a:r>
            <a:r>
              <a:rPr lang="es-ES" sz="2800" b="1" u="sng" dirty="0" smtClean="0"/>
              <a:t>Tratamiento no farmacológico</a:t>
            </a:r>
            <a:endParaRPr lang="es-ES" sz="2800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6674" y="802104"/>
            <a:ext cx="11097126" cy="5855369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 Pérdida de peso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s-ES" dirty="0" smtClean="0"/>
              <a:t>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 Dieta DASH 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38" y="802103"/>
            <a:ext cx="6489677" cy="585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401"/>
          </a:xfrm>
        </p:spPr>
        <p:txBody>
          <a:bodyPr>
            <a:normAutofit/>
          </a:bodyPr>
          <a:lstStyle/>
          <a:p>
            <a:r>
              <a:rPr lang="es-ES" sz="3600" b="1" u="sng" dirty="0"/>
              <a:t>Cambios en el estilo de vida. </a:t>
            </a:r>
            <a:r>
              <a:rPr lang="es-ES" sz="2800" b="1" u="sng" dirty="0"/>
              <a:t>Tratamiento no farmacológico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0841" y="962526"/>
            <a:ext cx="11486147" cy="5662863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 Reducción de la ingesta de sodio </a:t>
            </a:r>
            <a:endParaRPr lang="es-ES" dirty="0"/>
          </a:p>
          <a:p>
            <a:pPr marL="0" indent="0">
              <a:buClr>
                <a:schemeClr val="accent2"/>
              </a:buClr>
              <a:buNone/>
            </a:pPr>
            <a:endParaRPr lang="es-ES" dirty="0"/>
          </a:p>
          <a:p>
            <a:pPr marL="0" indent="0">
              <a:buClr>
                <a:schemeClr val="accent2"/>
              </a:buClr>
              <a:buNone/>
            </a:pPr>
            <a:r>
              <a:rPr lang="es-ES" dirty="0" smtClean="0"/>
              <a:t>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s-ES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 Actividad física: programa estructurado de ejercicios </a:t>
            </a:r>
          </a:p>
          <a:p>
            <a:pPr marL="0" indent="0">
              <a:buClr>
                <a:schemeClr val="accent2"/>
              </a:buClr>
              <a:buNone/>
            </a:pPr>
            <a:endParaRPr lang="es-ES" dirty="0"/>
          </a:p>
          <a:p>
            <a:pPr marL="0" indent="0">
              <a:buClr>
                <a:schemeClr val="accent2"/>
              </a:buClr>
              <a:buNone/>
            </a:pPr>
            <a:endParaRPr lang="es-ES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  Moderación en la ingesta de alcohol</a:t>
            </a:r>
          </a:p>
        </p:txBody>
      </p:sp>
    </p:spTree>
    <p:extLst>
      <p:ext uri="{BB962C8B-B14F-4D97-AF65-F5344CB8AC3E}">
        <p14:creationId xmlns:p14="http://schemas.microsoft.com/office/powerpoint/2010/main" val="15266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926" y="365126"/>
            <a:ext cx="10537874" cy="788426"/>
          </a:xfrm>
        </p:spPr>
        <p:txBody>
          <a:bodyPr/>
          <a:lstStyle/>
          <a:p>
            <a:r>
              <a:rPr lang="es-ES" b="1" u="sng" dirty="0" smtClean="0"/>
              <a:t>Tratamiento farmacológico</a:t>
            </a:r>
            <a:endParaRPr lang="es-ES" b="1" u="sng" dirty="0"/>
          </a:p>
        </p:txBody>
      </p:sp>
    </p:spTree>
    <p:extLst>
      <p:ext uri="{BB962C8B-B14F-4D97-AF65-F5344CB8AC3E}">
        <p14:creationId xmlns:p14="http://schemas.microsoft.com/office/powerpoint/2010/main" val="37742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7072"/>
          </a:xfrm>
        </p:spPr>
        <p:txBody>
          <a:bodyPr>
            <a:normAutofit fontScale="90000"/>
          </a:bodyPr>
          <a:lstStyle/>
          <a:p>
            <a:r>
              <a:rPr lang="es-ES" b="1" u="sng" dirty="0" err="1" smtClean="0"/>
              <a:t>Tiazidas</a:t>
            </a:r>
            <a:r>
              <a:rPr lang="es-ES" b="1" u="sng" dirty="0" smtClean="0"/>
              <a:t> </a:t>
            </a:r>
            <a:endParaRPr lang="es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67618"/>
            <a:ext cx="10515600" cy="5331656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000" dirty="0" smtClean="0"/>
              <a:t> Actúan en el túbulo contorneado distal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000" dirty="0" smtClean="0"/>
              <a:t> Aumento de la diuresis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000" dirty="0"/>
              <a:t> </a:t>
            </a:r>
            <a:r>
              <a:rPr lang="es-ES" sz="2000" dirty="0" smtClean="0"/>
              <a:t>Disminución del volumen plasmático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000" dirty="0"/>
              <a:t> </a:t>
            </a:r>
            <a:r>
              <a:rPr lang="es-ES" sz="2000" dirty="0" smtClean="0"/>
              <a:t>Disminución de la resistencia periférica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s-ES" sz="2000" dirty="0" smtClean="0"/>
              <a:t> 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s-ES" sz="2000" dirty="0" smtClean="0"/>
              <a:t>       </a:t>
            </a:r>
            <a:r>
              <a:rPr lang="es-ES" sz="2000" b="1" dirty="0" smtClean="0">
                <a:solidFill>
                  <a:srgbClr val="FF0000"/>
                </a:solidFill>
              </a:rPr>
              <a:t>Gota, </a:t>
            </a:r>
            <a:r>
              <a:rPr lang="es-ES" sz="2000" b="1" dirty="0" smtClean="0">
                <a:solidFill>
                  <a:schemeClr val="accent2"/>
                </a:solidFill>
              </a:rPr>
              <a:t>DLP, Embarazo, varón con actividad sexual</a:t>
            </a:r>
            <a:endParaRPr lang="es-ES" sz="2000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2000" dirty="0" smtClean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2000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2000" dirty="0" smtClean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000" dirty="0"/>
              <a:t> </a:t>
            </a:r>
            <a:r>
              <a:rPr lang="es-ES" sz="2000" dirty="0" smtClean="0"/>
              <a:t> Hiponatremia, </a:t>
            </a:r>
            <a:r>
              <a:rPr lang="es-ES" sz="2000" dirty="0" err="1" smtClean="0"/>
              <a:t>hipopotasemia</a:t>
            </a:r>
            <a:r>
              <a:rPr lang="es-ES" sz="2000" dirty="0" smtClean="0"/>
              <a:t>, ácido úrico, calcio.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16" y="4627537"/>
            <a:ext cx="1730326" cy="1611485"/>
          </a:xfrm>
          <a:prstGeom prst="rect">
            <a:avLst/>
          </a:prstGeom>
        </p:spPr>
      </p:pic>
      <p:sp>
        <p:nvSpPr>
          <p:cNvPr id="8" name="Señal de prohibido 7"/>
          <p:cNvSpPr/>
          <p:nvPr/>
        </p:nvSpPr>
        <p:spPr>
          <a:xfrm>
            <a:off x="675249" y="3038622"/>
            <a:ext cx="599050" cy="50643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7596554" y="365126"/>
            <a:ext cx="2391508" cy="17028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Clortalidona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Hidroclorotiazida</a:t>
            </a: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Indapamida</a:t>
            </a: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Metolazona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7934178" y="3291839"/>
            <a:ext cx="3742007" cy="7174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No utilizar en FG &lt; 30ml/min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94883"/>
            <a:ext cx="10515600" cy="591478"/>
          </a:xfrm>
        </p:spPr>
        <p:txBody>
          <a:bodyPr>
            <a:noAutofit/>
          </a:bodyPr>
          <a:lstStyle/>
          <a:p>
            <a:r>
              <a:rPr lang="es-ES" b="1" u="sng" dirty="0" err="1" smtClean="0"/>
              <a:t>Ieca</a:t>
            </a:r>
            <a:r>
              <a:rPr lang="es-ES" b="1" u="sng" dirty="0"/>
              <a:t> </a:t>
            </a:r>
            <a:r>
              <a:rPr lang="es-ES" b="1" u="sng" dirty="0" smtClean="0"/>
              <a:t>y Ara II. </a:t>
            </a:r>
            <a:endParaRPr lang="es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39482"/>
            <a:ext cx="10515600" cy="5542671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000" dirty="0" smtClean="0"/>
              <a:t> Bloquean el sistema RAA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000" dirty="0" smtClean="0"/>
              <a:t>Disminución del efecto vasoconstrictor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000" dirty="0"/>
              <a:t> </a:t>
            </a:r>
            <a:r>
              <a:rPr lang="es-ES" sz="2000" dirty="0" smtClean="0"/>
              <a:t>Disminución de la producción de aldosterona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ES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ES" sz="2000" dirty="0" smtClean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s-ES" sz="2000" dirty="0" smtClean="0">
                <a:solidFill>
                  <a:srgbClr val="C00000"/>
                </a:solidFill>
              </a:rPr>
              <a:t>Embarazo, estenosis bilateral de arteria renal</a:t>
            </a:r>
            <a:endParaRPr lang="es-ES" sz="2000" dirty="0">
              <a:solidFill>
                <a:srgbClr val="C00000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ES" sz="20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ES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ES" sz="20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ES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ES" sz="20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000" dirty="0" smtClean="0"/>
              <a:t> </a:t>
            </a:r>
            <a:r>
              <a:rPr lang="es-ES" sz="2000" dirty="0" err="1" smtClean="0"/>
              <a:t>Hiperpotasemia</a:t>
            </a:r>
            <a:r>
              <a:rPr lang="es-ES" sz="2000" dirty="0"/>
              <a:t> </a:t>
            </a:r>
            <a:r>
              <a:rPr lang="es-ES" sz="2000" dirty="0" smtClean="0"/>
              <a:t>  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ES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ES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557" y="5070668"/>
            <a:ext cx="1730326" cy="1611485"/>
          </a:xfrm>
          <a:prstGeom prst="rect">
            <a:avLst/>
          </a:prstGeom>
        </p:spPr>
      </p:pic>
      <p:sp>
        <p:nvSpPr>
          <p:cNvPr id="6" name="Señal de prohibido 5"/>
          <p:cNvSpPr/>
          <p:nvPr/>
        </p:nvSpPr>
        <p:spPr>
          <a:xfrm>
            <a:off x="239150" y="2982351"/>
            <a:ext cx="599050" cy="50643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7019780" y="1336431"/>
            <a:ext cx="4051496" cy="11254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NUNCA utilizar en combinación, ni con inhibidores de la renina </a:t>
            </a:r>
          </a:p>
        </p:txBody>
      </p:sp>
    </p:spTree>
    <p:extLst>
      <p:ext uri="{BB962C8B-B14F-4D97-AF65-F5344CB8AC3E}">
        <p14:creationId xmlns:p14="http://schemas.microsoft.com/office/powerpoint/2010/main" val="3099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365123"/>
            <a:ext cx="10515600" cy="816561"/>
          </a:xfrm>
        </p:spPr>
        <p:txBody>
          <a:bodyPr>
            <a:noAutofit/>
          </a:bodyPr>
          <a:lstStyle/>
          <a:p>
            <a:r>
              <a:rPr lang="es-ES" b="1" u="sng" dirty="0" err="1" smtClean="0"/>
              <a:t>Calcioantagonistas</a:t>
            </a:r>
            <a:r>
              <a:rPr lang="es-ES" b="1" u="sng" dirty="0" smtClean="0"/>
              <a:t> </a:t>
            </a:r>
            <a:endParaRPr lang="es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62000" y="1825625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000" dirty="0" smtClean="0"/>
              <a:t>  Efecto vasodilatador  </a:t>
            </a:r>
            <a:r>
              <a:rPr lang="es-ES" sz="2000" dirty="0" smtClean="0"/>
              <a:t>periférico (más DHP). </a:t>
            </a:r>
            <a:endParaRPr lang="es-ES" sz="20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000" dirty="0"/>
              <a:t> </a:t>
            </a:r>
            <a:r>
              <a:rPr lang="es-ES" sz="2000" dirty="0" err="1" smtClean="0"/>
              <a:t>Dihidropiridinas</a:t>
            </a:r>
            <a:r>
              <a:rPr lang="es-ES" sz="2000" dirty="0" smtClean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ES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ES" sz="2000" dirty="0" smtClean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20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ES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ES" sz="20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ES" sz="2000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s-ES" sz="2000" dirty="0"/>
              <a:t> </a:t>
            </a:r>
            <a:r>
              <a:rPr lang="es-ES" sz="2000" dirty="0" smtClean="0"/>
              <a:t>         Evitar en </a:t>
            </a:r>
            <a:r>
              <a:rPr lang="es-ES" sz="2000" dirty="0" err="1" smtClean="0"/>
              <a:t>ICFer</a:t>
            </a:r>
            <a:r>
              <a:rPr lang="es-ES" sz="2000" dirty="0" smtClean="0"/>
              <a:t> </a:t>
            </a:r>
            <a:r>
              <a:rPr lang="es-ES" sz="2000" dirty="0" smtClean="0"/>
              <a:t>. </a:t>
            </a:r>
            <a:endParaRPr lang="es-ES" sz="20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ES" sz="2000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s-ES" sz="2000" dirty="0" smtClean="0"/>
              <a:t>Edemas maleolares dosis dependientes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ES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ES" sz="20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43125" y="2163250"/>
            <a:ext cx="5181600" cy="4013713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1800" dirty="0" smtClean="0"/>
              <a:t> </a:t>
            </a:r>
            <a:r>
              <a:rPr lang="es-ES" sz="2000" dirty="0" smtClean="0"/>
              <a:t>No </a:t>
            </a:r>
            <a:r>
              <a:rPr lang="es-ES" sz="2000" dirty="0" err="1"/>
              <a:t>Dihidropiridinas</a:t>
            </a:r>
            <a:r>
              <a:rPr lang="es-ES" sz="2000" dirty="0"/>
              <a:t> 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s-ES" sz="1900" dirty="0" smtClean="0"/>
              <a:t> 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1900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1900" dirty="0" smtClean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1900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1900" dirty="0" smtClean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1900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s-ES" sz="1900" dirty="0" smtClean="0"/>
              <a:t>                     No usar en </a:t>
            </a:r>
            <a:r>
              <a:rPr lang="es-ES" sz="1900" dirty="0" smtClean="0"/>
              <a:t>IC, </a:t>
            </a:r>
            <a:r>
              <a:rPr lang="es-ES" sz="1800" dirty="0"/>
              <a:t>Bloqueo AV 2-3</a:t>
            </a:r>
            <a:r>
              <a:rPr lang="es-ES" sz="1900" dirty="0" smtClean="0"/>
              <a:t>   </a:t>
            </a:r>
            <a:endParaRPr lang="es-ES" sz="1900" dirty="0"/>
          </a:p>
        </p:txBody>
      </p:sp>
      <p:sp>
        <p:nvSpPr>
          <p:cNvPr id="6" name="Señal de prohibido 5"/>
          <p:cNvSpPr/>
          <p:nvPr/>
        </p:nvSpPr>
        <p:spPr>
          <a:xfrm>
            <a:off x="661767" y="4639168"/>
            <a:ext cx="599050" cy="50643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8833925" y="1535267"/>
            <a:ext cx="3052691" cy="11254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NO utilizarlos con </a:t>
            </a:r>
            <a:r>
              <a:rPr lang="es-ES" dirty="0" err="1" smtClean="0">
                <a:solidFill>
                  <a:schemeClr val="tx1"/>
                </a:solidFill>
              </a:rPr>
              <a:t>Bbloqueantes</a:t>
            </a: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961292" y="2798837"/>
            <a:ext cx="2391508" cy="17028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Amlodipino</a:t>
            </a: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Nicardipino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Nifedipino</a:t>
            </a: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Felodipino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7005711" y="2798836"/>
            <a:ext cx="2391508" cy="17028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Diltiazem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Verapamilo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37" y="5014397"/>
            <a:ext cx="1730326" cy="1611485"/>
          </a:xfrm>
          <a:prstGeom prst="rect">
            <a:avLst/>
          </a:prstGeom>
        </p:spPr>
      </p:pic>
      <p:sp>
        <p:nvSpPr>
          <p:cNvPr id="12" name="Señal de prohibido 11"/>
          <p:cNvSpPr/>
          <p:nvPr/>
        </p:nvSpPr>
        <p:spPr>
          <a:xfrm>
            <a:off x="6706186" y="4579659"/>
            <a:ext cx="599050" cy="50643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51424"/>
            <a:ext cx="10515600" cy="507072"/>
          </a:xfrm>
        </p:spPr>
        <p:txBody>
          <a:bodyPr>
            <a:normAutofit fontScale="90000"/>
          </a:bodyPr>
          <a:lstStyle/>
          <a:p>
            <a:r>
              <a:rPr lang="es-ES" b="1" u="sng" dirty="0" err="1" smtClean="0"/>
              <a:t>Bbloqueantes</a:t>
            </a:r>
            <a:r>
              <a:rPr lang="es-ES" b="1" u="sng" dirty="0" smtClean="0"/>
              <a:t> </a:t>
            </a:r>
            <a:endParaRPr lang="es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30605"/>
            <a:ext cx="10515600" cy="5331656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000" dirty="0" smtClean="0"/>
              <a:t>Disminución del </a:t>
            </a:r>
            <a:r>
              <a:rPr lang="es-ES" sz="2000" dirty="0" err="1" smtClean="0"/>
              <a:t>inotropismo</a:t>
            </a:r>
            <a:endParaRPr lang="es-ES" sz="20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000" dirty="0"/>
              <a:t> </a:t>
            </a:r>
            <a:r>
              <a:rPr lang="es-ES" sz="2000" dirty="0" smtClean="0"/>
              <a:t>Disminución del cronotropismo 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2000" dirty="0" smtClean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s-ES" sz="2000" dirty="0" smtClean="0"/>
              <a:t> 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s-ES" sz="2000" dirty="0" smtClean="0"/>
              <a:t>       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2000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2000" dirty="0" smtClean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2000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s-ES" sz="2000" dirty="0"/>
              <a:t> </a:t>
            </a:r>
            <a:r>
              <a:rPr lang="es-ES" sz="2000" dirty="0" smtClean="0">
                <a:solidFill>
                  <a:srgbClr val="C00000"/>
                </a:solidFill>
              </a:rPr>
              <a:t>Hiperreactividad bronquial, Bloqueo AV 2-3, </a:t>
            </a:r>
            <a:r>
              <a:rPr lang="es-ES" sz="2000" dirty="0" err="1" smtClean="0">
                <a:solidFill>
                  <a:srgbClr val="C00000"/>
                </a:solidFill>
              </a:rPr>
              <a:t>Sdme</a:t>
            </a:r>
            <a:r>
              <a:rPr lang="es-ES" sz="2000" dirty="0" smtClean="0">
                <a:solidFill>
                  <a:srgbClr val="C00000"/>
                </a:solidFill>
              </a:rPr>
              <a:t> </a:t>
            </a:r>
            <a:r>
              <a:rPr lang="es-ES" sz="2000" dirty="0" err="1" smtClean="0">
                <a:solidFill>
                  <a:srgbClr val="C00000"/>
                </a:solidFill>
              </a:rPr>
              <a:t>metabolico</a:t>
            </a:r>
            <a:r>
              <a:rPr lang="es-ES" sz="2000" dirty="0" smtClean="0">
                <a:solidFill>
                  <a:srgbClr val="C00000"/>
                </a:solidFill>
              </a:rPr>
              <a:t>, deportistas. </a:t>
            </a:r>
            <a:r>
              <a:rPr lang="es-ES" sz="2000" dirty="0" smtClean="0"/>
              <a:t> </a:t>
            </a:r>
          </a:p>
        </p:txBody>
      </p:sp>
      <p:sp>
        <p:nvSpPr>
          <p:cNvPr id="8" name="Señal de prohibido 7"/>
          <p:cNvSpPr/>
          <p:nvPr/>
        </p:nvSpPr>
        <p:spPr>
          <a:xfrm>
            <a:off x="239150" y="4346918"/>
            <a:ext cx="599050" cy="50643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5874434" y="379193"/>
            <a:ext cx="2391508" cy="17028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Cardioselectivos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Atenolol</a:t>
            </a: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Betaxolol</a:t>
            </a: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Bisoprolol</a:t>
            </a: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Metoprolol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Nebivolol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838200" y="2200263"/>
            <a:ext cx="3742007" cy="7174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NO son de primera línea (IAM o IC)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8609426" y="351424"/>
            <a:ext cx="2532185" cy="17028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No </a:t>
            </a:r>
            <a:r>
              <a:rPr lang="es-ES" dirty="0" err="1" smtClean="0">
                <a:solidFill>
                  <a:schemeClr val="tx1"/>
                </a:solidFill>
              </a:rPr>
              <a:t>cardioselectivos</a:t>
            </a: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Nadolol</a:t>
            </a: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Propranolol</a:t>
            </a: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Carvedilol</a:t>
            </a: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Labetalol</a:t>
            </a:r>
            <a:r>
              <a:rPr lang="es-ES" dirty="0" smtClean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433" y="2214698"/>
            <a:ext cx="2391509" cy="1767839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6457071" y="5338056"/>
            <a:ext cx="5112434" cy="9220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</a:rPr>
              <a:t>En </a:t>
            </a:r>
            <a:r>
              <a:rPr lang="es-ES" dirty="0" err="1" smtClean="0">
                <a:solidFill>
                  <a:schemeClr val="tx1"/>
                </a:solidFill>
              </a:rPr>
              <a:t>ICFer</a:t>
            </a:r>
            <a:r>
              <a:rPr lang="es-ES" dirty="0" smtClean="0">
                <a:solidFill>
                  <a:schemeClr val="tx1"/>
                </a:solidFill>
              </a:rPr>
              <a:t>: </a:t>
            </a:r>
            <a:r>
              <a:rPr lang="es-ES" dirty="0" err="1" smtClean="0">
                <a:solidFill>
                  <a:schemeClr val="tx1"/>
                </a:solidFill>
              </a:rPr>
              <a:t>Carvedilol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dirty="0" err="1" smtClean="0">
                <a:solidFill>
                  <a:schemeClr val="tx1"/>
                </a:solidFill>
              </a:rPr>
              <a:t>Bisoprolol</a:t>
            </a:r>
            <a:r>
              <a:rPr lang="es-ES" dirty="0" smtClean="0">
                <a:solidFill>
                  <a:schemeClr val="tx1"/>
                </a:solidFill>
              </a:rPr>
              <a:t> y </a:t>
            </a:r>
            <a:r>
              <a:rPr lang="es-ES" dirty="0" err="1" smtClean="0">
                <a:solidFill>
                  <a:schemeClr val="tx1"/>
                </a:solidFill>
              </a:rPr>
              <a:t>Metoprolol</a:t>
            </a:r>
            <a:endParaRPr lang="es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7072"/>
          </a:xfrm>
        </p:spPr>
        <p:txBody>
          <a:bodyPr>
            <a:normAutofit fontScale="90000"/>
          </a:bodyPr>
          <a:lstStyle/>
          <a:p>
            <a:r>
              <a:rPr lang="es-ES" b="1" u="sng" dirty="0" smtClean="0"/>
              <a:t>Diuréticos</a:t>
            </a:r>
            <a:endParaRPr lang="es-ES" b="1" u="sng" dirty="0"/>
          </a:p>
        </p:txBody>
      </p:sp>
      <p:sp>
        <p:nvSpPr>
          <p:cNvPr id="9" name="Rectángulo redondeado 8"/>
          <p:cNvSpPr/>
          <p:nvPr/>
        </p:nvSpPr>
        <p:spPr>
          <a:xfrm>
            <a:off x="838200" y="3699802"/>
            <a:ext cx="2990558" cy="20538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tx1"/>
                </a:solidFill>
              </a:rPr>
              <a:t>IC sintomáticos 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tx1"/>
                </a:solidFill>
              </a:rPr>
              <a:t>Preferibles en IR moderada-severa.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313571" y="2377439"/>
            <a:ext cx="2039816" cy="13223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FA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Diuréticos de asa: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Furosemida</a:t>
            </a:r>
          </a:p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Torasemida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4841632" y="3699802"/>
            <a:ext cx="2990558" cy="20538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tx1"/>
                </a:solidFill>
              </a:rPr>
              <a:t>Monoterapia 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tx1"/>
                </a:solidFill>
              </a:rPr>
              <a:t>Poco efectivos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tx1"/>
                </a:solidFill>
              </a:rPr>
              <a:t>Se pueden asociar con </a:t>
            </a:r>
            <a:r>
              <a:rPr lang="es-ES" dirty="0" err="1" smtClean="0">
                <a:solidFill>
                  <a:schemeClr val="tx1"/>
                </a:solidFill>
              </a:rPr>
              <a:t>tiazidas</a:t>
            </a:r>
            <a:r>
              <a:rPr lang="es-ES" dirty="0" smtClean="0">
                <a:solidFill>
                  <a:schemeClr val="tx1"/>
                </a:solidFill>
              </a:rPr>
              <a:t> en </a:t>
            </a:r>
            <a:r>
              <a:rPr lang="es-ES" dirty="0" err="1" smtClean="0">
                <a:solidFill>
                  <a:schemeClr val="tx1"/>
                </a:solidFill>
              </a:rPr>
              <a:t>hipopotasemia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284325" y="2377439"/>
            <a:ext cx="2105172" cy="13223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FA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Diuréticos ahorradores de potasio: </a:t>
            </a:r>
          </a:p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Amiloride</a:t>
            </a:r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Triamterene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9066189" y="2377438"/>
            <a:ext cx="2105172" cy="13223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FA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Diuréticos antagonistas de la aldosterona : </a:t>
            </a:r>
          </a:p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Espironolactona</a:t>
            </a:r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Eplerenona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8623496" y="3699802"/>
            <a:ext cx="2990558" cy="20538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ES" dirty="0" err="1" smtClean="0">
                <a:solidFill>
                  <a:schemeClr val="tx1"/>
                </a:solidFill>
              </a:rPr>
              <a:t>Aldosteronismo</a:t>
            </a:r>
            <a:r>
              <a:rPr lang="es-ES" dirty="0" smtClean="0">
                <a:solidFill>
                  <a:schemeClr val="tx1"/>
                </a:solidFill>
              </a:rPr>
              <a:t> primario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tx1"/>
                </a:solidFill>
              </a:rPr>
              <a:t>HTA resistente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tx1"/>
                </a:solidFill>
              </a:rPr>
              <a:t>Evitarlos en IR significativa, asociados a ahorradores de K+ o suplementos. 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9600" i="1" dirty="0" smtClean="0"/>
              <a:t> ¿Medición adecuada de la PA? </a:t>
            </a:r>
            <a:endParaRPr lang="es-ES" sz="9600" i="1" dirty="0"/>
          </a:p>
        </p:txBody>
      </p:sp>
    </p:spTree>
    <p:extLst>
      <p:ext uri="{BB962C8B-B14F-4D97-AF65-F5344CB8AC3E}">
        <p14:creationId xmlns:p14="http://schemas.microsoft.com/office/powerpoint/2010/main" val="31112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 fontScale="90000"/>
          </a:bodyPr>
          <a:lstStyle/>
          <a:p>
            <a:r>
              <a:rPr lang="es-ES" b="1" u="sng" dirty="0" smtClean="0"/>
              <a:t>Otros antihipertensivos</a:t>
            </a:r>
            <a:endParaRPr lang="es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984738"/>
            <a:ext cx="10515600" cy="5556739"/>
          </a:xfrm>
        </p:spPr>
        <p:txBody>
          <a:bodyPr>
            <a:normAutofit/>
          </a:bodyPr>
          <a:lstStyle/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18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s-ES" sz="18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1800" dirty="0" smtClean="0"/>
              <a:t>Inhibidores directos de la renina (</a:t>
            </a:r>
            <a:r>
              <a:rPr lang="es-ES" sz="1800" dirty="0" err="1" smtClean="0"/>
              <a:t>Aliskiren</a:t>
            </a:r>
            <a:r>
              <a:rPr lang="es-ES" sz="1800" dirty="0" smtClean="0"/>
              <a:t>)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s-ES" sz="18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s-ES" sz="18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1800" dirty="0" smtClean="0"/>
              <a:t> Alfa1 Bloqueantes (</a:t>
            </a:r>
            <a:r>
              <a:rPr lang="es-ES" sz="1800" dirty="0" err="1" smtClean="0"/>
              <a:t>Doxazosina</a:t>
            </a:r>
            <a:r>
              <a:rPr lang="es-ES" sz="1800" dirty="0" smtClean="0"/>
              <a:t>, </a:t>
            </a:r>
            <a:r>
              <a:rPr lang="es-ES" sz="1800" dirty="0" err="1" smtClean="0"/>
              <a:t>Prazosín</a:t>
            </a:r>
            <a:r>
              <a:rPr lang="es-ES" sz="1800" dirty="0" smtClean="0"/>
              <a:t>)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s-ES" sz="18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s-ES" sz="1800" dirty="0" smtClean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18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1800" dirty="0" smtClean="0"/>
              <a:t>Vasodilatadores directos (</a:t>
            </a:r>
            <a:r>
              <a:rPr lang="es-ES" sz="1800" dirty="0" err="1" smtClean="0"/>
              <a:t>Hidralacina</a:t>
            </a:r>
            <a:r>
              <a:rPr lang="es-ES" sz="1800" dirty="0" smtClean="0"/>
              <a:t>, </a:t>
            </a:r>
            <a:r>
              <a:rPr lang="es-ES" sz="1800" dirty="0" err="1" smtClean="0"/>
              <a:t>Minoxidil</a:t>
            </a:r>
            <a:r>
              <a:rPr lang="es-ES" sz="1800" dirty="0" smtClean="0"/>
              <a:t>)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s-ES" sz="18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1800" dirty="0"/>
              <a:t> </a:t>
            </a:r>
            <a:r>
              <a:rPr lang="es-ES" sz="1800" dirty="0" smtClean="0"/>
              <a:t>Alfa1 agonistas centrales y otros fármacos de acción central (</a:t>
            </a:r>
            <a:r>
              <a:rPr lang="es-ES" sz="1800" dirty="0" err="1" smtClean="0"/>
              <a:t>clonidina</a:t>
            </a:r>
            <a:r>
              <a:rPr lang="es-ES" sz="1800" dirty="0" smtClean="0"/>
              <a:t>, </a:t>
            </a:r>
            <a:r>
              <a:rPr lang="es-ES" sz="1800" dirty="0" err="1" smtClean="0"/>
              <a:t>metildopa</a:t>
            </a:r>
            <a:r>
              <a:rPr lang="es-ES" sz="1800" dirty="0" smtClean="0"/>
              <a:t>, </a:t>
            </a:r>
            <a:r>
              <a:rPr lang="es-ES" sz="1800" dirty="0" err="1" smtClean="0"/>
              <a:t>guanfacina</a:t>
            </a:r>
            <a:r>
              <a:rPr lang="es-ES" sz="1800" dirty="0" smtClean="0"/>
              <a:t>).</a:t>
            </a:r>
            <a:endParaRPr lang="es-ES" sz="1800" dirty="0"/>
          </a:p>
        </p:txBody>
      </p:sp>
      <p:sp>
        <p:nvSpPr>
          <p:cNvPr id="4" name="Rectángulo redondeado 3"/>
          <p:cNvSpPr/>
          <p:nvPr/>
        </p:nvSpPr>
        <p:spPr>
          <a:xfrm>
            <a:off x="3886874" y="2063798"/>
            <a:ext cx="3581986" cy="5486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FA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NO combinar con IECA/ARA2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886874" y="3286076"/>
            <a:ext cx="3581986" cy="5486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FA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Considerarse de segunda línea en HBP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95785"/>
            <a:ext cx="10515600" cy="57811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7200" b="1" i="1" dirty="0" smtClean="0"/>
              <a:t>Entonces…¿qué fármaco elegimos?</a:t>
            </a:r>
          </a:p>
          <a:p>
            <a:pPr marL="0" indent="0" algn="ctr">
              <a:buNone/>
            </a:pPr>
            <a:endParaRPr lang="es-ES" sz="8000" b="1" i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86" y="2756848"/>
            <a:ext cx="4762500" cy="317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Población general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46412"/>
            <a:ext cx="10939818" cy="5199797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  Diuréticos </a:t>
            </a:r>
            <a:r>
              <a:rPr lang="es-ES" sz="2000" dirty="0" err="1" smtClean="0"/>
              <a:t>tiazídicos</a:t>
            </a:r>
            <a:r>
              <a:rPr lang="es-ES" sz="2000" dirty="0" smtClean="0"/>
              <a:t> 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20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/>
              <a:t> </a:t>
            </a:r>
            <a:r>
              <a:rPr lang="es-ES" sz="2000" dirty="0" smtClean="0"/>
              <a:t> IECA o ARA 2 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20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  </a:t>
            </a:r>
            <a:r>
              <a:rPr lang="es-ES" sz="2000" dirty="0" err="1" smtClean="0"/>
              <a:t>Calcioantagonista</a:t>
            </a:r>
            <a:r>
              <a:rPr lang="es-ES" sz="2000" dirty="0" smtClean="0"/>
              <a:t>  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s-ES" sz="2000" dirty="0"/>
              <a:t> </a:t>
            </a:r>
            <a:endParaRPr lang="es-ES" sz="2000" dirty="0" smtClean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2000" dirty="0"/>
          </a:p>
          <a:p>
            <a:pPr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s-ES" sz="2000" dirty="0" smtClean="0"/>
              <a:t>Reevaluación al mes </a:t>
            </a:r>
          </a:p>
          <a:p>
            <a:pPr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s-ES" sz="2000" dirty="0"/>
              <a:t> </a:t>
            </a:r>
            <a:r>
              <a:rPr lang="es-ES" sz="2000" dirty="0" smtClean="0"/>
              <a:t>Titular dosis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23" y="1619961"/>
            <a:ext cx="55816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753991"/>
          </a:xfrm>
        </p:spPr>
        <p:txBody>
          <a:bodyPr/>
          <a:lstStyle/>
          <a:p>
            <a:r>
              <a:rPr lang="es-ES" dirty="0" smtClean="0"/>
              <a:t>Ancianos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119116"/>
            <a:ext cx="10735101" cy="5486400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 </a:t>
            </a:r>
            <a:r>
              <a:rPr lang="es-ES" sz="2000" dirty="0" smtClean="0"/>
              <a:t>PAS es la forma predominante en ancianos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s-ES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  De elección: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s-ES" sz="2000" dirty="0"/>
          </a:p>
          <a:p>
            <a:pPr algn="ctr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 Diurético </a:t>
            </a:r>
            <a:r>
              <a:rPr lang="es-ES" sz="2000" dirty="0" err="1" smtClean="0"/>
              <a:t>tiazídico</a:t>
            </a:r>
            <a:r>
              <a:rPr lang="es-ES" sz="2000" dirty="0" smtClean="0"/>
              <a:t> </a:t>
            </a:r>
          </a:p>
          <a:p>
            <a:pPr algn="ctr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/>
              <a:t> </a:t>
            </a:r>
            <a:r>
              <a:rPr lang="es-ES" sz="2000" dirty="0" err="1" smtClean="0"/>
              <a:t>Calcioantagonista</a:t>
            </a:r>
            <a:r>
              <a:rPr lang="es-ES" sz="2000" dirty="0" smtClean="0"/>
              <a:t> </a:t>
            </a:r>
            <a:endParaRPr lang="es-ES" sz="2000" dirty="0"/>
          </a:p>
          <a:p>
            <a:pPr algn="ctr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s-ES" sz="20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s-ES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 Vigilar riesgo de hipotensión </a:t>
            </a:r>
            <a:r>
              <a:rPr lang="es-ES" sz="2000" dirty="0" err="1" smtClean="0"/>
              <a:t>ortostática</a:t>
            </a:r>
            <a:r>
              <a:rPr lang="es-ES" sz="2000" dirty="0" smtClean="0"/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953" y="742120"/>
            <a:ext cx="3048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651"/>
          </a:xfrm>
        </p:spPr>
        <p:txBody>
          <a:bodyPr>
            <a:normAutofit/>
          </a:bodyPr>
          <a:lstStyle/>
          <a:p>
            <a:r>
              <a:rPr lang="es-ES" sz="4000" b="1" u="sng" dirty="0" smtClean="0"/>
              <a:t>Cardiopatía isquémica estable</a:t>
            </a:r>
            <a:endParaRPr lang="es-ES" sz="4000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2388" y="1187355"/>
            <a:ext cx="10671412" cy="5281684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 </a:t>
            </a:r>
            <a:r>
              <a:rPr lang="es-ES" sz="2000" dirty="0" smtClean="0"/>
              <a:t>IM previo, angina estable </a:t>
            </a:r>
            <a:endParaRPr lang="es-ES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  </a:t>
            </a:r>
            <a:r>
              <a:rPr lang="es-ES" sz="1800" dirty="0" smtClean="0"/>
              <a:t>De elección: Beta-bloqueantes, IECA o ARA II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s-ES" sz="1800" dirty="0" smtClean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18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800" dirty="0" smtClean="0"/>
              <a:t> Es recomendable continuar tratamiento con B-bloqueantes a largo plazo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s-ES" sz="18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800" dirty="0" smtClean="0"/>
              <a:t> Si persiste angina </a:t>
            </a:r>
            <a:r>
              <a:rPr lang="es-ES" sz="1800" dirty="0" smtClean="0">
                <a:sym typeface="Wingdings" panose="05000000000000000000" pitchFamily="2" charset="2"/>
              </a:rPr>
              <a:t>  </a:t>
            </a:r>
            <a:r>
              <a:rPr lang="es-ES" sz="1800" b="1" i="1" u="sng" dirty="0" smtClean="0">
                <a:sym typeface="Wingdings" panose="05000000000000000000" pitchFamily="2" charset="2"/>
              </a:rPr>
              <a:t>Añadir </a:t>
            </a:r>
            <a:r>
              <a:rPr lang="es-ES" sz="1800" b="1" i="1" u="sng" dirty="0" err="1" smtClean="0">
                <a:sym typeface="Wingdings" panose="05000000000000000000" pitchFamily="2" charset="2"/>
              </a:rPr>
              <a:t>Calcioantagonista</a:t>
            </a:r>
            <a:endParaRPr lang="es-ES" sz="1800" b="1" i="1" u="sng" dirty="0" smtClean="0">
              <a:sym typeface="Wingdings" panose="05000000000000000000" pitchFamily="2" charset="2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s-ES" sz="1800" b="1" i="1" u="sng" dirty="0">
              <a:sym typeface="Wingdings" panose="05000000000000000000" pitchFamily="2" charset="2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800" b="1" i="1" u="sng" dirty="0" smtClean="0">
                <a:sym typeface="Wingdings" panose="05000000000000000000" pitchFamily="2" charset="2"/>
              </a:rPr>
              <a:t>No es tan eficaz </a:t>
            </a:r>
            <a:r>
              <a:rPr lang="es-ES" sz="1800" b="1" i="1" u="sng" dirty="0" err="1" smtClean="0">
                <a:sym typeface="Wingdings" panose="05000000000000000000" pitchFamily="2" charset="2"/>
              </a:rPr>
              <a:t>Atenolol</a:t>
            </a:r>
            <a:endParaRPr lang="es-ES" sz="1800" b="1" i="1" u="sng" dirty="0" smtClean="0"/>
          </a:p>
        </p:txBody>
      </p:sp>
      <p:sp>
        <p:nvSpPr>
          <p:cNvPr id="4" name="Rectángulo redondeado 3"/>
          <p:cNvSpPr/>
          <p:nvPr/>
        </p:nvSpPr>
        <p:spPr>
          <a:xfrm>
            <a:off x="8502555" y="423080"/>
            <a:ext cx="3125338" cy="1883391"/>
          </a:xfrm>
          <a:prstGeom prst="roundRect">
            <a:avLst/>
          </a:prstGeom>
          <a:solidFill>
            <a:srgbClr val="6FAE48"/>
          </a:solidFill>
          <a:ln>
            <a:solidFill>
              <a:srgbClr val="FAF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ES" dirty="0" err="1" smtClean="0">
                <a:solidFill>
                  <a:schemeClr val="tx1"/>
                </a:solidFill>
              </a:rPr>
              <a:t>Carvedilol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s-ES" dirty="0" err="1">
                <a:solidFill>
                  <a:schemeClr val="tx1"/>
                </a:solidFill>
              </a:rPr>
              <a:t>M</a:t>
            </a:r>
            <a:r>
              <a:rPr lang="es-ES" dirty="0" err="1" smtClean="0">
                <a:solidFill>
                  <a:schemeClr val="tx1"/>
                </a:solidFill>
              </a:rPr>
              <a:t>etoprolol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s-ES" dirty="0" err="1" smtClean="0">
                <a:solidFill>
                  <a:schemeClr val="tx1"/>
                </a:solidFill>
              </a:rPr>
              <a:t>Nadolol</a:t>
            </a: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dirty="0" err="1" smtClean="0">
                <a:solidFill>
                  <a:schemeClr val="tx1"/>
                </a:solidFill>
              </a:rPr>
              <a:t>Bisoprolol</a:t>
            </a:r>
            <a:endParaRPr lang="es-ES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dirty="0" err="1" smtClean="0">
                <a:solidFill>
                  <a:schemeClr val="tx1"/>
                </a:solidFill>
              </a:rPr>
              <a:t>Propranolol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30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457"/>
          </a:xfrm>
        </p:spPr>
        <p:txBody>
          <a:bodyPr>
            <a:normAutofit fontScale="90000"/>
          </a:bodyPr>
          <a:lstStyle/>
          <a:p>
            <a:r>
              <a:rPr lang="es-ES" b="1" u="sng" dirty="0" smtClean="0"/>
              <a:t>Insuficiencia Cardíaca</a:t>
            </a:r>
            <a:endParaRPr lang="es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60060"/>
            <a:ext cx="10515600" cy="5418161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800" dirty="0" smtClean="0"/>
              <a:t>  </a:t>
            </a:r>
            <a:r>
              <a:rPr lang="es-ES" sz="1800" b="1" u="sng" dirty="0" smtClean="0"/>
              <a:t>Disminución de la FEVI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s-ES" sz="18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800" dirty="0"/>
              <a:t> </a:t>
            </a:r>
            <a:r>
              <a:rPr lang="es-ES" sz="1800" dirty="0" smtClean="0"/>
              <a:t>Elección:   IECA, ARA II, Antagonistas del receptor de la aldosterona, </a:t>
            </a:r>
            <a:r>
              <a:rPr lang="es-ES" sz="1800" dirty="0" err="1" smtClean="0"/>
              <a:t>Bbloqueantes</a:t>
            </a:r>
            <a:r>
              <a:rPr lang="es-ES" sz="1800" dirty="0"/>
              <a:t> </a:t>
            </a:r>
            <a:r>
              <a:rPr lang="es-ES" sz="1800" dirty="0" smtClean="0"/>
              <a:t>+/- Diuréticos</a:t>
            </a:r>
            <a:endParaRPr lang="es-ES" sz="18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800" dirty="0" smtClean="0"/>
              <a:t> Contraindicados: </a:t>
            </a:r>
            <a:r>
              <a:rPr lang="es-ES" sz="1800" dirty="0" err="1" smtClean="0"/>
              <a:t>verapamilo</a:t>
            </a:r>
            <a:r>
              <a:rPr lang="es-ES" sz="1800" dirty="0" smtClean="0"/>
              <a:t> y </a:t>
            </a:r>
            <a:r>
              <a:rPr lang="es-ES" sz="1800" dirty="0" err="1" smtClean="0"/>
              <a:t>diltiazem</a:t>
            </a:r>
            <a:r>
              <a:rPr lang="es-ES" sz="1800" dirty="0" smtClean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s-ES" sz="18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s-ES" sz="18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800" b="1" u="sng" dirty="0" smtClean="0"/>
              <a:t>FEVI conservada: 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800" b="1" u="sng" dirty="0" smtClean="0"/>
              <a:t> </a:t>
            </a:r>
            <a:r>
              <a:rPr lang="es-ES" sz="1800" dirty="0" smtClean="0"/>
              <a:t>Diuréticos si sintomatología de sobrecarga de volumen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s-ES" sz="1800" b="1" u="sng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800" b="1" u="sng" dirty="0"/>
              <a:t> </a:t>
            </a:r>
            <a:r>
              <a:rPr lang="es-ES" sz="1800" dirty="0" smtClean="0"/>
              <a:t>Iniciar IECA o ARA2 y </a:t>
            </a:r>
            <a:r>
              <a:rPr lang="es-ES" sz="1800" dirty="0" err="1" smtClean="0"/>
              <a:t>Bbloqueantes</a:t>
            </a:r>
            <a:r>
              <a:rPr lang="es-ES" sz="1800" dirty="0" smtClean="0"/>
              <a:t> titulando dosis</a:t>
            </a:r>
            <a:r>
              <a:rPr lang="es-ES" sz="1800" dirty="0" smtClean="0"/>
              <a:t>.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622" y="3720721"/>
            <a:ext cx="2752725" cy="285750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6907237" y="365125"/>
            <a:ext cx="5112434" cy="9220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</a:rPr>
              <a:t>En </a:t>
            </a:r>
            <a:r>
              <a:rPr lang="es-ES" dirty="0" smtClean="0">
                <a:solidFill>
                  <a:schemeClr val="tx1"/>
                </a:solidFill>
              </a:rPr>
              <a:t>ICF: </a:t>
            </a:r>
            <a:r>
              <a:rPr lang="es-ES" dirty="0" err="1" smtClean="0">
                <a:solidFill>
                  <a:schemeClr val="tx1"/>
                </a:solidFill>
              </a:rPr>
              <a:t>Carvedilol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dirty="0" err="1" smtClean="0">
                <a:solidFill>
                  <a:schemeClr val="tx1"/>
                </a:solidFill>
              </a:rPr>
              <a:t>Bisoprolol</a:t>
            </a:r>
            <a:r>
              <a:rPr lang="es-ES" dirty="0" smtClean="0">
                <a:solidFill>
                  <a:schemeClr val="tx1"/>
                </a:solidFill>
              </a:rPr>
              <a:t> y </a:t>
            </a:r>
            <a:r>
              <a:rPr lang="es-ES" dirty="0" err="1" smtClean="0">
                <a:solidFill>
                  <a:schemeClr val="tx1"/>
                </a:solidFill>
              </a:rPr>
              <a:t>Metoprolol</a:t>
            </a:r>
            <a:endParaRPr lang="es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</p:spPr>
        <p:txBody>
          <a:bodyPr>
            <a:normAutofit fontScale="90000"/>
          </a:bodyPr>
          <a:lstStyle/>
          <a:p>
            <a:r>
              <a:rPr lang="es-ES" u="sng" dirty="0" smtClean="0"/>
              <a:t>Enfermedad Renal Crónica</a:t>
            </a:r>
            <a:endParaRPr lang="es-ES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50878"/>
            <a:ext cx="10515600" cy="5126085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 </a:t>
            </a:r>
            <a:r>
              <a:rPr lang="es-ES" sz="2000" dirty="0" smtClean="0"/>
              <a:t>En grado 3 o grado 1-2 con albuminuria: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s-ES" sz="2000" dirty="0" smtClean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 De elección:    IECA o ARA II 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20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s-ES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Enlentecen la progresión de la enfermedad.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s-ES" sz="2000" dirty="0" smtClean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Controlar función renal tras inicio de tratamiento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00" y="708001"/>
            <a:ext cx="5236369" cy="481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514"/>
          </a:xfrm>
        </p:spPr>
        <p:txBody>
          <a:bodyPr>
            <a:normAutofit fontScale="90000"/>
          </a:bodyPr>
          <a:lstStyle/>
          <a:p>
            <a:r>
              <a:rPr lang="es-ES" u="sng" dirty="0" smtClean="0"/>
              <a:t>Diabetes Mellitus </a:t>
            </a:r>
            <a:endParaRPr lang="es-ES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05469"/>
            <a:ext cx="10515600" cy="5071494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s-ES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s-E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 </a:t>
            </a:r>
            <a:r>
              <a:rPr lang="es-ES" sz="2000" dirty="0" smtClean="0"/>
              <a:t>Se consideran pacientes con RCV alto &gt;10%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s-ES" sz="2000" dirty="0" smtClean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Siempre implica iniciar tratamiento antihipertensivo 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20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s-ES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 </a:t>
            </a:r>
            <a:r>
              <a:rPr lang="es-ES" sz="2000" dirty="0" smtClean="0"/>
              <a:t>De elección: IECA o ARA II (reduce la progresión de enfermedad renal).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s-ES" sz="2000" dirty="0" smtClean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Resto de antihipertensivos también son efectivos</a:t>
            </a:r>
            <a:endParaRPr lang="es-ES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9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514"/>
          </a:xfrm>
        </p:spPr>
        <p:txBody>
          <a:bodyPr>
            <a:normAutofit fontScale="90000"/>
          </a:bodyPr>
          <a:lstStyle/>
          <a:p>
            <a:r>
              <a:rPr lang="es-ES" b="1" u="sng" dirty="0" smtClean="0"/>
              <a:t>Combinaciones</a:t>
            </a:r>
            <a:endParaRPr lang="es-ES" b="1" u="sng" dirty="0"/>
          </a:p>
        </p:txBody>
      </p:sp>
      <p:sp>
        <p:nvSpPr>
          <p:cNvPr id="4" name="Rectángulo redondeado 3"/>
          <p:cNvSpPr/>
          <p:nvPr/>
        </p:nvSpPr>
        <p:spPr>
          <a:xfrm>
            <a:off x="958186" y="1105468"/>
            <a:ext cx="10275627" cy="55136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0" y="1207048"/>
            <a:ext cx="9180393" cy="52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55" y="563673"/>
            <a:ext cx="9059594" cy="5508092"/>
          </a:xfrm>
        </p:spPr>
      </p:pic>
    </p:spTree>
    <p:extLst>
      <p:ext uri="{BB962C8B-B14F-4D97-AF65-F5344CB8AC3E}">
        <p14:creationId xmlns:p14="http://schemas.microsoft.com/office/powerpoint/2010/main" val="18467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65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Bibliografía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079683"/>
          </a:xfrm>
        </p:spPr>
        <p:txBody>
          <a:bodyPr>
            <a:normAutofit fontScale="92500" lnSpcReduction="20000"/>
          </a:bodyPr>
          <a:lstStyle/>
          <a:p>
            <a:r>
              <a:rPr lang="es-ES" sz="1800" dirty="0" smtClean="0"/>
              <a:t>Capítulo HTA. Manual de Diagnóstico y terapéutica Médica.  Hospital 12 de Octubre</a:t>
            </a:r>
          </a:p>
          <a:p>
            <a:pPr marL="0" indent="0">
              <a:buNone/>
            </a:pPr>
            <a:endParaRPr lang="es-ES" sz="1800" dirty="0" smtClean="0"/>
          </a:p>
          <a:p>
            <a:r>
              <a:rPr lang="es-ES" sz="1800" dirty="0" smtClean="0"/>
              <a:t> </a:t>
            </a:r>
            <a:r>
              <a:rPr lang="en-US" sz="1800" dirty="0"/>
              <a:t>Thiazides best first choice for </a:t>
            </a:r>
            <a:r>
              <a:rPr lang="en-US" sz="1800" dirty="0" smtClean="0"/>
              <a:t>hypertension. Cochrane. Wright </a:t>
            </a:r>
            <a:r>
              <a:rPr lang="en-US" sz="1800" dirty="0" err="1" smtClean="0"/>
              <a:t>Jm</a:t>
            </a:r>
            <a:r>
              <a:rPr lang="en-US" sz="1800" dirty="0" smtClean="0"/>
              <a:t>, </a:t>
            </a:r>
            <a:r>
              <a:rPr lang="en-US" sz="1800" dirty="0" err="1" smtClean="0"/>
              <a:t>Musini</a:t>
            </a:r>
            <a:r>
              <a:rPr lang="en-US" sz="1800" dirty="0" smtClean="0"/>
              <a:t> VM </a:t>
            </a:r>
          </a:p>
          <a:p>
            <a:endParaRPr lang="en-US" sz="1800" dirty="0"/>
          </a:p>
          <a:p>
            <a:r>
              <a:rPr lang="en-US" sz="1800" dirty="0" err="1" smtClean="0"/>
              <a:t>Guía</a:t>
            </a:r>
            <a:r>
              <a:rPr lang="en-US" sz="1800" dirty="0" smtClean="0"/>
              <a:t> </a:t>
            </a:r>
            <a:r>
              <a:rPr lang="en-US" sz="1800" dirty="0" err="1" smtClean="0"/>
              <a:t>clínica</a:t>
            </a:r>
            <a:r>
              <a:rPr lang="en-US" sz="1800" dirty="0" smtClean="0"/>
              <a:t> HTA </a:t>
            </a:r>
            <a:r>
              <a:rPr lang="en-US" sz="1800" dirty="0" err="1" smtClean="0"/>
              <a:t>Fisterra</a:t>
            </a:r>
            <a:r>
              <a:rPr lang="en-US" sz="1800" dirty="0"/>
              <a:t> </a:t>
            </a:r>
            <a:endParaRPr lang="en-US" sz="1800" dirty="0" smtClean="0"/>
          </a:p>
          <a:p>
            <a:endParaRPr lang="en-US" sz="1800" dirty="0"/>
          </a:p>
          <a:p>
            <a:r>
              <a:rPr lang="es-ES" sz="1800" dirty="0"/>
              <a:t>Guía de práctica clínica de la ESH/ESC 2013 para el manejo de la hipertensión </a:t>
            </a:r>
            <a:r>
              <a:rPr lang="es-ES" sz="1800" dirty="0" smtClean="0"/>
              <a:t>arterial.   Giuseppe </a:t>
            </a:r>
            <a:r>
              <a:rPr lang="es-ES" sz="1800" dirty="0" err="1"/>
              <a:t>Mancia</a:t>
            </a:r>
            <a:r>
              <a:rPr lang="es-ES" sz="1800" dirty="0"/>
              <a:t>, Robert </a:t>
            </a:r>
            <a:r>
              <a:rPr lang="es-ES" sz="1800" dirty="0" err="1"/>
              <a:t>Fagard</a:t>
            </a:r>
            <a:r>
              <a:rPr lang="es-ES" sz="1800" dirty="0"/>
              <a:t>, </a:t>
            </a:r>
            <a:r>
              <a:rPr lang="es-ES" sz="1800" dirty="0" err="1"/>
              <a:t>Krzysztof</a:t>
            </a:r>
            <a:r>
              <a:rPr lang="es-ES" sz="1800" dirty="0"/>
              <a:t> </a:t>
            </a:r>
            <a:r>
              <a:rPr lang="es-ES" sz="1800" dirty="0" err="1"/>
              <a:t>Narkiewicz</a:t>
            </a:r>
            <a:r>
              <a:rPr lang="es-ES" sz="1800" dirty="0"/>
              <a:t>, Josep </a:t>
            </a:r>
            <a:r>
              <a:rPr lang="es-ES" sz="1800" dirty="0" err="1"/>
              <a:t>Redon</a:t>
            </a:r>
            <a:r>
              <a:rPr lang="es-ES" sz="1800" dirty="0"/>
              <a:t>, Alberto </a:t>
            </a:r>
            <a:r>
              <a:rPr lang="es-ES" sz="1800" dirty="0" err="1"/>
              <a:t>Zanchetti</a:t>
            </a:r>
            <a:r>
              <a:rPr lang="es-ES" sz="1800" dirty="0"/>
              <a:t>, Michael </a:t>
            </a:r>
            <a:r>
              <a:rPr lang="es-ES" sz="1800" dirty="0" err="1"/>
              <a:t>Böhm</a:t>
            </a:r>
            <a:r>
              <a:rPr lang="es-ES" sz="1800" dirty="0"/>
              <a:t>, Thierry </a:t>
            </a:r>
            <a:r>
              <a:rPr lang="es-ES" sz="1800" dirty="0" err="1"/>
              <a:t>Christiaens</a:t>
            </a:r>
            <a:r>
              <a:rPr lang="es-ES" sz="1800" dirty="0"/>
              <a:t>, Renata </a:t>
            </a:r>
            <a:r>
              <a:rPr lang="es-ES" sz="1800" dirty="0" err="1"/>
              <a:t>Cifkova</a:t>
            </a:r>
            <a:r>
              <a:rPr lang="es-ES" sz="1800" dirty="0"/>
              <a:t>, </a:t>
            </a:r>
            <a:r>
              <a:rPr lang="es-ES" sz="1800" dirty="0" err="1"/>
              <a:t>Guy</a:t>
            </a:r>
            <a:r>
              <a:rPr lang="es-ES" sz="1800" dirty="0"/>
              <a:t> De </a:t>
            </a:r>
            <a:r>
              <a:rPr lang="es-ES" sz="1800" dirty="0" err="1"/>
              <a:t>Backer</a:t>
            </a:r>
            <a:r>
              <a:rPr lang="es-ES" sz="1800" dirty="0"/>
              <a:t>, Anna </a:t>
            </a:r>
            <a:r>
              <a:rPr lang="es-ES" sz="1800" dirty="0" err="1"/>
              <a:t>Dominiczak</a:t>
            </a:r>
            <a:r>
              <a:rPr lang="es-ES" sz="1800" dirty="0"/>
              <a:t>, </a:t>
            </a:r>
            <a:r>
              <a:rPr lang="es-ES" sz="1800" dirty="0" err="1"/>
              <a:t>Maurizio</a:t>
            </a:r>
            <a:r>
              <a:rPr lang="es-ES" sz="1800" dirty="0"/>
              <a:t> </a:t>
            </a:r>
            <a:r>
              <a:rPr lang="es-ES" sz="1800" dirty="0" err="1"/>
              <a:t>Galderisi</a:t>
            </a:r>
            <a:r>
              <a:rPr lang="es-ES" sz="1800" dirty="0"/>
              <a:t>, </a:t>
            </a:r>
            <a:r>
              <a:rPr lang="es-ES" sz="1800" dirty="0" err="1"/>
              <a:t>Diederick</a:t>
            </a:r>
            <a:r>
              <a:rPr lang="es-ES" sz="1800" dirty="0"/>
              <a:t> E. </a:t>
            </a:r>
            <a:r>
              <a:rPr lang="es-ES" sz="1800" dirty="0" err="1"/>
              <a:t>Grobbee</a:t>
            </a:r>
            <a:r>
              <a:rPr lang="es-ES" sz="1800" dirty="0"/>
              <a:t>, </a:t>
            </a:r>
            <a:r>
              <a:rPr lang="es-ES" sz="1800" dirty="0" err="1"/>
              <a:t>Tiny</a:t>
            </a:r>
            <a:r>
              <a:rPr lang="es-ES" sz="1800" dirty="0"/>
              <a:t> </a:t>
            </a:r>
            <a:r>
              <a:rPr lang="es-ES" sz="1800" dirty="0" err="1"/>
              <a:t>Jaarsma</a:t>
            </a:r>
            <a:r>
              <a:rPr lang="es-ES" sz="1800" dirty="0"/>
              <a:t>, </a:t>
            </a:r>
            <a:r>
              <a:rPr lang="es-ES" sz="1800" dirty="0" err="1"/>
              <a:t>Paulus</a:t>
            </a:r>
            <a:r>
              <a:rPr lang="es-ES" sz="1800" dirty="0"/>
              <a:t> </a:t>
            </a:r>
            <a:r>
              <a:rPr lang="es-ES" sz="1800" dirty="0" err="1"/>
              <a:t>Kirchhof</a:t>
            </a:r>
            <a:r>
              <a:rPr lang="es-ES" sz="1800" dirty="0"/>
              <a:t>, </a:t>
            </a:r>
            <a:r>
              <a:rPr lang="es-ES" sz="1800" dirty="0" err="1"/>
              <a:t>Sverre</a:t>
            </a:r>
            <a:r>
              <a:rPr lang="es-ES" sz="1800" dirty="0"/>
              <a:t> E. </a:t>
            </a:r>
            <a:r>
              <a:rPr lang="es-ES" sz="1800" dirty="0" err="1"/>
              <a:t>Kjeldsen</a:t>
            </a:r>
            <a:r>
              <a:rPr lang="es-ES" sz="1800" dirty="0"/>
              <a:t>, </a:t>
            </a:r>
            <a:r>
              <a:rPr lang="es-ES" sz="1800" dirty="0" err="1"/>
              <a:t>Stéphane</a:t>
            </a:r>
            <a:r>
              <a:rPr lang="es-ES" sz="1800" dirty="0"/>
              <a:t> Laurent, </a:t>
            </a:r>
            <a:r>
              <a:rPr lang="es-ES" sz="1800" dirty="0" err="1"/>
              <a:t>Athanasios</a:t>
            </a:r>
            <a:r>
              <a:rPr lang="es-ES" sz="1800" dirty="0"/>
              <a:t> J. </a:t>
            </a:r>
            <a:r>
              <a:rPr lang="es-ES" sz="1800" dirty="0" err="1"/>
              <a:t>Manolis</a:t>
            </a:r>
            <a:r>
              <a:rPr lang="es-ES" sz="1800" dirty="0"/>
              <a:t>, Peter M. </a:t>
            </a:r>
            <a:r>
              <a:rPr lang="es-ES" sz="1800" dirty="0" err="1"/>
              <a:t>Nilsson</a:t>
            </a:r>
            <a:r>
              <a:rPr lang="es-ES" sz="1800" dirty="0"/>
              <a:t>, Luis Miguel </a:t>
            </a:r>
            <a:r>
              <a:rPr lang="es-ES" sz="1800" dirty="0" err="1"/>
              <a:t>Ruilope</a:t>
            </a:r>
            <a:r>
              <a:rPr lang="es-ES" sz="1800" dirty="0"/>
              <a:t>, </a:t>
            </a:r>
            <a:r>
              <a:rPr lang="es-ES" sz="1800" dirty="0" err="1"/>
              <a:t>Roland</a:t>
            </a:r>
            <a:r>
              <a:rPr lang="es-ES" sz="1800" dirty="0"/>
              <a:t> E. </a:t>
            </a:r>
            <a:r>
              <a:rPr lang="es-ES" sz="1800" dirty="0" err="1"/>
              <a:t>Schmieder</a:t>
            </a:r>
            <a:r>
              <a:rPr lang="es-ES" sz="1800" dirty="0"/>
              <a:t>, Per </a:t>
            </a:r>
            <a:r>
              <a:rPr lang="es-ES" sz="1800" dirty="0" err="1"/>
              <a:t>Anton</a:t>
            </a:r>
            <a:r>
              <a:rPr lang="es-ES" sz="1800" dirty="0"/>
              <a:t> </a:t>
            </a:r>
            <a:r>
              <a:rPr lang="es-ES" sz="1800" dirty="0" err="1"/>
              <a:t>Sirnes</a:t>
            </a:r>
            <a:r>
              <a:rPr lang="es-ES" sz="1800" dirty="0"/>
              <a:t>, Peter </a:t>
            </a:r>
            <a:r>
              <a:rPr lang="es-ES" sz="1800" dirty="0" err="1"/>
              <a:t>Sleight</a:t>
            </a:r>
            <a:r>
              <a:rPr lang="es-ES" sz="1800" dirty="0"/>
              <a:t>, </a:t>
            </a:r>
            <a:r>
              <a:rPr lang="es-ES" sz="1800" dirty="0" err="1"/>
              <a:t>Margus</a:t>
            </a:r>
            <a:r>
              <a:rPr lang="es-ES" sz="1800" dirty="0"/>
              <a:t> </a:t>
            </a:r>
            <a:r>
              <a:rPr lang="es-ES" sz="1800" dirty="0" err="1"/>
              <a:t>Viigimaa</a:t>
            </a:r>
            <a:r>
              <a:rPr lang="es-ES" sz="1800" dirty="0"/>
              <a:t>, Bernard </a:t>
            </a:r>
            <a:r>
              <a:rPr lang="es-ES" sz="1800" dirty="0" err="1"/>
              <a:t>Waeber</a:t>
            </a:r>
            <a:r>
              <a:rPr lang="es-ES" sz="1800" dirty="0"/>
              <a:t>, </a:t>
            </a:r>
            <a:r>
              <a:rPr lang="es-ES" sz="1800" dirty="0" err="1"/>
              <a:t>Faiez</a:t>
            </a:r>
            <a:r>
              <a:rPr lang="es-ES" sz="1800" dirty="0"/>
              <a:t> </a:t>
            </a:r>
            <a:r>
              <a:rPr lang="es-ES" sz="1800" dirty="0" err="1" smtClean="0"/>
              <a:t>Zannad</a:t>
            </a:r>
            <a:r>
              <a:rPr lang="es-ES" sz="1800" dirty="0" smtClean="0"/>
              <a:t>. </a:t>
            </a:r>
          </a:p>
          <a:p>
            <a:r>
              <a:rPr lang="es-ES" sz="1800" dirty="0"/>
              <a:t> </a:t>
            </a:r>
            <a:r>
              <a:rPr lang="es-ES" sz="1800" dirty="0" err="1" smtClean="0"/>
              <a:t>Vademecum</a:t>
            </a:r>
            <a:r>
              <a:rPr lang="es-ES" sz="1800" dirty="0" smtClean="0"/>
              <a:t> </a:t>
            </a:r>
          </a:p>
          <a:p>
            <a:endParaRPr lang="es-ES" sz="1800" dirty="0"/>
          </a:p>
          <a:p>
            <a:r>
              <a:rPr lang="es-ES" sz="1800" dirty="0" err="1"/>
              <a:t>Whelton</a:t>
            </a:r>
            <a:r>
              <a:rPr lang="es-ES" sz="1800" dirty="0"/>
              <a:t> PK, Carey RM, </a:t>
            </a:r>
            <a:r>
              <a:rPr lang="es-ES" sz="1800" dirty="0" err="1"/>
              <a:t>Aronow</a:t>
            </a:r>
            <a:r>
              <a:rPr lang="es-ES" sz="1800" dirty="0"/>
              <a:t> WS, </a:t>
            </a:r>
            <a:r>
              <a:rPr lang="es-ES" sz="1800" dirty="0" err="1"/>
              <a:t>Casey</a:t>
            </a:r>
            <a:r>
              <a:rPr lang="es-ES" sz="1800" dirty="0"/>
              <a:t> DE </a:t>
            </a:r>
            <a:r>
              <a:rPr lang="es-ES" sz="1800" dirty="0" err="1"/>
              <a:t>Jr</a:t>
            </a:r>
            <a:r>
              <a:rPr lang="es-ES" sz="1800" dirty="0"/>
              <a:t>, Collins KJ, </a:t>
            </a:r>
            <a:r>
              <a:rPr lang="es-ES" sz="1800" dirty="0" err="1"/>
              <a:t>Dennison</a:t>
            </a:r>
            <a:r>
              <a:rPr lang="es-ES" sz="1800" dirty="0"/>
              <a:t> </a:t>
            </a:r>
            <a:r>
              <a:rPr lang="es-ES" sz="1800" dirty="0" err="1"/>
              <a:t>Himmelfarb</a:t>
            </a:r>
            <a:r>
              <a:rPr lang="es-ES" sz="1800" dirty="0"/>
              <a:t> C, </a:t>
            </a:r>
            <a:r>
              <a:rPr lang="es-ES" sz="1800" dirty="0" err="1"/>
              <a:t>DePalma</a:t>
            </a:r>
            <a:r>
              <a:rPr lang="es-ES" sz="1800" dirty="0"/>
              <a:t> SM, </a:t>
            </a:r>
            <a:r>
              <a:rPr lang="es-ES" sz="1800" dirty="0" err="1"/>
              <a:t>Gidding</a:t>
            </a:r>
            <a:r>
              <a:rPr lang="es-ES" sz="1800" dirty="0"/>
              <a:t> S, </a:t>
            </a:r>
            <a:r>
              <a:rPr lang="es-ES" sz="1800" dirty="0" err="1"/>
              <a:t>Jamerson</a:t>
            </a:r>
            <a:r>
              <a:rPr lang="es-ES" sz="1800" dirty="0"/>
              <a:t> KA, Jones DW, </a:t>
            </a:r>
            <a:r>
              <a:rPr lang="es-ES" sz="1800" dirty="0" err="1"/>
              <a:t>MacLaughlin</a:t>
            </a:r>
            <a:r>
              <a:rPr lang="es-ES" sz="1800" dirty="0"/>
              <a:t> EJ, </a:t>
            </a:r>
            <a:r>
              <a:rPr lang="es-ES" sz="1800" dirty="0" err="1"/>
              <a:t>Muntner</a:t>
            </a:r>
            <a:r>
              <a:rPr lang="es-ES" sz="1800" dirty="0"/>
              <a:t> P, </a:t>
            </a:r>
            <a:r>
              <a:rPr lang="es-ES" sz="1800" dirty="0" err="1"/>
              <a:t>Ovbiagele</a:t>
            </a:r>
            <a:r>
              <a:rPr lang="es-ES" sz="1800" dirty="0"/>
              <a:t> B, Smith SC </a:t>
            </a:r>
            <a:r>
              <a:rPr lang="es-ES" sz="1800" dirty="0" err="1"/>
              <a:t>Jr</a:t>
            </a:r>
            <a:r>
              <a:rPr lang="es-ES" sz="1800" dirty="0"/>
              <a:t>, Spencer CC, </a:t>
            </a:r>
            <a:r>
              <a:rPr lang="es-ES" sz="1800" dirty="0" err="1"/>
              <a:t>Stafford</a:t>
            </a:r>
            <a:r>
              <a:rPr lang="es-ES" sz="1800" dirty="0"/>
              <a:t> RS, </a:t>
            </a:r>
            <a:r>
              <a:rPr lang="es-ES" sz="1800" dirty="0" err="1"/>
              <a:t>Taler</a:t>
            </a:r>
            <a:r>
              <a:rPr lang="es-ES" sz="1800" dirty="0"/>
              <a:t> SJ, Thomas RJ, Williams KA Sr, </a:t>
            </a:r>
            <a:r>
              <a:rPr lang="es-ES" sz="1800" dirty="0" err="1"/>
              <a:t>Williamson</a:t>
            </a:r>
            <a:r>
              <a:rPr lang="es-ES" sz="1800" dirty="0"/>
              <a:t> JD, Wright JT Jr. 2017 ACC/AHA/AAPA/ABC/ACPM/AGS/</a:t>
            </a:r>
            <a:r>
              <a:rPr lang="es-ES" sz="1800" dirty="0" err="1"/>
              <a:t>APhA</a:t>
            </a:r>
            <a:r>
              <a:rPr lang="es-ES" sz="1800" dirty="0"/>
              <a:t>/ASH/ASPC/NMA/PCNA </a:t>
            </a:r>
            <a:r>
              <a:rPr lang="es-ES" sz="1800" dirty="0" err="1"/>
              <a:t>guideline</a:t>
            </a:r>
            <a:r>
              <a:rPr lang="es-ES" sz="1800" dirty="0"/>
              <a:t> </a:t>
            </a:r>
            <a:r>
              <a:rPr lang="es-ES" sz="1800" dirty="0" err="1"/>
              <a:t>for</a:t>
            </a:r>
            <a:r>
              <a:rPr lang="es-ES" sz="1800" dirty="0"/>
              <a:t> </a:t>
            </a:r>
            <a:r>
              <a:rPr lang="es-ES" sz="1800" dirty="0" err="1"/>
              <a:t>the</a:t>
            </a:r>
            <a:r>
              <a:rPr lang="es-ES" sz="1800" dirty="0"/>
              <a:t> </a:t>
            </a:r>
            <a:r>
              <a:rPr lang="es-ES" sz="1800" dirty="0" err="1"/>
              <a:t>prevention</a:t>
            </a:r>
            <a:r>
              <a:rPr lang="es-ES" sz="1800" dirty="0"/>
              <a:t>, </a:t>
            </a:r>
            <a:r>
              <a:rPr lang="es-ES" sz="1800" dirty="0" err="1"/>
              <a:t>detection</a:t>
            </a:r>
            <a:r>
              <a:rPr lang="es-ES" sz="1800" dirty="0"/>
              <a:t>, </a:t>
            </a:r>
            <a:r>
              <a:rPr lang="es-ES" sz="1800" dirty="0" err="1"/>
              <a:t>evaluation</a:t>
            </a:r>
            <a:r>
              <a:rPr lang="es-ES" sz="1800" dirty="0"/>
              <a:t>, and </a:t>
            </a:r>
            <a:r>
              <a:rPr lang="es-ES" sz="1800" dirty="0" err="1"/>
              <a:t>management</a:t>
            </a:r>
            <a:r>
              <a:rPr lang="es-ES" sz="1800" dirty="0"/>
              <a:t> of </a:t>
            </a:r>
            <a:r>
              <a:rPr lang="es-ES" sz="1800" dirty="0" err="1"/>
              <a:t>high</a:t>
            </a:r>
            <a:r>
              <a:rPr lang="es-ES" sz="1800" dirty="0"/>
              <a:t> </a:t>
            </a:r>
            <a:r>
              <a:rPr lang="es-ES" sz="1800" dirty="0" err="1"/>
              <a:t>blood</a:t>
            </a:r>
            <a:r>
              <a:rPr lang="es-ES" sz="1800" dirty="0"/>
              <a:t> </a:t>
            </a:r>
            <a:r>
              <a:rPr lang="es-ES" sz="1800" dirty="0" err="1"/>
              <a:t>pressure</a:t>
            </a:r>
            <a:r>
              <a:rPr lang="es-ES" sz="1800" dirty="0"/>
              <a:t> in </a:t>
            </a:r>
            <a:r>
              <a:rPr lang="es-ES" sz="1800" dirty="0" err="1"/>
              <a:t>adults</a:t>
            </a:r>
            <a:r>
              <a:rPr lang="es-ES" sz="1800" dirty="0"/>
              <a:t>: </a:t>
            </a:r>
            <a:r>
              <a:rPr lang="es-ES" sz="1800" dirty="0" err="1"/>
              <a:t>executive</a:t>
            </a:r>
            <a:r>
              <a:rPr lang="es-ES" sz="1800" dirty="0"/>
              <a:t> </a:t>
            </a:r>
            <a:r>
              <a:rPr lang="es-ES" sz="1800" dirty="0" err="1"/>
              <a:t>summary</a:t>
            </a:r>
            <a:r>
              <a:rPr lang="es-ES" sz="1800" dirty="0"/>
              <a:t>: a </a:t>
            </a:r>
            <a:r>
              <a:rPr lang="es-ES" sz="1800" dirty="0" err="1"/>
              <a:t>report</a:t>
            </a:r>
            <a:r>
              <a:rPr lang="es-ES" sz="1800" dirty="0"/>
              <a:t> of </a:t>
            </a:r>
            <a:r>
              <a:rPr lang="es-ES" sz="1800" dirty="0" err="1"/>
              <a:t>the</a:t>
            </a:r>
            <a:r>
              <a:rPr lang="es-ES" sz="1800" dirty="0"/>
              <a:t> American </a:t>
            </a:r>
            <a:r>
              <a:rPr lang="es-ES" sz="1800" dirty="0" err="1"/>
              <a:t>College</a:t>
            </a:r>
            <a:r>
              <a:rPr lang="es-ES" sz="1800" dirty="0"/>
              <a:t> of </a:t>
            </a:r>
            <a:r>
              <a:rPr lang="es-ES" sz="1800" dirty="0" err="1"/>
              <a:t>Cardiology</a:t>
            </a:r>
            <a:r>
              <a:rPr lang="es-ES" sz="1800" dirty="0"/>
              <a:t>/American </a:t>
            </a:r>
            <a:r>
              <a:rPr lang="es-ES" sz="1800" dirty="0" err="1"/>
              <a:t>Heart</a:t>
            </a:r>
            <a:r>
              <a:rPr lang="es-ES" sz="1800" dirty="0"/>
              <a:t> </a:t>
            </a:r>
            <a:r>
              <a:rPr lang="es-ES" sz="1800" dirty="0" err="1"/>
              <a:t>Association</a:t>
            </a:r>
            <a:r>
              <a:rPr lang="es-ES" sz="1800" dirty="0"/>
              <a:t> </a:t>
            </a:r>
            <a:r>
              <a:rPr lang="es-ES" sz="1800" dirty="0" err="1"/>
              <a:t>Task</a:t>
            </a:r>
            <a:r>
              <a:rPr lang="es-ES" sz="1800" dirty="0"/>
              <a:t> </a:t>
            </a:r>
            <a:r>
              <a:rPr lang="es-ES" sz="1800" dirty="0" err="1"/>
              <a:t>Force</a:t>
            </a:r>
            <a:r>
              <a:rPr lang="es-ES" sz="1800" dirty="0"/>
              <a:t> </a:t>
            </a:r>
            <a:r>
              <a:rPr lang="es-ES" sz="1800" dirty="0" err="1"/>
              <a:t>on</a:t>
            </a:r>
            <a:r>
              <a:rPr lang="es-ES" sz="1800" dirty="0"/>
              <a:t> </a:t>
            </a:r>
            <a:r>
              <a:rPr lang="es-ES" sz="1800" dirty="0" err="1"/>
              <a:t>Clinical</a:t>
            </a:r>
            <a:r>
              <a:rPr lang="es-ES" sz="1800" dirty="0"/>
              <a:t> </a:t>
            </a:r>
            <a:r>
              <a:rPr lang="es-ES" sz="1800" dirty="0" err="1"/>
              <a:t>Practice</a:t>
            </a:r>
            <a:r>
              <a:rPr lang="es-ES" sz="1800" dirty="0"/>
              <a:t> </a:t>
            </a:r>
            <a:r>
              <a:rPr lang="es-ES" sz="1800" dirty="0" err="1"/>
              <a:t>Guidelines</a:t>
            </a:r>
            <a:r>
              <a:rPr lang="es-ES" sz="1800" dirty="0"/>
              <a:t>. </a:t>
            </a:r>
            <a:r>
              <a:rPr lang="es-ES" sz="1800" i="1" dirty="0" err="1"/>
              <a:t>Hypertension</a:t>
            </a:r>
            <a:r>
              <a:rPr lang="es-ES" sz="1800" i="1" dirty="0"/>
              <a:t>. </a:t>
            </a:r>
            <a:r>
              <a:rPr lang="es-ES" sz="1800" dirty="0"/>
              <a:t>2017; In </a:t>
            </a:r>
            <a:r>
              <a:rPr lang="es-ES" sz="1800" dirty="0" err="1"/>
              <a:t>press</a:t>
            </a:r>
            <a:endParaRPr lang="es-E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4424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-140677"/>
            <a:ext cx="10515600" cy="731520"/>
          </a:xfrm>
        </p:spPr>
        <p:txBody>
          <a:bodyPr/>
          <a:lstStyle/>
          <a:p>
            <a:r>
              <a:rPr lang="es-ES" dirty="0" smtClean="0"/>
              <a:t>¡Gracias por vuestra atención!</a:t>
            </a:r>
            <a:endParaRPr 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244862" y="5655212"/>
            <a:ext cx="4529796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dirty="0" smtClean="0"/>
              <a:t>Y por todo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590843"/>
            <a:ext cx="8709074" cy="626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/>
              <a:t>Otros conceptos</a:t>
            </a:r>
            <a:endParaRPr lang="es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 </a:t>
            </a:r>
            <a:r>
              <a:rPr lang="es-ES" dirty="0" smtClean="0"/>
              <a:t>HTA de Bata Blanca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ES" dirty="0" smtClean="0"/>
              <a:t> HTA enmascarada </a:t>
            </a:r>
            <a:endParaRPr lang="es-ES" dirty="0"/>
          </a:p>
        </p:txBody>
      </p:sp>
      <p:sp>
        <p:nvSpPr>
          <p:cNvPr id="5" name="Proceso alternativo 4"/>
          <p:cNvSpPr/>
          <p:nvPr/>
        </p:nvSpPr>
        <p:spPr>
          <a:xfrm>
            <a:off x="685800" y="3882683"/>
            <a:ext cx="4276578" cy="2110154"/>
          </a:xfrm>
          <a:prstGeom prst="flowChartAlternateProcess">
            <a:avLst/>
          </a:prstGeom>
          <a:solidFill>
            <a:srgbClr val="92D050">
              <a:alpha val="72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tx1"/>
                </a:solidFill>
              </a:rPr>
              <a:t>AMPA 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6" name="Proceso alternativo 5"/>
          <p:cNvSpPr/>
          <p:nvPr/>
        </p:nvSpPr>
        <p:spPr>
          <a:xfrm>
            <a:off x="6107723" y="3882683"/>
            <a:ext cx="4276578" cy="2110154"/>
          </a:xfrm>
          <a:prstGeom prst="flowChartAlternateProcess">
            <a:avLst/>
          </a:prstGeom>
          <a:solidFill>
            <a:srgbClr val="92D050">
              <a:alpha val="72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tx1"/>
                </a:solidFill>
              </a:rPr>
              <a:t>MAPA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5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err="1" smtClean="0"/>
              <a:t>Automedida</a:t>
            </a:r>
            <a:r>
              <a:rPr lang="es-ES" b="1" u="sng" dirty="0" smtClean="0"/>
              <a:t> de la PA (AMPA)</a:t>
            </a:r>
            <a:endParaRPr lang="es-ES" sz="2400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 Durante 7 días: diariamente</a:t>
            </a:r>
            <a:endParaRPr lang="es-ES" sz="2000" dirty="0"/>
          </a:p>
          <a:p>
            <a:endParaRPr lang="es-ES" sz="2000" dirty="0" smtClean="0"/>
          </a:p>
          <a:p>
            <a:r>
              <a:rPr lang="es-ES" sz="2000" dirty="0" smtClean="0"/>
              <a:t>Más barata y más fácil</a:t>
            </a:r>
          </a:p>
          <a:p>
            <a:endParaRPr lang="es-ES" sz="2000" dirty="0"/>
          </a:p>
          <a:p>
            <a:r>
              <a:rPr lang="es-ES" sz="2000" dirty="0" smtClean="0"/>
              <a:t>Permite mediciones en período de tiempo más largos </a:t>
            </a:r>
          </a:p>
          <a:p>
            <a:endParaRPr lang="es-ES" sz="2000" dirty="0"/>
          </a:p>
          <a:p>
            <a:r>
              <a:rPr lang="es-ES" sz="2000" dirty="0" smtClean="0"/>
              <a:t>Evitar en pacientes con conductas ansiosas</a:t>
            </a:r>
            <a:endParaRPr lang="es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014" y="2307101"/>
            <a:ext cx="3619010" cy="284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/>
              <a:t>Monitorización Ambulatoria PA</a:t>
            </a:r>
            <a:endParaRPr lang="es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12" name="3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7639" y="1542819"/>
            <a:ext cx="6709348" cy="51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/>
              <a:t>Monitorización Ambulatoria PA</a:t>
            </a:r>
            <a:endParaRPr lang="es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6" name="3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149" y="1565811"/>
            <a:ext cx="8650862" cy="48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4324"/>
          </a:xfrm>
        </p:spPr>
        <p:txBody>
          <a:bodyPr>
            <a:noAutofit/>
          </a:bodyPr>
          <a:lstStyle/>
          <a:p>
            <a:r>
              <a:rPr lang="es-ES" sz="2800" b="1" i="1" u="sng" dirty="0" smtClean="0"/>
              <a:t>Es adecuado en…</a:t>
            </a:r>
            <a:endParaRPr lang="es-ES" sz="2800" b="1" i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39450"/>
            <a:ext cx="10515600" cy="533751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 </a:t>
            </a:r>
            <a:r>
              <a:rPr lang="es-ES" dirty="0" smtClean="0"/>
              <a:t>PA alta en consulta en pacientes asintomáticos y con bajo RCV. 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 </a:t>
            </a:r>
            <a:r>
              <a:rPr lang="es-ES" dirty="0" smtClean="0"/>
              <a:t>PA normal-alta en pacientes asintomáticos y alto RCV 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 Identificación de HTA resistente y falsa 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Sospecha de episodios de hipotensión (diabéticos y ancianos) 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Variabilidad acusada de PA en varias consultas o en la mism</a:t>
            </a:r>
            <a:r>
              <a:rPr lang="es-ES" dirty="0" smtClean="0"/>
              <a:t>a consulta 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Discordancia PA consulta y en domicilio y sospecha HTA nocturna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3871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1267</TotalTime>
  <Words>1267</Words>
  <Application>Microsoft Office PowerPoint</Application>
  <PresentationFormat>Panorámica</PresentationFormat>
  <Paragraphs>302</Paragraphs>
  <Slides>41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Office Theme</vt:lpstr>
      <vt:lpstr>Simplificando el manejo de la HTA desde Atención Primaria</vt:lpstr>
      <vt:lpstr>Definición </vt:lpstr>
      <vt:lpstr>Presentación de PowerPoint</vt:lpstr>
      <vt:lpstr>Presentación de PowerPoint</vt:lpstr>
      <vt:lpstr>Otros conceptos</vt:lpstr>
      <vt:lpstr>Automedida de la PA (AMPA)</vt:lpstr>
      <vt:lpstr>Monitorización Ambulatoria PA</vt:lpstr>
      <vt:lpstr>Monitorización Ambulatoria PA</vt:lpstr>
      <vt:lpstr>Es adecuado en…</vt:lpstr>
      <vt:lpstr>Presentación de PowerPoint</vt:lpstr>
      <vt:lpstr>Evaluación del paciente hipertenso</vt:lpstr>
      <vt:lpstr>Síntomas que sugieran LOD</vt:lpstr>
      <vt:lpstr>Exploración física </vt:lpstr>
      <vt:lpstr>Presentación de PowerPoint</vt:lpstr>
      <vt:lpstr>Pruebas complementarias: Analítica</vt:lpstr>
      <vt:lpstr>Pruebas complementarias</vt:lpstr>
      <vt:lpstr>Estratificación del RCV </vt:lpstr>
      <vt:lpstr> </vt:lpstr>
      <vt:lpstr>Presentación de PowerPoint</vt:lpstr>
      <vt:lpstr>Presentación de PowerPoint</vt:lpstr>
      <vt:lpstr>Tratamiento no farmacológico</vt:lpstr>
      <vt:lpstr>Cambios en el estilo de vida. Tratamiento no farmacológico</vt:lpstr>
      <vt:lpstr>Cambios en el estilo de vida. Tratamiento no farmacológico</vt:lpstr>
      <vt:lpstr>Tratamiento farmacológico</vt:lpstr>
      <vt:lpstr>Tiazidas </vt:lpstr>
      <vt:lpstr>Ieca y Ara II. </vt:lpstr>
      <vt:lpstr>Calcioantagonistas </vt:lpstr>
      <vt:lpstr>Bbloqueantes </vt:lpstr>
      <vt:lpstr>Diuréticos</vt:lpstr>
      <vt:lpstr>Otros antihipertensivos</vt:lpstr>
      <vt:lpstr>Presentación de PowerPoint</vt:lpstr>
      <vt:lpstr>Población general</vt:lpstr>
      <vt:lpstr>Ancianos</vt:lpstr>
      <vt:lpstr>Cardiopatía isquémica estable</vt:lpstr>
      <vt:lpstr>Insuficiencia Cardíaca</vt:lpstr>
      <vt:lpstr>Enfermedad Renal Crónica</vt:lpstr>
      <vt:lpstr>Diabetes Mellitus </vt:lpstr>
      <vt:lpstr>Combinaciones</vt:lpstr>
      <vt:lpstr>Presentación de PowerPoint</vt:lpstr>
      <vt:lpstr>Bibliografía</vt:lpstr>
      <vt:lpstr>¡Gracias por vuestra atención!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ester morales manrubia</dc:creator>
  <cp:lastModifiedBy>Estefanía</cp:lastModifiedBy>
  <cp:revision>82</cp:revision>
  <dcterms:created xsi:type="dcterms:W3CDTF">2018-05-13T18:11:27Z</dcterms:created>
  <dcterms:modified xsi:type="dcterms:W3CDTF">2018-05-23T21:55:46Z</dcterms:modified>
</cp:coreProperties>
</file>