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0" r:id="rId4"/>
  </p:sldMasterIdLst>
  <p:notesMasterIdLst>
    <p:notesMasterId r:id="rId41"/>
  </p:notesMasterIdLst>
  <p:sldIdLst>
    <p:sldId id="256" r:id="rId5"/>
    <p:sldId id="3347" r:id="rId6"/>
    <p:sldId id="3345" r:id="rId7"/>
    <p:sldId id="3295" r:id="rId8"/>
    <p:sldId id="3303" r:id="rId9"/>
    <p:sldId id="3304" r:id="rId10"/>
    <p:sldId id="3308" r:id="rId11"/>
    <p:sldId id="3310" r:id="rId12"/>
    <p:sldId id="3346" r:id="rId13"/>
    <p:sldId id="295" r:id="rId14"/>
    <p:sldId id="297" r:id="rId15"/>
    <p:sldId id="298" r:id="rId16"/>
    <p:sldId id="299" r:id="rId17"/>
    <p:sldId id="300" r:id="rId18"/>
    <p:sldId id="269" r:id="rId19"/>
    <p:sldId id="268" r:id="rId20"/>
    <p:sldId id="293" r:id="rId21"/>
    <p:sldId id="271" r:id="rId22"/>
    <p:sldId id="311" r:id="rId23"/>
    <p:sldId id="257" r:id="rId24"/>
    <p:sldId id="270" r:id="rId25"/>
    <p:sldId id="266" r:id="rId26"/>
    <p:sldId id="265" r:id="rId27"/>
    <p:sldId id="262" r:id="rId28"/>
    <p:sldId id="263" r:id="rId29"/>
    <p:sldId id="264" r:id="rId30"/>
    <p:sldId id="278" r:id="rId31"/>
    <p:sldId id="301" r:id="rId32"/>
    <p:sldId id="279" r:id="rId33"/>
    <p:sldId id="312" r:id="rId34"/>
    <p:sldId id="291" r:id="rId35"/>
    <p:sldId id="294" r:id="rId36"/>
    <p:sldId id="272" r:id="rId37"/>
    <p:sldId id="273" r:id="rId38"/>
    <p:sldId id="267" r:id="rId39"/>
    <p:sldId id="313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67760" autoAdjust="0"/>
  </p:normalViewPr>
  <p:slideViewPr>
    <p:cSldViewPr snapToGrid="0">
      <p:cViewPr varScale="1">
        <p:scale>
          <a:sx n="54" d="100"/>
          <a:sy n="54" d="100"/>
        </p:scale>
        <p:origin x="9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FDE42-739E-4773-A61E-663076D9462C}" type="datetimeFigureOut">
              <a:rPr lang="es-ES" smtClean="0"/>
              <a:t>28/02/2021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703F6-39BD-4650-A7E6-0895E3A04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44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Presentamos seis preguntas para elegir 3 y el orden.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5C3BA-D852-8146-86A4-AFD659E1FAF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5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Comment that we have made the figure in landscape orientation, so that the arrowed circle will always be seen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9D272-4B34-B44D-B065-A4707D184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9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Explique que, una vez iniciado el tratamiento inicial, es importante volver a la figura principal del tratamiento para las indicaciones en el círculo con flechas (Evaluar, Ajustar, Revisar respuesta). El tratamiento no se trata sólo de farmacoterapia
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E7CD0-D342-4853-9B24-2629CAF6F16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84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Una cifra alternativa al recuadro 3-4A con fines didácticos, si el público no está familiarizado con la cifra de tratamiento de la GINA
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E7CD0-D342-4853-9B24-2629CAF6F16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5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*tras confirmar la correcta adhesión terapéutica y empleo del inhalador/es</a:t>
            </a:r>
          </a:p>
          <a:p>
            <a:r>
              <a:rPr lang="es-ES" dirty="0"/>
              <a:t>*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E33DB-BC14-4FDA-9E81-129FF26AEB9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7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DBF84-A26F-3A48-BA63-1237CF6DF4BC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99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buena</a:t>
            </a:r>
            <a:r>
              <a:rPr lang="en-US" dirty="0"/>
              <a:t>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bidireccional</a:t>
            </a:r>
            <a:r>
              <a:rPr lang="en-US" dirty="0"/>
              <a:t> entre ambos </a:t>
            </a:r>
            <a:r>
              <a:rPr lang="en-US" dirty="0" err="1"/>
              <a:t>niveles</a:t>
            </a:r>
            <a:r>
              <a:rPr lang="en-US" dirty="0"/>
              <a:t> de </a:t>
            </a:r>
            <a:r>
              <a:rPr lang="en-US" dirty="0" err="1"/>
              <a:t>asistencia</a:t>
            </a:r>
            <a:r>
              <a:rPr lang="en-US" dirty="0"/>
              <a:t> y </a:t>
            </a:r>
            <a:r>
              <a:rPr lang="en-US" dirty="0" err="1"/>
              <a:t>mejorar</a:t>
            </a:r>
            <a:r>
              <a:rPr lang="en-US" dirty="0"/>
              <a:t> la </a:t>
            </a:r>
            <a:r>
              <a:rPr lang="en-US" dirty="0" err="1"/>
              <a:t>continuidad</a:t>
            </a:r>
            <a:r>
              <a:rPr lang="en-US" dirty="0"/>
              <a:t> </a:t>
            </a:r>
            <a:r>
              <a:rPr lang="en-US" dirty="0" err="1"/>
              <a:t>asistencial</a:t>
            </a:r>
            <a:r>
              <a:rPr lang="en-US" dirty="0"/>
              <a:t>, el </a:t>
            </a:r>
            <a:r>
              <a:rPr lang="en-US" dirty="0" err="1"/>
              <a:t>documento</a:t>
            </a:r>
            <a:r>
              <a:rPr lang="en-US" dirty="0"/>
              <a:t> propone </a:t>
            </a:r>
            <a:r>
              <a:rPr lang="en-US" dirty="0" err="1"/>
              <a:t>plantillas</a:t>
            </a:r>
            <a:r>
              <a:rPr lang="en-US" dirty="0"/>
              <a:t> de</a:t>
            </a:r>
          </a:p>
          <a:p>
            <a:r>
              <a:rPr lang="en-US" dirty="0" err="1"/>
              <a:t>derivación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 </a:t>
            </a:r>
            <a:r>
              <a:rPr lang="en-US" dirty="0" err="1"/>
              <a:t>informatizadas</a:t>
            </a:r>
            <a:r>
              <a:rPr lang="en-US" dirty="0"/>
              <a:t> y el </a:t>
            </a:r>
            <a:r>
              <a:rPr lang="en-US" dirty="0" err="1"/>
              <a:t>conjunto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de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contener</a:t>
            </a:r>
            <a:r>
              <a:rPr lang="en-US" dirty="0"/>
              <a:t> los </a:t>
            </a:r>
            <a:r>
              <a:rPr lang="en-US" dirty="0" err="1"/>
              <a:t>informes</a:t>
            </a:r>
            <a:r>
              <a:rPr lang="en-US" dirty="0"/>
              <a:t> de la AE en </a:t>
            </a:r>
            <a:r>
              <a:rPr lang="en-US" dirty="0" err="1"/>
              <a:t>asma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B9FD8-9A6D-D246-863A-B51100A30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5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Definición del asma:</a:t>
            </a:r>
          </a:p>
          <a:p>
            <a:pPr marL="176400" indent="-176400" defTabSz="933450">
              <a:spcAft>
                <a:spcPct val="35000"/>
              </a:spcAft>
              <a:buClr>
                <a:srgbClr val="EA2000"/>
              </a:buClr>
              <a:buFont typeface="Wingdings" charset="2"/>
              <a:buChar char="§"/>
              <a:defRPr/>
            </a:pPr>
            <a:r>
              <a:rPr lang="es-ES_tradnl" sz="1200" dirty="0">
                <a:solidFill>
                  <a:prstClr val="black"/>
                </a:solidFill>
                <a:latin typeface="Arial"/>
                <a:ea typeface="MS Gothic"/>
                <a:cs typeface="Arial"/>
              </a:rPr>
              <a:t>Por definición el asma es una enfermedad </a:t>
            </a:r>
            <a:r>
              <a:rPr lang="es-ES_tradnl" sz="1200" b="1" dirty="0">
                <a:solidFill>
                  <a:prstClr val="black"/>
                </a:solidFill>
                <a:latin typeface="Arial"/>
                <a:ea typeface="MS Gothic"/>
                <a:cs typeface="Arial"/>
              </a:rPr>
              <a:t>inflamatoria, crónica y variable</a:t>
            </a:r>
            <a:r>
              <a:rPr lang="es-ES_tradnl" sz="1200" dirty="0">
                <a:solidFill>
                  <a:prstClr val="black"/>
                </a:solidFill>
                <a:latin typeface="Arial"/>
                <a:ea typeface="MS Gothic"/>
                <a:cs typeface="Arial"/>
              </a:rPr>
              <a:t>.</a:t>
            </a:r>
          </a:p>
          <a:p>
            <a:pPr marL="0" indent="0" defTabSz="933450">
              <a:spcAft>
                <a:spcPct val="35000"/>
              </a:spcAft>
              <a:buClr>
                <a:srgbClr val="EA2000"/>
              </a:buClr>
              <a:buFont typeface="Wingdings" charset="2"/>
              <a:buNone/>
              <a:defRPr/>
            </a:pPr>
            <a:r>
              <a:rPr lang="es-ES_tradnl" altLang="es-ES" sz="1200" dirty="0"/>
              <a:t>Enfermedad </a:t>
            </a:r>
            <a:r>
              <a:rPr lang="es-ES_tradnl" altLang="es-ES" sz="1200" b="1" dirty="0"/>
              <a:t>inflamatoria crónica </a:t>
            </a:r>
            <a:r>
              <a:rPr lang="es-ES_tradnl" altLang="es-ES" sz="1200" dirty="0"/>
              <a:t>de las vías respiratorias, en cuya patogenia intervienen diversas células y mediadores de la inflamación, condicionada en parte por </a:t>
            </a:r>
            <a:r>
              <a:rPr lang="es-ES_tradnl" altLang="es-ES" sz="1200" b="1" dirty="0"/>
              <a:t>factores genéticos</a:t>
            </a:r>
            <a:r>
              <a:rPr lang="es-ES_tradnl" altLang="es-ES" sz="1200" dirty="0"/>
              <a:t> y que cursa con </a:t>
            </a:r>
            <a:r>
              <a:rPr lang="es-ES_tradnl" altLang="es-ES" sz="1200" b="1" dirty="0" err="1"/>
              <a:t>hiperrespuesta</a:t>
            </a:r>
            <a:r>
              <a:rPr lang="es-ES_tradnl" altLang="es-ES" sz="1200" b="1" dirty="0"/>
              <a:t> bronquial y una obstrucción variable del flujo aéreo</a:t>
            </a:r>
            <a:r>
              <a:rPr lang="es-ES_tradnl" altLang="es-ES" sz="1200" dirty="0"/>
              <a:t>, total o parcialmente </a:t>
            </a:r>
            <a:r>
              <a:rPr lang="es-ES_tradnl" altLang="es-ES" sz="1200" b="1" dirty="0"/>
              <a:t>reversible</a:t>
            </a:r>
            <a:r>
              <a:rPr lang="es-ES_tradnl" altLang="es-ES" sz="1200" dirty="0"/>
              <a:t>, ya sea por la acción medicamentosa o espontáneamente.</a:t>
            </a:r>
            <a:endParaRPr lang="es-ES_tradnl" sz="1200" dirty="0">
              <a:solidFill>
                <a:prstClr val="black"/>
              </a:solidFill>
              <a:latin typeface="Arial"/>
              <a:ea typeface="MS Gothic"/>
              <a:cs typeface="Arial"/>
            </a:endParaRPr>
          </a:p>
          <a:p>
            <a:pPr marL="176400" indent="-176400" defTabSz="933450">
              <a:spcAft>
                <a:spcPct val="35000"/>
              </a:spcAft>
              <a:buClr>
                <a:srgbClr val="EA2000"/>
              </a:buClr>
              <a:buFont typeface="Wingdings" charset="2"/>
              <a:buChar char="§"/>
              <a:defRPr/>
            </a:pPr>
            <a:endParaRPr lang="es-ES_tradnl" sz="1200" dirty="0">
              <a:solidFill>
                <a:prstClr val="black"/>
              </a:solidFill>
              <a:latin typeface="Arial"/>
              <a:ea typeface="MS Gothic"/>
              <a:cs typeface="Arial"/>
            </a:endParaRPr>
          </a:p>
          <a:p>
            <a:pPr marL="176400" indent="-176400" defTabSz="933450">
              <a:lnSpc>
                <a:spcPct val="70000"/>
              </a:lnSpc>
              <a:spcAft>
                <a:spcPct val="35000"/>
              </a:spcAft>
              <a:buClr>
                <a:srgbClr val="EA2000"/>
              </a:buClr>
              <a:buFont typeface="Wingdings" charset="2"/>
              <a:buChar char="§"/>
              <a:defRPr/>
            </a:pPr>
            <a:r>
              <a:rPr lang="es-ES_tradnl" sz="1200" dirty="0">
                <a:solidFill>
                  <a:prstClr val="black"/>
                </a:solidFill>
                <a:latin typeface="Arial"/>
                <a:ea typeface="MS Gothic"/>
                <a:cs typeface="Arial"/>
              </a:rPr>
              <a:t>Es fundamental tratar la inflamación ajustándolo a las necesidades del paciente</a:t>
            </a:r>
            <a:r>
              <a:rPr lang="es-ES_tradnl" sz="1200" baseline="30000" dirty="0">
                <a:solidFill>
                  <a:prstClr val="black"/>
                </a:solidFill>
                <a:latin typeface="Arial"/>
                <a:ea typeface="MS Gothic"/>
                <a:cs typeface="Arial"/>
              </a:rPr>
              <a:t>1</a:t>
            </a:r>
            <a:r>
              <a:rPr lang="es-ES_tradnl" sz="1200" dirty="0">
                <a:solidFill>
                  <a:prstClr val="black"/>
                </a:solidFill>
                <a:latin typeface="Arial"/>
                <a:ea typeface="MS Gothic"/>
                <a:cs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corticoide inhalado es el tratamiento de elección del asma persistente a partir del escalón 2</a:t>
            </a:r>
            <a:r>
              <a:rPr lang="es-ES" altLang="es-E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alt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5C3BA-D852-8146-86A4-AFD659E1FAF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1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En España sólo el </a:t>
            </a:r>
            <a:r>
              <a:rPr lang="es-ES" b="1" dirty="0">
                <a:latin typeface="+mn-lt"/>
                <a:ea typeface="+mn-ea"/>
                <a:cs typeface="+mn-cs"/>
              </a:rPr>
              <a:t>13 %</a:t>
            </a:r>
            <a:r>
              <a:rPr lang="es-ES" dirty="0">
                <a:latin typeface="+mn-lt"/>
                <a:ea typeface="+mn-ea"/>
                <a:cs typeface="+mn-cs"/>
              </a:rPr>
              <a:t> de los asmáticos </a:t>
            </a:r>
            <a:r>
              <a:rPr lang="es-ES" b="1" dirty="0">
                <a:latin typeface="+mn-lt"/>
                <a:ea typeface="+mn-ea"/>
                <a:cs typeface="+mn-cs"/>
              </a:rPr>
              <a:t>está bien controlado incluso en estadios avanzados de la enfermedad</a:t>
            </a:r>
          </a:p>
          <a:p>
            <a:pPr>
              <a:defRPr/>
            </a:pPr>
            <a:endParaRPr lang="es-E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EL objetivo de este estudio era comparar los niveles de control del asma y su impacto en el estado de salud de los pacientes en 5 países de Europa en los años 2006, 2008 y 2010</a:t>
            </a:r>
          </a:p>
          <a:p>
            <a:pPr>
              <a:defRPr/>
            </a:pPr>
            <a:endParaRPr lang="es-E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En 2010, la proporción de pacientes asmáticos tratados que no estaban controlados fue del 53.5%, en comparación con el  56.6% y 55.0% en 2008 y 2006, respectivamente. </a:t>
            </a:r>
          </a:p>
          <a:p>
            <a:pPr>
              <a:defRPr/>
            </a:pPr>
            <a:endParaRPr lang="es-E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Por lo tanto, un porcentaje importante de asmáticos siguen sin estar controlado en esos 5 países, con el consiguiente impacto en la utilización de recursos y en el estado de salud de los pacientes.</a:t>
            </a:r>
            <a:endParaRPr lang="es-ES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5C3BA-D852-8146-86A4-AFD659E1FAF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5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registro nacional de muertes por asma de UK, identificó una alta prescripción de SABA como un factor principal causante del 40% de las muertes.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dirty="0" err="1"/>
              <a:t>McKibben</a:t>
            </a:r>
            <a:r>
              <a:rPr lang="es-ES" dirty="0"/>
              <a:t> S, Bush A, Thomas M, </a:t>
            </a:r>
            <a:r>
              <a:rPr lang="es-ES" dirty="0" err="1"/>
              <a:t>Griffiths</a:t>
            </a:r>
            <a:r>
              <a:rPr lang="es-ES" dirty="0"/>
              <a:t> C. "</a:t>
            </a:r>
            <a:r>
              <a:rPr lang="es-ES" dirty="0" err="1"/>
              <a:t>Tossing</a:t>
            </a:r>
            <a:r>
              <a:rPr lang="es-ES" dirty="0"/>
              <a:t> a </a:t>
            </a:r>
            <a:r>
              <a:rPr lang="es-ES" dirty="0" err="1"/>
              <a:t>coin</a:t>
            </a:r>
            <a:r>
              <a:rPr lang="es-ES" dirty="0"/>
              <a:t>:" </a:t>
            </a:r>
            <a:r>
              <a:rPr lang="es-ES" dirty="0" err="1"/>
              <a:t>defining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excessive</a:t>
            </a:r>
            <a:r>
              <a:rPr lang="es-ES" dirty="0"/>
              <a:t> use of short-</a:t>
            </a:r>
            <a:r>
              <a:rPr lang="es-ES" dirty="0" err="1"/>
              <a:t>acting</a:t>
            </a:r>
            <a:r>
              <a:rPr lang="es-ES" dirty="0"/>
              <a:t> beta(2)-</a:t>
            </a:r>
            <a:r>
              <a:rPr lang="es-ES" dirty="0" err="1"/>
              <a:t>agonists</a:t>
            </a:r>
            <a:r>
              <a:rPr lang="es-ES" dirty="0"/>
              <a:t> in </a:t>
            </a:r>
            <a:r>
              <a:rPr lang="es-ES" dirty="0" err="1"/>
              <a:t>asthma-the</a:t>
            </a:r>
            <a:r>
              <a:rPr lang="es-ES" dirty="0"/>
              <a:t> </a:t>
            </a:r>
            <a:r>
              <a:rPr lang="es-ES" dirty="0" err="1"/>
              <a:t>views</a:t>
            </a:r>
            <a:r>
              <a:rPr lang="es-ES" dirty="0"/>
              <a:t> of general </a:t>
            </a:r>
            <a:r>
              <a:rPr lang="es-ES" dirty="0" err="1"/>
              <a:t>practitioners</a:t>
            </a:r>
            <a:r>
              <a:rPr lang="es-ES" dirty="0"/>
              <a:t> and </a:t>
            </a:r>
            <a:r>
              <a:rPr lang="es-ES" dirty="0" err="1"/>
              <a:t>asthma</a:t>
            </a:r>
            <a:r>
              <a:rPr lang="es-ES" dirty="0"/>
              <a:t> </a:t>
            </a:r>
            <a:r>
              <a:rPr lang="es-ES" dirty="0" err="1"/>
              <a:t>experts</a:t>
            </a:r>
            <a:r>
              <a:rPr lang="es-ES" dirty="0"/>
              <a:t> in </a:t>
            </a:r>
            <a:r>
              <a:rPr lang="es-ES" dirty="0" err="1"/>
              <a:t>primary</a:t>
            </a:r>
            <a:r>
              <a:rPr lang="es-ES" dirty="0"/>
              <a:t> and </a:t>
            </a:r>
            <a:r>
              <a:rPr lang="es-ES" dirty="0" err="1"/>
              <a:t>secondary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. NPJ Prim </a:t>
            </a:r>
            <a:r>
              <a:rPr lang="es-ES" dirty="0" err="1"/>
              <a:t>Care</a:t>
            </a:r>
            <a:r>
              <a:rPr lang="es-ES" dirty="0"/>
              <a:t> </a:t>
            </a:r>
            <a:r>
              <a:rPr lang="es-ES" dirty="0" err="1"/>
              <a:t>Respir</a:t>
            </a:r>
            <a:r>
              <a:rPr lang="es-ES" dirty="0"/>
              <a:t> </a:t>
            </a:r>
            <a:r>
              <a:rPr lang="es-ES" dirty="0" err="1"/>
              <a:t>Med</a:t>
            </a:r>
            <a:r>
              <a:rPr lang="es-ES" dirty="0"/>
              <a:t>. 2018 Jul 18;28(1):26.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Guíás</a:t>
            </a:r>
            <a:r>
              <a:rPr lang="es-ES" dirty="0"/>
              <a:t> UK de asma: SABA 3 veces o más/semana (a </a:t>
            </a:r>
            <a:r>
              <a:rPr lang="es-ES" dirty="0" err="1"/>
              <a:t>lmenos</a:t>
            </a:r>
            <a:r>
              <a:rPr lang="es-ES" dirty="0"/>
              <a:t> 2 envases/año) es un marcador para un peor control y predictor de ataques de asma y fallecimiento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registro nacional de muertes por asma recomienda realizar una revisión de asma y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prescribe más de 1 SABA/mes. Además existe riesgo de hospitalización por asma si se prescriben más de 3 SABA/año, mientras que la morbilidad y la mortalidad se elevan progresivamente conforme aumentan los SABA que se dispensan por año.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nivel de uso que se considera adecuado como máximo de SABA variaba entre 0,5 (100 dosis) y 12 SABA (2400 dosis) al año. Por tanto, el nivel máximo se aproxima al de tirar una moneda al aire.</a:t>
            </a: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5C3BA-D852-8146-86A4-AFD659E1FAF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2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>
                <a:sym typeface="Wingdings"/>
              </a:rPr>
              <a:t>El </a:t>
            </a:r>
            <a:r>
              <a:rPr lang="en-AU" sz="1400" dirty="0" err="1">
                <a:sym typeface="Wingdings"/>
              </a:rPr>
              <a:t>uso</a:t>
            </a:r>
            <a:r>
              <a:rPr lang="en-AU" sz="1400" dirty="0">
                <a:sym typeface="Wingdings"/>
              </a:rPr>
              <a:t> </a:t>
            </a:r>
            <a:r>
              <a:rPr lang="en-AU" sz="1400" dirty="0" err="1">
                <a:sym typeface="Wingdings"/>
              </a:rPr>
              <a:t>frecuente</a:t>
            </a:r>
            <a:r>
              <a:rPr lang="en-AU" sz="1400" dirty="0">
                <a:sym typeface="Wingdings"/>
              </a:rPr>
              <a:t> o habitual de SABA se asocial con:</a:t>
            </a:r>
          </a:p>
          <a:p>
            <a:r>
              <a:rPr lang="en-AU" sz="1400" dirty="0" err="1">
                <a:solidFill>
                  <a:srgbClr val="00B050"/>
                </a:solidFill>
                <a:sym typeface="Wingdings"/>
              </a:rPr>
              <a:t>Regulación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a la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baja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de </a:t>
            </a:r>
            <a:r>
              <a:rPr lang="en-AU" sz="1400" dirty="0">
                <a:solidFill>
                  <a:srgbClr val="00B050"/>
                </a:solidFill>
                <a:latin typeface="Symbol" panose="05050102010706020507" pitchFamily="18" charset="2"/>
                <a:sym typeface="Wingdings"/>
              </a:rPr>
              <a:t>b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-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receptores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,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disminución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de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broncoprotección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,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hiperreactividad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de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rebote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y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disminución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de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efecto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broncodilatador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AU" sz="1400" i="1" dirty="0">
                <a:solidFill>
                  <a:srgbClr val="07192B"/>
                </a:solidFill>
                <a:sym typeface="Wingdings"/>
              </a:rPr>
              <a:t>(</a:t>
            </a:r>
            <a:r>
              <a:rPr lang="en-AU" sz="1400" i="1" dirty="0" err="1">
                <a:solidFill>
                  <a:srgbClr val="07192B"/>
                </a:solidFill>
                <a:sym typeface="Wingdings"/>
              </a:rPr>
              <a:t>Hancox</a:t>
            </a:r>
            <a:r>
              <a:rPr lang="en-AU" sz="1400" i="1" dirty="0">
                <a:solidFill>
                  <a:srgbClr val="07192B"/>
                </a:solidFill>
                <a:sym typeface="Wingdings"/>
              </a:rPr>
              <a:t>, Respir Med 2000)</a:t>
            </a:r>
            <a:endParaRPr lang="en-AU" sz="1400" dirty="0">
              <a:sym typeface="Wingdings"/>
            </a:endParaRPr>
          </a:p>
          <a:p>
            <a:pPr lvl="1"/>
            <a:r>
              <a:rPr lang="en-AU" sz="1400" dirty="0">
                <a:solidFill>
                  <a:srgbClr val="00B050"/>
                </a:solidFill>
                <a:sym typeface="Wingdings"/>
              </a:rPr>
              <a:t>Mayor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respuesta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alérgica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y mayor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inflamación</a:t>
            </a:r>
            <a:r>
              <a:rPr lang="en-AU" sz="14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AU" sz="1400" dirty="0" err="1">
                <a:solidFill>
                  <a:srgbClr val="00B050"/>
                </a:solidFill>
                <a:sym typeface="Wingdings"/>
              </a:rPr>
              <a:t>eosinofílica</a:t>
            </a:r>
            <a:r>
              <a:rPr lang="en-AU" sz="1400" i="1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AU" sz="1400" i="1" dirty="0">
                <a:sym typeface="Wingdings"/>
              </a:rPr>
              <a:t>(Aldridge, AJRCCM 2000)</a:t>
            </a:r>
            <a:endParaRPr lang="en-AU" sz="1400" i="1" dirty="0"/>
          </a:p>
          <a:p>
            <a:r>
              <a:rPr lang="en-AU" sz="1400" u="sng" dirty="0" err="1"/>
              <a:t>Resultados</a:t>
            </a:r>
            <a:r>
              <a:rPr lang="en-AU" sz="1400" u="sng" dirty="0"/>
              <a:t> </a:t>
            </a:r>
            <a:r>
              <a:rPr lang="en-AU" sz="1400" u="sng" dirty="0" err="1"/>
              <a:t>nefastos</a:t>
            </a:r>
            <a:endParaRPr lang="en-AU" sz="1400" dirty="0"/>
          </a:p>
          <a:p>
            <a:pPr marL="342900" lvl="1" indent="0">
              <a:buNone/>
            </a:pPr>
            <a:r>
              <a:rPr lang="en-AU" sz="1400" dirty="0"/>
              <a:t> </a:t>
            </a:r>
            <a:r>
              <a:rPr lang="en-AU" sz="1400" b="1" dirty="0">
                <a:solidFill>
                  <a:schemeClr val="tx1"/>
                </a:solidFill>
              </a:rPr>
              <a:t>≥3 </a:t>
            </a:r>
            <a:r>
              <a:rPr lang="en-AU" sz="1400" b="1" dirty="0" err="1">
                <a:solidFill>
                  <a:schemeClr val="tx1"/>
                </a:solidFill>
              </a:rPr>
              <a:t>envases</a:t>
            </a:r>
            <a:r>
              <a:rPr lang="en-AU" sz="1400" b="1" dirty="0">
                <a:solidFill>
                  <a:schemeClr val="tx1"/>
                </a:solidFill>
              </a:rPr>
              <a:t>/</a:t>
            </a:r>
            <a:r>
              <a:rPr lang="en-AU" sz="1400" b="1" dirty="0" err="1">
                <a:solidFill>
                  <a:schemeClr val="tx1"/>
                </a:solidFill>
              </a:rPr>
              <a:t>año</a:t>
            </a:r>
            <a:r>
              <a:rPr lang="en-AU" sz="1400" b="1" dirty="0">
                <a:solidFill>
                  <a:schemeClr val="tx1"/>
                </a:solidFill>
              </a:rPr>
              <a:t> </a:t>
            </a:r>
            <a:r>
              <a:rPr lang="en-AU" sz="1400" dirty="0"/>
              <a:t>(average 1.7 puffs/day) mayor </a:t>
            </a:r>
            <a:r>
              <a:rPr lang="en-AU" sz="1400" dirty="0" err="1"/>
              <a:t>rie</a:t>
            </a:r>
            <a:r>
              <a:rPr lang="en-AU" sz="1400" dirty="0" err="1">
                <a:sym typeface="Wingdings"/>
              </a:rPr>
              <a:t>sgo</a:t>
            </a:r>
            <a:r>
              <a:rPr lang="en-AU" sz="1400" dirty="0">
                <a:sym typeface="Wingdings"/>
              </a:rPr>
              <a:t> de </a:t>
            </a:r>
            <a:r>
              <a:rPr lang="en-AU" sz="1400" dirty="0" err="1">
                <a:sym typeface="Wingdings"/>
              </a:rPr>
              <a:t>acudir</a:t>
            </a:r>
            <a:r>
              <a:rPr lang="en-AU" sz="1400" dirty="0">
                <a:sym typeface="Wingdings"/>
              </a:rPr>
              <a:t> a </a:t>
            </a:r>
            <a:r>
              <a:rPr lang="en-AU" sz="1400" dirty="0" err="1">
                <a:sym typeface="Wingdings"/>
              </a:rPr>
              <a:t>urgencias</a:t>
            </a:r>
            <a:r>
              <a:rPr lang="en-AU" sz="1400" dirty="0">
                <a:sym typeface="Wingdings"/>
              </a:rPr>
              <a:t> </a:t>
            </a:r>
            <a:r>
              <a:rPr lang="en-AU" sz="1400" i="1" dirty="0">
                <a:sym typeface="Wingdings"/>
              </a:rPr>
              <a:t>(Stanford, AAAI 2012)</a:t>
            </a:r>
          </a:p>
          <a:p>
            <a:pPr lvl="1"/>
            <a:r>
              <a:rPr lang="en-AU" sz="1400" b="1" dirty="0">
                <a:solidFill>
                  <a:schemeClr val="tx1"/>
                </a:solidFill>
              </a:rPr>
              <a:t>≥12 </a:t>
            </a:r>
            <a:r>
              <a:rPr lang="en-AU" sz="1400" b="1" dirty="0" err="1">
                <a:solidFill>
                  <a:schemeClr val="tx1"/>
                </a:solidFill>
              </a:rPr>
              <a:t>envases</a:t>
            </a:r>
            <a:r>
              <a:rPr lang="en-AU" sz="1400" b="1" dirty="0"/>
              <a:t>/</a:t>
            </a:r>
            <a:r>
              <a:rPr lang="en-AU" sz="1400" b="1" dirty="0" err="1"/>
              <a:t>año</a:t>
            </a:r>
            <a:r>
              <a:rPr lang="en-AU" sz="1400" b="1" dirty="0">
                <a:solidFill>
                  <a:schemeClr val="tx1"/>
                </a:solidFill>
              </a:rPr>
              <a:t>  mayor </a:t>
            </a:r>
            <a:r>
              <a:rPr lang="en-AU" sz="1400" b="1" dirty="0" err="1">
                <a:solidFill>
                  <a:schemeClr val="tx1"/>
                </a:solidFill>
              </a:rPr>
              <a:t>riesgo</a:t>
            </a:r>
            <a:r>
              <a:rPr lang="en-AU" sz="1400" b="1" dirty="0">
                <a:solidFill>
                  <a:schemeClr val="tx1"/>
                </a:solidFill>
              </a:rPr>
              <a:t> de </a:t>
            </a:r>
            <a:r>
              <a:rPr lang="en-AU" sz="1400" b="1" dirty="0" err="1">
                <a:solidFill>
                  <a:schemeClr val="tx1"/>
                </a:solidFill>
              </a:rPr>
              <a:t>fallecimento</a:t>
            </a:r>
            <a:r>
              <a:rPr lang="en-AU" sz="1400" b="1" dirty="0">
                <a:solidFill>
                  <a:schemeClr val="tx1"/>
                </a:solidFill>
              </a:rPr>
              <a:t> </a:t>
            </a:r>
            <a:r>
              <a:rPr lang="en-AU" sz="1400" i="1" dirty="0">
                <a:sym typeface="Wingdings"/>
              </a:rPr>
              <a:t>(</a:t>
            </a:r>
            <a:r>
              <a:rPr lang="en-AU" sz="1400" i="1" dirty="0" err="1">
                <a:sym typeface="Wingdings"/>
              </a:rPr>
              <a:t>Suissa</a:t>
            </a:r>
            <a:r>
              <a:rPr lang="en-AU" sz="1400" i="1" dirty="0">
                <a:sym typeface="Wingdings"/>
              </a:rPr>
              <a:t>, AJRCCM 1994)</a:t>
            </a:r>
          </a:p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5C3BA-D852-8146-86A4-AFD659E1FAF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797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variabilidad de PEF diurno en GINA se calcula a partir de lecturas dos veces al día como la media del porcentaje de amplitud diaria, es decir ([El más alto del día – más bajo del día]/media de la más alta y más baja del día) x 100, y en GEMA la fórmula como vial como PEF máximo – PEF mínimo/ PEF máximo x 100.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DBF84-A26F-3A48-BA63-1237CF6DF4BC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7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DBF84-A26F-3A48-BA63-1237CF6DF4BC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5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Dusser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Montani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Chanez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P, de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Blic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Delacourt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Deschildre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Devillier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P, et al. Mild asthma: an expert review on epidemiology, clinical characteristics and treatment recommendations. Allergy 2007;62:591-604.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Reddel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HK,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Ampon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RD, Sawyer SM, Peters MJ. Risks associated with managing asthma without a preventer: urgent healthcare, poor asthma control and over-the-counter reliever use in a cross-sectional population survey. BMJ open 2017;7:e016688.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Hancox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RJ, Cowan JO, Flannery EM,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Herbison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GP, McLachlan CR, Taylor DR. Bronchodilator tolerance and rebound bronchoconstriction during regular inhaled beta-agonist treatment. Respir Med 2000;94:767-71.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Aldridge RE,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Hancox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RJ, Robin Taylor D, Cowan JO, Winn MC, Frampton CM, Town GI. Effects of terbutaline and budesonide on sputum cells and bronchial hyperresponsiveness in asthma. Am J Respir Crit Care Med 2000;161:1459-64.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Stanford RH, Shah MB, D’Souza AO,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Dhamane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AD, Schatz M. Short-acting </a:t>
            </a:r>
            <a:r>
              <a: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β-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agonist use and its ability to predict future asthma-related outcomes. Annals of Allergy, Asthma &amp; Immunology 2012;109:403-7.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Suissa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S, Ernst P, Boivin JF, Horwitz RI,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Habbick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Cockroft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D, 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Blais</a:t>
            </a: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L, et al. A cohort analysis of excess mortality in asthma and the use of inhaled beta-agonists. Am J Respir Crit Care Med 1994;149:604-10.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0A324-4455-43B6-BECE-EF1BBB6CA16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70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A33DE-41C4-644E-B441-5209EB93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28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7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1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9E3A0217-6D96-CA41-926D-91499F052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840" r="15628"/>
          <a:stretch/>
        </p:blipFill>
        <p:spPr>
          <a:xfrm>
            <a:off x="5117765" y="0"/>
            <a:ext cx="7074235" cy="35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0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E8DB60A5-C343-054F-8513-66928FD3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090"/>
          <a:stretch/>
        </p:blipFill>
        <p:spPr>
          <a:xfrm flipH="1">
            <a:off x="8256969" y="-680666"/>
            <a:ext cx="4096215" cy="41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18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69C47A7-9135-3248-921D-CEC985013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000"/>
          <a:stretch/>
        </p:blipFill>
        <p:spPr>
          <a:xfrm>
            <a:off x="9104545" y="182322"/>
            <a:ext cx="4170038" cy="44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CC70EBC-3671-9442-8F29-9385EDB89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452"/>
          <a:stretch/>
        </p:blipFill>
        <p:spPr>
          <a:xfrm>
            <a:off x="8077834" y="-442131"/>
            <a:ext cx="5229111" cy="51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9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46D970D-F3F9-6A48-93BD-554BC26CB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3317" b="28757"/>
          <a:stretch/>
        </p:blipFill>
        <p:spPr>
          <a:xfrm>
            <a:off x="7520363" y="-624453"/>
            <a:ext cx="5229110" cy="532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07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C4BC519-B904-144C-A58A-D521670E3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957871" y="0"/>
            <a:ext cx="4044965" cy="53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4EF5A5D2-5783-794D-B444-32C7923F51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51" b="24980"/>
          <a:stretch/>
        </p:blipFill>
        <p:spPr>
          <a:xfrm>
            <a:off x="7761249" y="-640882"/>
            <a:ext cx="5770993" cy="55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51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08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4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6" b="1" i="0">
                <a:solidFill>
                  <a:srgbClr val="FF0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8819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1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gradFill>
          <a:gsLst>
            <a:gs pos="0">
              <a:srgbClr val="272A30">
                <a:alpha val="10000"/>
                <a:lumMod val="90000"/>
                <a:lumOff val="10000"/>
              </a:srgbClr>
            </a:gs>
            <a:gs pos="50000">
              <a:srgbClr val="272A30">
                <a:alpha val="5000"/>
                <a:lumMod val="95000"/>
                <a:lumOff val="5000"/>
              </a:srgbClr>
            </a:gs>
            <a:gs pos="99000">
              <a:srgbClr val="272A30">
                <a:alpha val="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5271" y="1798592"/>
            <a:ext cx="4969744" cy="37533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6986" y="1798592"/>
            <a:ext cx="4969744" cy="37533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864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DF1415D-28A5-AA43-B08A-531A1C392037}"/>
              </a:ext>
            </a:extLst>
          </p:cNvPr>
          <p:cNvSpPr/>
          <p:nvPr userDrawn="1"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br>
              <a:rPr lang="es-ES_tradnl" sz="1800" dirty="0">
                <a:solidFill>
                  <a:srgbClr val="000090"/>
                </a:solidFill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lang="es-ES_tradnl" sz="1800" dirty="0">
              <a:solidFill>
                <a:srgbClr val="000090"/>
              </a:solidFill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  <p:pic>
        <p:nvPicPr>
          <p:cNvPr id="21" name="Imagen 20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CBCD12A0-1BCB-5F4E-8551-5C3537C08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9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DF1415D-28A5-AA43-B08A-531A1C392037}"/>
              </a:ext>
            </a:extLst>
          </p:cNvPr>
          <p:cNvSpPr/>
          <p:nvPr userDrawn="1"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br>
              <a:rPr lang="es-ES_tradnl" sz="1800" dirty="0">
                <a:solidFill>
                  <a:srgbClr val="000090"/>
                </a:solidFill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lang="es-ES_tradnl" sz="1800" dirty="0">
              <a:solidFill>
                <a:srgbClr val="000090"/>
              </a:solidFill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  <p:pic>
        <p:nvPicPr>
          <p:cNvPr id="4" name="Imagen 3" descr="Imagen que contiene objeto, pieza de ajedrez, interior, tabla&#10;&#10;Descripción generada automáticamente">
            <a:extLst>
              <a:ext uri="{FF2B5EF4-FFF2-40B4-BE49-F238E27FC236}">
                <a16:creationId xmlns:a16="http://schemas.microsoft.com/office/drawing/2014/main" id="{FAF87763-2A6A-E049-83BF-D7AAE88A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5344"/>
          <a:stretch/>
        </p:blipFill>
        <p:spPr>
          <a:xfrm flipH="1">
            <a:off x="-4" y="0"/>
            <a:ext cx="12191998" cy="68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2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DF1415D-28A5-AA43-B08A-531A1C392037}"/>
              </a:ext>
            </a:extLst>
          </p:cNvPr>
          <p:cNvSpPr/>
          <p:nvPr userDrawn="1"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br>
              <a:rPr lang="es-ES_tradnl" sz="1800" dirty="0">
                <a:solidFill>
                  <a:srgbClr val="000090"/>
                </a:solidFill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lang="es-ES_tradnl" sz="1800" dirty="0">
              <a:solidFill>
                <a:srgbClr val="000090"/>
              </a:solidFill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4753D4-38F2-0B43-803D-C056232FB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12214" b="9700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13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DF1415D-28A5-AA43-B08A-531A1C392037}"/>
              </a:ext>
            </a:extLst>
          </p:cNvPr>
          <p:cNvSpPr/>
          <p:nvPr userDrawn="1"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br>
              <a:rPr lang="es-ES_tradnl" sz="1800" dirty="0">
                <a:solidFill>
                  <a:srgbClr val="000090"/>
                </a:solidFill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lang="es-ES_tradnl" sz="1800" dirty="0">
              <a:solidFill>
                <a:srgbClr val="000090"/>
              </a:solidFill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  <p:pic>
        <p:nvPicPr>
          <p:cNvPr id="4" name="Imagen 3" descr="shutterstock_174192125.jpg">
            <a:extLst>
              <a:ext uri="{FF2B5EF4-FFF2-40B4-BE49-F238E27FC236}">
                <a16:creationId xmlns:a16="http://schemas.microsoft.com/office/drawing/2014/main" id="{D54684EB-045F-D449-BF99-A8B01BF1D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9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6082" r="761" b="101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7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DF1415D-28A5-AA43-B08A-531A1C392037}"/>
              </a:ext>
            </a:extLst>
          </p:cNvPr>
          <p:cNvSpPr/>
          <p:nvPr userDrawn="1"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br>
              <a:rPr lang="es-ES_tradnl" sz="1800" dirty="0">
                <a:solidFill>
                  <a:srgbClr val="000090"/>
                </a:solidFill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lang="es-ES_tradnl" sz="1800" dirty="0">
              <a:solidFill>
                <a:srgbClr val="000090"/>
              </a:solidFill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AB6531-6045-D640-A73F-F8F893E93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9000"/>
          </a:blip>
          <a:srcRect l="20438" t="21080" r="7801" b="1831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9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DF1415D-28A5-AA43-B08A-531A1C392037}"/>
              </a:ext>
            </a:extLst>
          </p:cNvPr>
          <p:cNvSpPr/>
          <p:nvPr userDrawn="1"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br>
              <a:rPr lang="es-ES_tradnl" sz="1800" dirty="0">
                <a:solidFill>
                  <a:srgbClr val="000090"/>
                </a:solidFill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lang="es-ES_tradnl" sz="1800" dirty="0">
              <a:solidFill>
                <a:srgbClr val="000090"/>
              </a:solidFill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5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19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1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6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6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30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68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93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23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2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92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1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220133" y="6653216"/>
            <a:ext cx="1176020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04E9227-E274-4440-BA8E-C7106F132587}" type="datetime1">
              <a:rPr lang="en-AU" altLang="en-US"/>
              <a:pPr/>
              <a:t>28/02/2021</a:t>
            </a:fld>
            <a:endParaRPr lang="en-AU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51FF73E-AFE6-47C7-B9BC-46EA8BF16127}" type="slidenum">
              <a:rPr lang="en-AU" altLang="en-US"/>
              <a:pPr/>
              <a:t>‹Nº›</a:t>
            </a:fld>
            <a:endParaRPr lang="en-AU" altLang="en-US"/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245538"/>
            <a:ext cx="913707" cy="9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3"/>
          <p:cNvSpPr>
            <a:spLocks/>
          </p:cNvSpPr>
          <p:nvPr userDrawn="1"/>
        </p:nvSpPr>
        <p:spPr bwMode="auto">
          <a:xfrm>
            <a:off x="8544808" y="6679456"/>
            <a:ext cx="2846933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Asthma, www.ginasthma.org</a:t>
            </a:r>
          </a:p>
        </p:txBody>
      </p:sp>
    </p:spTree>
    <p:extLst>
      <p:ext uri="{BB962C8B-B14F-4D97-AF65-F5344CB8AC3E}">
        <p14:creationId xmlns:p14="http://schemas.microsoft.com/office/powerpoint/2010/main" val="418230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27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/>
          </p:nvPr>
        </p:nvSpPr>
        <p:spPr>
          <a:xfrm>
            <a:off x="478878" y="1589851"/>
            <a:ext cx="11231033" cy="40934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8869" y="924740"/>
            <a:ext cx="10104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8869" y="6253264"/>
            <a:ext cx="11232000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78878" y="384854"/>
            <a:ext cx="10102852" cy="451405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Click to edit Master heading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802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/>
          </p:nvPr>
        </p:nvSpPr>
        <p:spPr>
          <a:xfrm>
            <a:off x="478878" y="1589851"/>
            <a:ext cx="11231033" cy="40934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8869" y="924740"/>
            <a:ext cx="10104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8869" y="6253264"/>
            <a:ext cx="11232000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78878" y="384854"/>
            <a:ext cx="10102852" cy="451405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Click to edit Master heading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878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2032000" y="6573840"/>
            <a:ext cx="8128000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rgbClr val="134679"/>
                </a:solidFill>
              </a:rPr>
              <a:t>© Global Initiative for Asthma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3" r="4276" b="2338"/>
          <a:stretch>
            <a:fillRect/>
          </a:stretch>
        </p:blipFill>
        <p:spPr bwMode="auto">
          <a:xfrm>
            <a:off x="209551" y="100013"/>
            <a:ext cx="11808883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/>
          </p:cNvSpPr>
          <p:nvPr userDrawn="1"/>
        </p:nvSpPr>
        <p:spPr bwMode="auto">
          <a:xfrm>
            <a:off x="239184" y="4217988"/>
            <a:ext cx="1175173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63"/>
              </a:spcBef>
            </a:pPr>
            <a: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GINA Global Strategy for Asthma </a:t>
            </a:r>
            <a:b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Management and Prevention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78723"/>
            <a:ext cx="103632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564905"/>
            <a:ext cx="1514083" cy="15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85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099CECD-FB97-444C-AB04-78E8298A1B0B}"/>
              </a:ext>
            </a:extLst>
          </p:cNvPr>
          <p:cNvSpPr/>
          <p:nvPr userDrawn="1"/>
        </p:nvSpPr>
        <p:spPr bwMode="auto">
          <a:xfrm>
            <a:off x="0" y="6272002"/>
            <a:ext cx="12192000" cy="585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indent="-135731" algn="ct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–"/>
            </a:pPr>
            <a:endParaRPr lang="es-ES_tradnl" sz="900" b="1" kern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FB70C8-9E1B-4020-9A1A-2A39E11828AD}"/>
              </a:ext>
            </a:extLst>
          </p:cNvPr>
          <p:cNvSpPr/>
          <p:nvPr userDrawn="1"/>
        </p:nvSpPr>
        <p:spPr bwMode="auto">
          <a:xfrm>
            <a:off x="0" y="209724"/>
            <a:ext cx="12192000" cy="794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indent="-135731" algn="ct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–"/>
            </a:pPr>
            <a:endParaRPr lang="es-ES_tradnl" sz="900" b="1" kern="0" err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236641-C797-420E-8116-1DBE9C14D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380" y="130897"/>
            <a:ext cx="999577" cy="9593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853199-85E7-4AD2-8561-7F9D7CC41A8D}"/>
              </a:ext>
            </a:extLst>
          </p:cNvPr>
          <p:cNvSpPr/>
          <p:nvPr userDrawn="1"/>
        </p:nvSpPr>
        <p:spPr bwMode="auto">
          <a:xfrm flipV="1">
            <a:off x="0" y="-8232"/>
            <a:ext cx="12192000" cy="220873"/>
          </a:xfrm>
          <a:prstGeom prst="rect">
            <a:avLst/>
          </a:prstGeom>
          <a:gradFill>
            <a:gsLst>
              <a:gs pos="0">
                <a:schemeClr val="accent5"/>
              </a:gs>
              <a:gs pos="31000">
                <a:schemeClr val="accent4">
                  <a:lumMod val="75000"/>
                </a:schemeClr>
              </a:gs>
              <a:gs pos="100000">
                <a:srgbClr val="FFC000"/>
              </a:gs>
              <a:gs pos="71000">
                <a:schemeClr val="accent1">
                  <a:shade val="94000"/>
                  <a:satMod val="135000"/>
                </a:schemeClr>
              </a:gs>
            </a:gsLst>
            <a:lin ang="0" scaled="0"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31" indent="-135731" algn="ct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–"/>
            </a:pPr>
            <a:endParaRPr lang="es-ES_tradnl" sz="900" b="1" kern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95362" y="386802"/>
            <a:ext cx="9818487" cy="500166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00"/>
              </a:lnSpc>
              <a:defRPr sz="2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362" y="1180914"/>
            <a:ext cx="9818487" cy="584775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subheading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039C4-AD57-4FC8-8623-412EFD9B61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FD015-1E82-4352-A4DE-588C6F3EEEDC}"/>
              </a:ext>
            </a:extLst>
          </p:cNvPr>
          <p:cNvSpPr/>
          <p:nvPr userDrawn="1"/>
        </p:nvSpPr>
        <p:spPr>
          <a:xfrm rot="16200000">
            <a:off x="10687901" y="3551355"/>
            <a:ext cx="2792752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s-ES_tradnl" altLang="es-ES" sz="525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Presentación para uso en actividades organizadas por GSK. </a:t>
            </a:r>
            <a:r>
              <a:rPr lang="es-ES_tradnl" sz="525" dirty="0"/>
              <a:t>PM-ES-FFV-PPT-200003(v1) 01/2020</a:t>
            </a:r>
            <a:endParaRPr lang="es-ES_tradnl" altLang="es-ES_tradnl" sz="525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3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1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4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1.sv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9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2/28/2021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37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96D0F72-FCC6-3D43-9355-B6FC26C852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C79D3C6-4441-CF4F-8ADE-016FD7B7B44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51126" y="6369878"/>
            <a:ext cx="1258875" cy="305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A10BAA-AA6C-2D4D-80C8-F059AB663AE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45271" y="6447425"/>
            <a:ext cx="1666816" cy="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5183D3A-A371-D64E-A413-C95ED60F4C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tx1">
                <a:lumMod val="75000"/>
                <a:lumOff val="2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1990B00-8352-3D4A-A371-330C1FA33FF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51126" y="6369878"/>
            <a:ext cx="1258875" cy="305800"/>
          </a:xfrm>
          <a:prstGeom prst="rect">
            <a:avLst/>
          </a:prstGeom>
        </p:spPr>
      </p:pic>
      <p:pic>
        <p:nvPicPr>
          <p:cNvPr id="10" name="Imagen 11">
            <a:extLst>
              <a:ext uri="{FF2B5EF4-FFF2-40B4-BE49-F238E27FC236}">
                <a16:creationId xmlns:a16="http://schemas.microsoft.com/office/drawing/2014/main" id="{9034D93B-F41D-1446-B412-85B2271748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5271" y="6447811"/>
            <a:ext cx="1666816" cy="29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2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7C1CB-6A87-8C42-9D30-8A56D392C4B7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A449-CA7F-0542-9686-F76EA4F2F3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ticaliavalencia.es/2016/10/la-vergonzosa-desaparicion-del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rj.ersjournals.com/content/49/5/1602448.article-inf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campo de pasto y árboles&#10;&#10;Descripción generada automáticamente con confianza media">
            <a:extLst>
              <a:ext uri="{FF2B5EF4-FFF2-40B4-BE49-F238E27FC236}">
                <a16:creationId xmlns:a16="http://schemas.microsoft.com/office/drawing/2014/main" id="{856ED6D6-ED4A-4900-B171-5CC41F3D6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37" r="1" b="3991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7E1A5F-4E44-495B-9C48-A5314F5B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199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792FA5-1DD5-4917-B2B8-C421CD5A0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>
            <a:normAutofit/>
          </a:bodyPr>
          <a:lstStyle/>
          <a:p>
            <a:r>
              <a:rPr lang="es-ES" sz="8000">
                <a:solidFill>
                  <a:srgbClr val="FFFFFF"/>
                </a:solidFill>
              </a:rPr>
              <a:t>NUEVAS GUÍAS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466B8-7DE9-4650-8171-544743ED7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8000" cy="1985963"/>
          </a:xfrm>
        </p:spPr>
        <p:txBody>
          <a:bodyPr>
            <a:normAutofit/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4B494-23C2-4259-BAB7-EA1FED210CB4}"/>
              </a:ext>
            </a:extLst>
          </p:cNvPr>
          <p:cNvSpPr txBox="1"/>
          <p:nvPr/>
        </p:nvSpPr>
        <p:spPr>
          <a:xfrm>
            <a:off x="9147576" y="6657945"/>
            <a:ext cx="3044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s://www.verticaliavalencia.es/2016/10/la-vergonzosa-desaparicion-de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5"/>
          <p:cNvSpPr/>
          <p:nvPr/>
        </p:nvSpPr>
        <p:spPr>
          <a:xfrm>
            <a:off x="5129864" y="1347663"/>
            <a:ext cx="54081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_tradnl" sz="2000" dirty="0">
                <a:solidFill>
                  <a:srgbClr val="000090"/>
                </a:solidFill>
                <a:latin typeface="Calibri"/>
              </a:rPr>
              <a:t>Las dos guías resaltan la </a:t>
            </a:r>
            <a:r>
              <a:rPr lang="es-ES_tradnl" sz="2000" dirty="0">
                <a:solidFill>
                  <a:srgbClr val="45B2FF"/>
                </a:solidFill>
                <a:latin typeface="Calibri"/>
              </a:rPr>
              <a:t>importancia de una buena anamnesis</a:t>
            </a:r>
            <a:r>
              <a:rPr lang="es-ES_tradnl" sz="2000" dirty="0">
                <a:solidFill>
                  <a:srgbClr val="000090"/>
                </a:solidFill>
                <a:latin typeface="Calibri"/>
              </a:rPr>
              <a:t> para reconocer síntomas sugestivos de asma, antecedentes personales y familiares, así como una </a:t>
            </a:r>
            <a:r>
              <a:rPr lang="es-ES_tradnl" sz="2000" dirty="0">
                <a:solidFill>
                  <a:srgbClr val="45B2FF"/>
                </a:solidFill>
                <a:latin typeface="Calibri"/>
              </a:rPr>
              <a:t>exploración física </a:t>
            </a:r>
            <a:r>
              <a:rPr lang="es-ES_tradnl" sz="2000" dirty="0">
                <a:solidFill>
                  <a:srgbClr val="000090"/>
                </a:solidFill>
                <a:latin typeface="Calibri"/>
              </a:rPr>
              <a:t>que acompañe a la sospecha clínica.</a:t>
            </a:r>
          </a:p>
          <a:p>
            <a:pPr algn="just" defTabSz="457200"/>
            <a:endParaRPr lang="es-ES_tradnl" sz="2000" dirty="0">
              <a:solidFill>
                <a:srgbClr val="000090"/>
              </a:solidFill>
              <a:latin typeface="Calibri"/>
            </a:endParaRPr>
          </a:p>
          <a:p>
            <a:pPr algn="just" defTabSz="457200"/>
            <a:r>
              <a:rPr lang="es-ES_tradnl" sz="2000" dirty="0">
                <a:solidFill>
                  <a:srgbClr val="000090"/>
                </a:solidFill>
                <a:latin typeface="Calibri"/>
              </a:rPr>
              <a:t>Siempre pensar </a:t>
            </a:r>
            <a:r>
              <a:rPr lang="es-ES_tradnl" sz="2000" dirty="0">
                <a:solidFill>
                  <a:srgbClr val="45B2FF"/>
                </a:solidFill>
                <a:latin typeface="Calibri"/>
              </a:rPr>
              <a:t>en diagnóstico diferencial y presencia de otras </a:t>
            </a:r>
            <a:r>
              <a:rPr lang="es-ES_tradnl" sz="2000" dirty="0" err="1">
                <a:solidFill>
                  <a:srgbClr val="45B2FF"/>
                </a:solidFill>
                <a:latin typeface="Calibri"/>
              </a:rPr>
              <a:t>comorbilidades</a:t>
            </a:r>
            <a:r>
              <a:rPr lang="es-ES_tradnl" sz="2000" dirty="0">
                <a:solidFill>
                  <a:srgbClr val="45B2FF"/>
                </a:solidFill>
                <a:latin typeface="Calibri"/>
              </a:rPr>
              <a:t> del paciente</a:t>
            </a:r>
            <a:r>
              <a:rPr lang="es-ES_tradnl" sz="2000" dirty="0">
                <a:solidFill>
                  <a:srgbClr val="000090"/>
                </a:solidFill>
                <a:latin typeface="Calibri"/>
              </a:rPr>
              <a:t>. Tabaquismo, condiciones ambientales, etc.</a:t>
            </a:r>
          </a:p>
          <a:p>
            <a:pPr algn="just" defTabSz="457200"/>
            <a:r>
              <a:rPr lang="es-ES_tradnl" sz="2000" dirty="0">
                <a:solidFill>
                  <a:srgbClr val="000090"/>
                </a:solidFill>
                <a:latin typeface="Calibri"/>
              </a:rPr>
              <a:t>Las principales alteraciones funcionales del asma son la obstrucción al flujo aéreo, la reversibilidad, la variabilidad y la </a:t>
            </a:r>
            <a:r>
              <a:rPr lang="es-ES_tradnl" sz="2000" dirty="0" err="1">
                <a:solidFill>
                  <a:srgbClr val="000090"/>
                </a:solidFill>
                <a:latin typeface="Calibri"/>
              </a:rPr>
              <a:t>hiperrespuesta</a:t>
            </a:r>
            <a:r>
              <a:rPr lang="es-ES_tradnl" sz="2000" dirty="0">
                <a:solidFill>
                  <a:srgbClr val="000090"/>
                </a:solidFill>
                <a:latin typeface="Calibri"/>
              </a:rPr>
              <a:t> bronquial</a:t>
            </a:r>
            <a:r>
              <a:rPr lang="es-ES_tradnl" dirty="0">
                <a:solidFill>
                  <a:srgbClr val="000090"/>
                </a:solidFill>
                <a:latin typeface="Calibri"/>
              </a:rPr>
              <a:t>.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212347" y="203144"/>
            <a:ext cx="7886700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3800" b="1" cap="all" dirty="0">
                <a:solidFill>
                  <a:srgbClr val="000000"/>
                </a:solidFill>
                <a:latin typeface="Calibri"/>
              </a:rPr>
              <a:t>DIAGNÓSTICO. PUNTOS EN COMÚN </a:t>
            </a:r>
          </a:p>
        </p:txBody>
      </p:sp>
      <p:pic>
        <p:nvPicPr>
          <p:cNvPr id="13" name="Imagen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365770">
            <a:off x="2079459" y="1620215"/>
            <a:ext cx="17526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435" y="1488452"/>
            <a:ext cx="17240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ángulo 2">
            <a:extLst>
              <a:ext uri="{FF2B5EF4-FFF2-40B4-BE49-F238E27FC236}">
                <a16:creationId xmlns:a16="http://schemas.microsoft.com/office/drawing/2014/main" id="{24649E74-F4F3-48CA-B6CF-E775964E5121}"/>
              </a:ext>
            </a:extLst>
          </p:cNvPr>
          <p:cNvSpPr/>
          <p:nvPr/>
        </p:nvSpPr>
        <p:spPr>
          <a:xfrm>
            <a:off x="1743488" y="6132234"/>
            <a:ext cx="8810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s-ES" sz="1000" dirty="0" err="1">
                <a:solidFill>
                  <a:srgbClr val="0E2690"/>
                </a:solidFill>
                <a:latin typeface="Calibri"/>
              </a:rPr>
              <a:t>Gershon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AS,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Campitelli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MA,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Croxford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R, et al.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Combination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long-acting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l-GR" sz="1000" dirty="0">
                <a:solidFill>
                  <a:srgbClr val="0E2690"/>
                </a:solidFill>
                <a:latin typeface="Calibri"/>
              </a:rPr>
              <a:t>β-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agonists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and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inhaled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corticosteroids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compared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with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long-acting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l-GR" sz="1000" dirty="0">
                <a:solidFill>
                  <a:srgbClr val="0E2690"/>
                </a:solidFill>
                <a:latin typeface="Calibri"/>
              </a:rPr>
              <a:t>β-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agonists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alone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 in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older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adults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with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chronic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obstructive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pulmonary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disease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. JAMA 2014;312:1114-21. </a:t>
            </a:r>
          </a:p>
          <a:p>
            <a:pPr algn="r" defTabSz="457200"/>
            <a:r>
              <a:rPr lang="es-ES" sz="1000" dirty="0" err="1">
                <a:solidFill>
                  <a:srgbClr val="0E2690"/>
                </a:solidFill>
                <a:latin typeface="Calibri"/>
              </a:rPr>
              <a:t>Kendzerska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T,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Aaron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SD, To T,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Licskai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C,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Stanbrook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M,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Vozoris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NT,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Hogan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ME, et al.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Effectiveness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and safety of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inhaled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corticosteroids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in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older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individuals</a:t>
            </a:r>
            <a:endParaRPr lang="es-ES" sz="1000" dirty="0">
              <a:solidFill>
                <a:srgbClr val="0E2690"/>
              </a:solidFill>
              <a:latin typeface="Calibri"/>
            </a:endParaRPr>
          </a:p>
          <a:p>
            <a:pPr algn="r" defTabSz="457200"/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with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chronic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obstructive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pulmonary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disease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and/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or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asthma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. A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population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study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.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Annals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of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the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American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Thoracic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" sz="1000" dirty="0" err="1">
                <a:solidFill>
                  <a:srgbClr val="0E2690"/>
                </a:solidFill>
                <a:latin typeface="Calibri"/>
              </a:rPr>
              <a:t>Society</a:t>
            </a:r>
            <a:r>
              <a:rPr lang="es-ES" sz="1000" dirty="0">
                <a:solidFill>
                  <a:srgbClr val="0E2690"/>
                </a:solidFill>
                <a:latin typeface="Calibri"/>
              </a:rPr>
              <a:t> 2019;16:1252-62</a:t>
            </a:r>
            <a:r>
              <a:rPr lang="es-ES" sz="1000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195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s-ES_tradnl" sz="4400" b="1" cap="all">
                <a:latin typeface="+mj-lt"/>
                <a:ea typeface="+mj-ea"/>
                <a:cs typeface="+mj-cs"/>
              </a:rPr>
              <a:t>DIAGNÓSTICO. PUNTOS EN COMÚN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s-ES_tradnl" sz="2000" b="1"/>
              <a:t>Espirometría</a:t>
            </a:r>
            <a:r>
              <a:rPr lang="es-ES_tradnl" sz="2000"/>
              <a:t> es la prueba diagnóstica de primera elección.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/>
              <a:buChar char="-"/>
            </a:pPr>
            <a:r>
              <a:rPr lang="es-ES_tradnl" sz="2000"/>
              <a:t>Test broncodilatador positivo: aumento del FEV1 ≥ 12 % y ≥ 200 ml respecto al valor basal.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endParaRPr lang="es-ES_tradnl" sz="2000"/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s-ES_tradnl" sz="2000" b="1"/>
              <a:t>Prueba de provocación bronquial inespecífica.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s-ES_tradnl" sz="2000"/>
              <a:t>Se pueden emplear agentes directos (metacolina o histamina), o indirectos (adenosina monofosfato, el manitol o la solución salina hipertónica).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/>
              <a:buChar char="-"/>
            </a:pPr>
            <a:r>
              <a:rPr lang="es-ES_tradnl" sz="2000"/>
              <a:t>Elevada sensibilidad, pero una limitada especificidad, más útil para excluir que para confirmar el diagnóstico de asma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endParaRPr lang="es-ES_tradnl" sz="2000"/>
          </a:p>
        </p:txBody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0C29B37B-74D5-7F40-9C4E-2CD2BA8AB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9" r="1971" b="2"/>
          <a:stretch/>
        </p:blipFill>
        <p:spPr>
          <a:xfrm>
            <a:off x="6197600" y="1600202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90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s-ES_tradnl" sz="4400" b="1" cap="all">
                <a:latin typeface="+mj-lt"/>
                <a:ea typeface="+mj-ea"/>
                <a:cs typeface="+mj-cs"/>
              </a:rPr>
              <a:t>DIAGNÓSTICO. PUNTOS EN COMÚN </a:t>
            </a:r>
          </a:p>
        </p:txBody>
      </p:sp>
      <p:sp>
        <p:nvSpPr>
          <p:cNvPr id="8" name="Rectángulo 9">
            <a:extLst>
              <a:ext uri="{FF2B5EF4-FFF2-40B4-BE49-F238E27FC236}">
                <a16:creationId xmlns:a16="http://schemas.microsoft.com/office/drawing/2014/main" id="{7A709A91-EF7C-7048-A277-2911636ADA6D}"/>
              </a:ext>
            </a:extLst>
          </p:cNvPr>
          <p:cNvSpPr/>
          <p:nvPr/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s-ES_tradnl" sz="2200" b="1"/>
              <a:t>Estudio de la alergia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s-ES_tradnl" sz="2200"/>
              <a:t>Para determinar la existencia de sensibilización a aeroalérgenos que influyan en el desarrollo del fenotipo de asma alérgica, o que desencadenan exacerbaciones</a:t>
            </a:r>
            <a:r>
              <a:rPr lang="es-ES_tradnl" sz="2200" b="1"/>
              <a:t>.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endParaRPr lang="es-ES_tradnl" sz="2200" b="1"/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/>
              <a:buChar char="-"/>
            </a:pPr>
            <a:r>
              <a:rPr lang="es-ES_tradnl" sz="2200"/>
              <a:t>El </a:t>
            </a:r>
            <a:r>
              <a:rPr lang="es-ES_tradnl" sz="2200" b="1"/>
              <a:t>Prick-test </a:t>
            </a:r>
            <a:r>
              <a:rPr lang="es-ES_tradnl" sz="2200"/>
              <a:t>con extractos estandarizados, es el método de elección por su alta sensibilidad, bajo coste y valoración inmediata.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s-ES_tradnl" sz="2200"/>
              <a:t>      La IgE específica posee menor 	sensibilidad y mayor coste.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9ADF722B-F4DE-F34F-8E7E-2859E6C43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9" r="6798" b="-2"/>
          <a:stretch/>
        </p:blipFill>
        <p:spPr>
          <a:xfrm>
            <a:off x="6197600" y="1600202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64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2728474" y="-84665"/>
            <a:ext cx="7886700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3800" b="1" cap="all" dirty="0">
                <a:solidFill>
                  <a:srgbClr val="000000"/>
                </a:solidFill>
                <a:latin typeface="Calibri"/>
              </a:rPr>
              <a:t>DIAGNÓSTICO. DIFERENCIAS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A709A91-EF7C-7048-A277-2911636ADA6D}"/>
              </a:ext>
            </a:extLst>
          </p:cNvPr>
          <p:cNvSpPr/>
          <p:nvPr/>
        </p:nvSpPr>
        <p:spPr>
          <a:xfrm>
            <a:off x="4473254" y="860088"/>
            <a:ext cx="60804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ES_tradnl" sz="2000" dirty="0">
                <a:solidFill>
                  <a:srgbClr val="002060"/>
                </a:solidFill>
                <a:latin typeface="Calibri"/>
              </a:rPr>
              <a:t>El punto de corte en adultos se reduce a &gt;40 </a:t>
            </a:r>
            <a:r>
              <a:rPr lang="es-ES_tradnl" sz="2000" dirty="0" err="1">
                <a:solidFill>
                  <a:srgbClr val="002060"/>
                </a:solidFill>
                <a:latin typeface="Calibri"/>
              </a:rPr>
              <a:t>ppb</a:t>
            </a:r>
            <a:r>
              <a:rPr lang="es-ES_tradnl" sz="2000" dirty="0">
                <a:solidFill>
                  <a:srgbClr val="002060"/>
                </a:solidFill>
                <a:latin typeface="Calibri"/>
              </a:rPr>
              <a:t>, si no reciben tratamiento con glucocorticoides. Presenta elevada sensibilidad  y especificidad para el diagnóstico de asma en los pacientes no fumadores que no utilizan glucocorticoides inhalados</a:t>
            </a:r>
            <a:r>
              <a:rPr lang="es-ES_tradnl" sz="2000" dirty="0">
                <a:solidFill>
                  <a:srgbClr val="45B2FF"/>
                </a:solidFill>
                <a:latin typeface="Calibri"/>
              </a:rPr>
              <a:t>.</a:t>
            </a:r>
          </a:p>
          <a:p>
            <a:pPr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defTabSz="457200"/>
            <a:endParaRPr lang="es-ES_tradnl" sz="2000" b="1" dirty="0">
              <a:solidFill>
                <a:srgbClr val="45B2FF"/>
              </a:solidFill>
              <a:latin typeface="Calibri"/>
            </a:endParaRPr>
          </a:p>
          <a:p>
            <a:pPr defTabSz="457200"/>
            <a:endParaRPr lang="es-ES_tradnl" sz="20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EAE9ED8-034C-7546-AE69-0069E005FA51}"/>
              </a:ext>
            </a:extLst>
          </p:cNvPr>
          <p:cNvSpPr txBox="1">
            <a:spLocks/>
          </p:cNvSpPr>
          <p:nvPr/>
        </p:nvSpPr>
        <p:spPr>
          <a:xfrm>
            <a:off x="2667000" y="3334744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312D54-1D5D-234B-A7A6-227637DD994B}"/>
              </a:ext>
            </a:extLst>
          </p:cNvPr>
          <p:cNvSpPr/>
          <p:nvPr/>
        </p:nvSpPr>
        <p:spPr>
          <a:xfrm>
            <a:off x="1710268" y="1309817"/>
            <a:ext cx="936780" cy="219548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6FF4D6-470D-8549-9015-C8F460369A36}"/>
              </a:ext>
            </a:extLst>
          </p:cNvPr>
          <p:cNvSpPr txBox="1"/>
          <p:nvPr/>
        </p:nvSpPr>
        <p:spPr>
          <a:xfrm>
            <a:off x="1775978" y="2226406"/>
            <a:ext cx="100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sz="2400" b="1" dirty="0" err="1">
                <a:solidFill>
                  <a:prstClr val="white"/>
                </a:solidFill>
                <a:latin typeface="Calibri"/>
              </a:rPr>
              <a:t>FeNO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echa a la derecha con bandas 3">
            <a:extLst>
              <a:ext uri="{FF2B5EF4-FFF2-40B4-BE49-F238E27FC236}">
                <a16:creationId xmlns:a16="http://schemas.microsoft.com/office/drawing/2014/main" id="{74169FD1-8258-7D40-AFB5-009DB132B07D}"/>
              </a:ext>
            </a:extLst>
          </p:cNvPr>
          <p:cNvSpPr/>
          <p:nvPr/>
        </p:nvSpPr>
        <p:spPr>
          <a:xfrm>
            <a:off x="2757214" y="1309817"/>
            <a:ext cx="1787276" cy="1332756"/>
          </a:xfrm>
          <a:prstGeom prst="striped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23D0BF-F3B2-BF49-9D20-23B81A4DFA55}"/>
              </a:ext>
            </a:extLst>
          </p:cNvPr>
          <p:cNvSpPr txBox="1"/>
          <p:nvPr/>
        </p:nvSpPr>
        <p:spPr>
          <a:xfrm>
            <a:off x="2983823" y="1663076"/>
            <a:ext cx="91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GEMA 5.0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B6D0839-A191-E14E-A3C7-D68E40C1DFDF}"/>
              </a:ext>
            </a:extLst>
          </p:cNvPr>
          <p:cNvSpPr/>
          <p:nvPr/>
        </p:nvSpPr>
        <p:spPr>
          <a:xfrm>
            <a:off x="4516656" y="2532814"/>
            <a:ext cx="5885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ES" dirty="0">
                <a:solidFill>
                  <a:srgbClr val="F79646"/>
                </a:solidFill>
                <a:latin typeface="Calibri"/>
              </a:rPr>
              <a:t>No forma parte del algoritmo diagnóstico (valores elevados con sospecha clínica pueden apoyar el uso de ICS).</a:t>
            </a:r>
          </a:p>
          <a:p>
            <a:pPr defTabSz="457200"/>
            <a:endParaRPr lang="es-ES" dirty="0">
              <a:solidFill>
                <a:srgbClr val="F79646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lecha a la derecha con bandas 17">
            <a:extLst>
              <a:ext uri="{FF2B5EF4-FFF2-40B4-BE49-F238E27FC236}">
                <a16:creationId xmlns:a16="http://schemas.microsoft.com/office/drawing/2014/main" id="{E2581FCD-BC5F-6A49-BBE7-70595B3901AF}"/>
              </a:ext>
            </a:extLst>
          </p:cNvPr>
          <p:cNvSpPr/>
          <p:nvPr/>
        </p:nvSpPr>
        <p:spPr>
          <a:xfrm>
            <a:off x="2777930" y="2540610"/>
            <a:ext cx="1766560" cy="1302292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0E26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1CCA6F3-1814-614E-A1C1-833EA0C891E0}"/>
              </a:ext>
            </a:extLst>
          </p:cNvPr>
          <p:cNvSpPr txBox="1"/>
          <p:nvPr/>
        </p:nvSpPr>
        <p:spPr>
          <a:xfrm>
            <a:off x="3115752" y="2927734"/>
            <a:ext cx="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GINA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5AE16D-1830-044F-8D67-579C4977B96C}"/>
              </a:ext>
            </a:extLst>
          </p:cNvPr>
          <p:cNvSpPr txBox="1"/>
          <p:nvPr/>
        </p:nvSpPr>
        <p:spPr>
          <a:xfrm>
            <a:off x="4544490" y="3237027"/>
            <a:ext cx="585784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Común: Un valor normal de </a:t>
            </a:r>
            <a:r>
              <a:rPr lang="es-ES" b="1" dirty="0" err="1">
                <a:solidFill>
                  <a:prstClr val="white"/>
                </a:solidFill>
                <a:latin typeface="Calibri"/>
              </a:rPr>
              <a:t>FeNO</a:t>
            </a:r>
            <a:r>
              <a:rPr lang="es-ES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b="1" u="sng" dirty="0">
                <a:solidFill>
                  <a:prstClr val="white"/>
                </a:solidFill>
                <a:latin typeface="Calibri"/>
              </a:rPr>
              <a:t>no excluye </a:t>
            </a:r>
            <a:r>
              <a:rPr lang="es-ES" b="1" dirty="0">
                <a:solidFill>
                  <a:prstClr val="white"/>
                </a:solidFill>
                <a:latin typeface="Calibri"/>
              </a:rPr>
              <a:t>el diagnóstico de asma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CA6FF19-8F9D-0C4D-9EEA-17107198D055}"/>
              </a:ext>
            </a:extLst>
          </p:cNvPr>
          <p:cNvSpPr/>
          <p:nvPr/>
        </p:nvSpPr>
        <p:spPr>
          <a:xfrm>
            <a:off x="4504609" y="3894906"/>
            <a:ext cx="59290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" sz="2000" dirty="0">
                <a:solidFill>
                  <a:srgbClr val="002060"/>
                </a:solidFill>
                <a:latin typeface="Calibri"/>
              </a:rPr>
              <a:t>El índice de variabilidad diaria más recomendable es la amplitud del PEF, registrado previamente a la medicación, con respecto a la media diaria promediada durante un mínimo de 1-2 semanas. </a:t>
            </a:r>
          </a:p>
          <a:p>
            <a:pPr algn="just" defTabSz="457200"/>
            <a:r>
              <a:rPr lang="es-ES" sz="2000" dirty="0">
                <a:solidFill>
                  <a:srgbClr val="002060"/>
                </a:solidFill>
                <a:latin typeface="Calibri"/>
              </a:rPr>
              <a:t>Una variabilidad del PEF ≥ 20 % resulta diagnóstica de asma</a:t>
            </a:r>
            <a:r>
              <a:rPr lang="es-ES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just"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algn="just"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algn="just" defTabSz="457200"/>
            <a:r>
              <a:rPr lang="es-E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just"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lecha a la derecha con bandas 43">
            <a:extLst>
              <a:ext uri="{FF2B5EF4-FFF2-40B4-BE49-F238E27FC236}">
                <a16:creationId xmlns:a16="http://schemas.microsoft.com/office/drawing/2014/main" id="{09ECE436-5D87-B445-AAD5-FDDB28AAD81F}"/>
              </a:ext>
            </a:extLst>
          </p:cNvPr>
          <p:cNvSpPr/>
          <p:nvPr/>
        </p:nvSpPr>
        <p:spPr>
          <a:xfrm>
            <a:off x="2757214" y="5239726"/>
            <a:ext cx="1787276" cy="1364275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0E26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4D23956-EDC9-6F48-89E8-9BECB281A4DF}"/>
              </a:ext>
            </a:extLst>
          </p:cNvPr>
          <p:cNvSpPr txBox="1"/>
          <p:nvPr/>
        </p:nvSpPr>
        <p:spPr>
          <a:xfrm>
            <a:off x="2917112" y="5624318"/>
            <a:ext cx="932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GINA 2020 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4BFFBF7-2CB2-B841-BFBB-B4361D8C5081}"/>
              </a:ext>
            </a:extLst>
          </p:cNvPr>
          <p:cNvSpPr/>
          <p:nvPr/>
        </p:nvSpPr>
        <p:spPr>
          <a:xfrm>
            <a:off x="1710269" y="4293806"/>
            <a:ext cx="949406" cy="197684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2445723-43D3-8E4C-AFCA-3F1DED135C29}"/>
              </a:ext>
            </a:extLst>
          </p:cNvPr>
          <p:cNvSpPr txBox="1"/>
          <p:nvPr/>
        </p:nvSpPr>
        <p:spPr>
          <a:xfrm>
            <a:off x="1775977" y="4954777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sz="2400" b="1" dirty="0">
                <a:solidFill>
                  <a:prstClr val="white"/>
                </a:solidFill>
                <a:latin typeface="Calibri"/>
              </a:rPr>
              <a:t>PEF</a:t>
            </a:r>
          </a:p>
        </p:txBody>
      </p:sp>
      <p:sp>
        <p:nvSpPr>
          <p:cNvPr id="48" name="Flecha a la derecha con bandas 47">
            <a:extLst>
              <a:ext uri="{FF2B5EF4-FFF2-40B4-BE49-F238E27FC236}">
                <a16:creationId xmlns:a16="http://schemas.microsoft.com/office/drawing/2014/main" id="{33DAC8EC-1D26-EE48-A4CD-2CB97114C963}"/>
              </a:ext>
            </a:extLst>
          </p:cNvPr>
          <p:cNvSpPr/>
          <p:nvPr/>
        </p:nvSpPr>
        <p:spPr>
          <a:xfrm>
            <a:off x="2745935" y="3993117"/>
            <a:ext cx="1727318" cy="1246608"/>
          </a:xfrm>
          <a:prstGeom prst="striped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8FA4CFC-452A-914C-A5DA-D74D698CEC15}"/>
              </a:ext>
            </a:extLst>
          </p:cNvPr>
          <p:cNvSpPr txBox="1"/>
          <p:nvPr/>
        </p:nvSpPr>
        <p:spPr>
          <a:xfrm>
            <a:off x="2972544" y="4319770"/>
            <a:ext cx="91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GEMA 5.0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6A60005-7CAD-444F-8D77-533E3CFB94C9}"/>
              </a:ext>
            </a:extLst>
          </p:cNvPr>
          <p:cNvSpPr/>
          <p:nvPr/>
        </p:nvSpPr>
        <p:spPr>
          <a:xfrm>
            <a:off x="4488386" y="5598747"/>
            <a:ext cx="5913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s-ES" dirty="0">
                <a:solidFill>
                  <a:srgbClr val="F79646"/>
                </a:solidFill>
                <a:latin typeface="Calibri"/>
              </a:rPr>
              <a:t>La variabilidad se considera excesiva con variaciones de &gt;10% en adultos</a:t>
            </a:r>
          </a:p>
        </p:txBody>
      </p:sp>
    </p:spTree>
    <p:extLst>
      <p:ext uri="{BB962C8B-B14F-4D97-AF65-F5344CB8AC3E}">
        <p14:creationId xmlns:p14="http://schemas.microsoft.com/office/powerpoint/2010/main" val="3823801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2529944" y="272281"/>
            <a:ext cx="7886700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3800" b="1" cap="all" dirty="0">
                <a:solidFill>
                  <a:prstClr val="black"/>
                </a:solidFill>
                <a:latin typeface="Calibri"/>
              </a:rPr>
              <a:t>TRATAMIENTO. PUNTOS EN COMÚN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A709A91-EF7C-7048-A277-2911636ADA6D}"/>
              </a:ext>
            </a:extLst>
          </p:cNvPr>
          <p:cNvSpPr/>
          <p:nvPr/>
        </p:nvSpPr>
        <p:spPr>
          <a:xfrm>
            <a:off x="4130383" y="1218734"/>
            <a:ext cx="603587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_tradnl" sz="2000" b="1" dirty="0">
                <a:solidFill>
                  <a:srgbClr val="0E2690"/>
                </a:solidFill>
                <a:latin typeface="Calibri"/>
              </a:rPr>
              <a:t>Objetivos comunes: </a:t>
            </a:r>
          </a:p>
          <a:p>
            <a:pPr algn="just" defTabSz="457200"/>
            <a:endParaRPr lang="es-ES_tradnl" sz="800" dirty="0">
              <a:solidFill>
                <a:srgbClr val="002060"/>
              </a:solidFill>
              <a:latin typeface="Calibri"/>
            </a:endParaRPr>
          </a:p>
          <a:p>
            <a:pPr algn="just" defTabSz="457200"/>
            <a:r>
              <a:rPr lang="es-ES_tradnl" dirty="0">
                <a:solidFill>
                  <a:srgbClr val="0E2690"/>
                </a:solidFill>
                <a:latin typeface="Calibri"/>
              </a:rPr>
              <a:t>Necesidad de controlar los síntomas diarios (dominio control actual), como en la de prevenir las exacerbaciones y la pérdida exagerada de función pulmonar (dominio riesgo</a:t>
            </a:r>
            <a:r>
              <a:rPr lang="es-ES_tradnl" b="1" dirty="0">
                <a:solidFill>
                  <a:srgbClr val="0E2690"/>
                </a:solidFill>
                <a:latin typeface="Calibri"/>
              </a:rPr>
              <a:t> </a:t>
            </a:r>
            <a:r>
              <a:rPr lang="es-ES_tradnl" b="1" dirty="0">
                <a:solidFill>
                  <a:srgbClr val="45B2FF"/>
                </a:solidFill>
                <a:latin typeface="Calibri"/>
              </a:rPr>
              <a:t>futuro</a:t>
            </a:r>
            <a:r>
              <a:rPr lang="es-ES_tradnl" dirty="0">
                <a:solidFill>
                  <a:srgbClr val="0E2690"/>
                </a:solidFill>
                <a:latin typeface="Calibri"/>
              </a:rPr>
              <a:t>).</a:t>
            </a:r>
          </a:p>
          <a:p>
            <a:pPr algn="just" defTabSz="457200"/>
            <a:endParaRPr lang="es-ES_tradnl" sz="800" dirty="0">
              <a:solidFill>
                <a:srgbClr val="0E2690"/>
              </a:solidFill>
              <a:latin typeface="Calibri"/>
            </a:endParaRPr>
          </a:p>
          <a:p>
            <a:pPr algn="just" defTabSz="457200"/>
            <a:r>
              <a:rPr lang="es-ES_tradnl" dirty="0">
                <a:solidFill>
                  <a:srgbClr val="0E2690"/>
                </a:solidFill>
                <a:latin typeface="Calibri"/>
              </a:rPr>
              <a:t>Basándose en un tratamiento farmacológico óptimo ajustado, junto a medidas de supervisión, control ambiental y educación para el asma. Tener en cuenta la satisfacción del paciente</a:t>
            </a:r>
            <a:r>
              <a:rPr lang="es-ES_tradnl" dirty="0">
                <a:solidFill>
                  <a:srgbClr val="002060"/>
                </a:solidFill>
                <a:latin typeface="Calibri"/>
              </a:rPr>
              <a:t>. </a:t>
            </a:r>
            <a:r>
              <a:rPr lang="es-ES_tradnl" dirty="0">
                <a:solidFill>
                  <a:srgbClr val="00B0F0"/>
                </a:solidFill>
                <a:latin typeface="Calibri"/>
              </a:rPr>
              <a:t>INDIVIDUALIZAR</a:t>
            </a:r>
            <a:r>
              <a:rPr lang="es-ES_tradnl" sz="2000" dirty="0">
                <a:solidFill>
                  <a:srgbClr val="00B0F0"/>
                </a:solidFill>
                <a:latin typeface="Calibri"/>
              </a:rPr>
              <a:t>.</a:t>
            </a:r>
          </a:p>
          <a:p>
            <a:pPr algn="just" defTabSz="457200"/>
            <a:endParaRPr lang="es-ES_tradnl" sz="2000" dirty="0">
              <a:solidFill>
                <a:srgbClr val="002060"/>
              </a:solidFill>
              <a:latin typeface="Calibri"/>
            </a:endParaRPr>
          </a:p>
          <a:p>
            <a:pPr algn="just"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algn="just"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algn="just"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algn="just" defTabSz="457200"/>
            <a:endParaRPr lang="es-ES_tradnl" sz="2000" dirty="0">
              <a:solidFill>
                <a:srgbClr val="45B2FF"/>
              </a:solidFill>
              <a:latin typeface="Calibri"/>
            </a:endParaRPr>
          </a:p>
          <a:p>
            <a:pPr algn="just" defTabSz="457200"/>
            <a:endParaRPr lang="es-ES_tradnl" sz="2000" b="1" dirty="0">
              <a:solidFill>
                <a:srgbClr val="45B2FF"/>
              </a:solidFill>
              <a:latin typeface="Calibri"/>
            </a:endParaRPr>
          </a:p>
          <a:p>
            <a:pPr algn="just" defTabSz="457200"/>
            <a:endParaRPr lang="es-ES_tradnl" sz="20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EAE9ED8-034C-7546-AE69-0069E005FA51}"/>
              </a:ext>
            </a:extLst>
          </p:cNvPr>
          <p:cNvSpPr txBox="1">
            <a:spLocks/>
          </p:cNvSpPr>
          <p:nvPr/>
        </p:nvSpPr>
        <p:spPr>
          <a:xfrm>
            <a:off x="2667000" y="3334744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5AE16D-1830-044F-8D67-579C4977B96C}"/>
              </a:ext>
            </a:extLst>
          </p:cNvPr>
          <p:cNvSpPr txBox="1"/>
          <p:nvPr/>
        </p:nvSpPr>
        <p:spPr>
          <a:xfrm>
            <a:off x="2283974" y="3884037"/>
            <a:ext cx="665404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Además del tratamiento farmacológico hay que tener en cuenta: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2445723-43D3-8E4C-AFCA-3F1DED135C29}"/>
              </a:ext>
            </a:extLst>
          </p:cNvPr>
          <p:cNvSpPr txBox="1"/>
          <p:nvPr/>
        </p:nvSpPr>
        <p:spPr>
          <a:xfrm>
            <a:off x="2025745" y="4917706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sz="2400" b="1" dirty="0">
                <a:solidFill>
                  <a:prstClr val="white"/>
                </a:solidFill>
                <a:latin typeface="Calibri"/>
              </a:rPr>
              <a:t>PEF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6A60005-7CAD-444F-8D77-533E3CFB94C9}"/>
              </a:ext>
            </a:extLst>
          </p:cNvPr>
          <p:cNvSpPr/>
          <p:nvPr/>
        </p:nvSpPr>
        <p:spPr>
          <a:xfrm>
            <a:off x="4488386" y="5056893"/>
            <a:ext cx="5913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nillo 6">
            <a:extLst>
              <a:ext uri="{FF2B5EF4-FFF2-40B4-BE49-F238E27FC236}">
                <a16:creationId xmlns:a16="http://schemas.microsoft.com/office/drawing/2014/main" id="{C9130138-2CBD-6945-8682-C9E7090F8983}"/>
              </a:ext>
            </a:extLst>
          </p:cNvPr>
          <p:cNvSpPr/>
          <p:nvPr/>
        </p:nvSpPr>
        <p:spPr>
          <a:xfrm>
            <a:off x="2239991" y="2032980"/>
            <a:ext cx="854018" cy="1052546"/>
          </a:xfrm>
          <a:prstGeom prst="don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nillo 10">
            <a:extLst>
              <a:ext uri="{FF2B5EF4-FFF2-40B4-BE49-F238E27FC236}">
                <a16:creationId xmlns:a16="http://schemas.microsoft.com/office/drawing/2014/main" id="{BFEDF72D-18DE-1347-B360-71CC9890A190}"/>
              </a:ext>
            </a:extLst>
          </p:cNvPr>
          <p:cNvSpPr/>
          <p:nvPr/>
        </p:nvSpPr>
        <p:spPr>
          <a:xfrm>
            <a:off x="2025746" y="1752382"/>
            <a:ext cx="1314697" cy="166270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nillo 11">
            <a:extLst>
              <a:ext uri="{FF2B5EF4-FFF2-40B4-BE49-F238E27FC236}">
                <a16:creationId xmlns:a16="http://schemas.microsoft.com/office/drawing/2014/main" id="{517A7B01-F976-9D4D-9DC2-C0528AAA169E}"/>
              </a:ext>
            </a:extLst>
          </p:cNvPr>
          <p:cNvSpPr/>
          <p:nvPr/>
        </p:nvSpPr>
        <p:spPr>
          <a:xfrm>
            <a:off x="1892633" y="1618542"/>
            <a:ext cx="1586825" cy="1947197"/>
          </a:xfrm>
          <a:prstGeom prst="donut">
            <a:avLst>
              <a:gd name="adj" fmla="val 2062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lecha a la derecha con bandas 28">
            <a:extLst>
              <a:ext uri="{FF2B5EF4-FFF2-40B4-BE49-F238E27FC236}">
                <a16:creationId xmlns:a16="http://schemas.microsoft.com/office/drawing/2014/main" id="{2863C9F2-B99E-124E-A999-2EB1E5F5E9D8}"/>
              </a:ext>
            </a:extLst>
          </p:cNvPr>
          <p:cNvSpPr/>
          <p:nvPr/>
        </p:nvSpPr>
        <p:spPr>
          <a:xfrm>
            <a:off x="2283975" y="4305183"/>
            <a:ext cx="554993" cy="481448"/>
          </a:xfrm>
          <a:prstGeom prst="stripedRightArrow">
            <a:avLst/>
          </a:prstGeom>
          <a:solidFill>
            <a:srgbClr val="002060"/>
          </a:solidFill>
          <a:ln>
            <a:solidFill>
              <a:srgbClr val="45B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Flecha a la derecha con bandas 29">
            <a:extLst>
              <a:ext uri="{FF2B5EF4-FFF2-40B4-BE49-F238E27FC236}">
                <a16:creationId xmlns:a16="http://schemas.microsoft.com/office/drawing/2014/main" id="{B0A50193-A35B-754B-B37A-F22790B879CF}"/>
              </a:ext>
            </a:extLst>
          </p:cNvPr>
          <p:cNvSpPr/>
          <p:nvPr/>
        </p:nvSpPr>
        <p:spPr>
          <a:xfrm>
            <a:off x="2278288" y="4787667"/>
            <a:ext cx="554993" cy="481448"/>
          </a:xfrm>
          <a:prstGeom prst="stripedRightArrow">
            <a:avLst/>
          </a:prstGeom>
          <a:solidFill>
            <a:srgbClr val="002060"/>
          </a:solidFill>
          <a:ln>
            <a:solidFill>
              <a:srgbClr val="45B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lecha a la derecha con bandas 30">
            <a:extLst>
              <a:ext uri="{FF2B5EF4-FFF2-40B4-BE49-F238E27FC236}">
                <a16:creationId xmlns:a16="http://schemas.microsoft.com/office/drawing/2014/main" id="{8F90296E-7C82-6247-AB8E-9821F7A84A20}"/>
              </a:ext>
            </a:extLst>
          </p:cNvPr>
          <p:cNvSpPr/>
          <p:nvPr/>
        </p:nvSpPr>
        <p:spPr>
          <a:xfrm>
            <a:off x="2277880" y="5789224"/>
            <a:ext cx="554993" cy="481448"/>
          </a:xfrm>
          <a:prstGeom prst="stripedRightArrow">
            <a:avLst/>
          </a:prstGeom>
          <a:solidFill>
            <a:srgbClr val="002060"/>
          </a:solidFill>
          <a:ln>
            <a:solidFill>
              <a:srgbClr val="45B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lecha a la derecha con bandas 31">
            <a:extLst>
              <a:ext uri="{FF2B5EF4-FFF2-40B4-BE49-F238E27FC236}">
                <a16:creationId xmlns:a16="http://schemas.microsoft.com/office/drawing/2014/main" id="{371023E9-C4EC-6D43-B587-507E28F191BF}"/>
              </a:ext>
            </a:extLst>
          </p:cNvPr>
          <p:cNvSpPr/>
          <p:nvPr/>
        </p:nvSpPr>
        <p:spPr>
          <a:xfrm>
            <a:off x="2268523" y="5304391"/>
            <a:ext cx="554993" cy="481448"/>
          </a:xfrm>
          <a:prstGeom prst="stripedRightArrow">
            <a:avLst/>
          </a:prstGeom>
          <a:solidFill>
            <a:srgbClr val="002060"/>
          </a:solidFill>
          <a:ln>
            <a:solidFill>
              <a:srgbClr val="45B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AFDEA01-3211-1341-A70E-F2C90B9EF26B}"/>
              </a:ext>
            </a:extLst>
          </p:cNvPr>
          <p:cNvSpPr txBox="1"/>
          <p:nvPr/>
        </p:nvSpPr>
        <p:spPr>
          <a:xfrm>
            <a:off x="2913855" y="4346124"/>
            <a:ext cx="656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dirty="0">
                <a:solidFill>
                  <a:srgbClr val="1F497D"/>
                </a:solidFill>
                <a:latin typeface="Calibri"/>
              </a:rPr>
              <a:t>El tratamiento de posibles factores de riesgo y las comorbilidades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6E7D92-23AB-2749-B4D4-FE8D28B34DBA}"/>
              </a:ext>
            </a:extLst>
          </p:cNvPr>
          <p:cNvSpPr txBox="1"/>
          <p:nvPr/>
        </p:nvSpPr>
        <p:spPr>
          <a:xfrm>
            <a:off x="2959215" y="5250606"/>
            <a:ext cx="7730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s-ES" dirty="0">
              <a:solidFill>
                <a:srgbClr val="0E2690"/>
              </a:solidFill>
              <a:latin typeface="Calibri"/>
            </a:endParaRPr>
          </a:p>
          <a:p>
            <a:pPr defTabSz="457200"/>
            <a:endParaRPr lang="es-ES" dirty="0">
              <a:solidFill>
                <a:srgbClr val="0E2690"/>
              </a:solidFill>
              <a:latin typeface="Calibri"/>
            </a:endParaRPr>
          </a:p>
          <a:p>
            <a:pPr defTabSz="457200"/>
            <a:r>
              <a:rPr lang="es-ES" dirty="0">
                <a:solidFill>
                  <a:srgbClr val="0E2690"/>
                </a:solidFill>
                <a:latin typeface="Calibri"/>
              </a:rPr>
              <a:t>Las expectativas y preferencias de los pacientes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8AEF573-B3CD-8249-8FFC-C33DE56B3D9B}"/>
              </a:ext>
            </a:extLst>
          </p:cNvPr>
          <p:cNvSpPr txBox="1"/>
          <p:nvPr/>
        </p:nvSpPr>
        <p:spPr>
          <a:xfrm>
            <a:off x="2909912" y="4788941"/>
            <a:ext cx="725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dirty="0">
                <a:solidFill>
                  <a:srgbClr val="0E2690"/>
                </a:solidFill>
                <a:latin typeface="Calibri"/>
              </a:rPr>
              <a:t>Educación en el asma. Realización de manera correcta del tratamiento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282211B-3961-EA41-969E-C19B7A5561AA}"/>
              </a:ext>
            </a:extLst>
          </p:cNvPr>
          <p:cNvSpPr txBox="1"/>
          <p:nvPr/>
        </p:nvSpPr>
        <p:spPr>
          <a:xfrm>
            <a:off x="2940321" y="5287102"/>
            <a:ext cx="776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dirty="0">
                <a:solidFill>
                  <a:srgbClr val="0E2690"/>
                </a:solidFill>
                <a:latin typeface="Calibri"/>
              </a:rPr>
              <a:t>Adhesión al tratamiento. Considerar y evitar efectos secundarios de los mismos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46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Global Initiative for Asthma (GINA)</a:t>
            </a:r>
            <a:br>
              <a:rPr lang="en-US" dirty="0"/>
            </a:br>
            <a:r>
              <a:rPr lang="en-AU" dirty="0"/>
              <a:t>What’s new in GINA 2020?</a:t>
            </a:r>
          </a:p>
        </p:txBody>
      </p:sp>
    </p:spTree>
    <p:extLst>
      <p:ext uri="{BB962C8B-B14F-4D97-AF65-F5344CB8AC3E}">
        <p14:creationId xmlns:p14="http://schemas.microsoft.com/office/powerpoint/2010/main" val="1935860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10" y="251383"/>
            <a:ext cx="8002891" cy="936000"/>
          </a:xfrm>
        </p:spPr>
        <p:txBody>
          <a:bodyPr>
            <a:normAutofit/>
          </a:bodyPr>
          <a:lstStyle/>
          <a:p>
            <a:r>
              <a:rPr lang="en-AU" dirty="0"/>
              <a:t> </a:t>
            </a:r>
            <a:r>
              <a:rPr lang="en-AU" dirty="0" err="1"/>
              <a:t>Cambios</a:t>
            </a:r>
            <a:r>
              <a:rPr lang="en-AU" dirty="0"/>
              <a:t> </a:t>
            </a:r>
            <a:r>
              <a:rPr lang="en-AU" dirty="0" err="1"/>
              <a:t>tratamiento</a:t>
            </a:r>
            <a:r>
              <a:rPr lang="en-AU" dirty="0"/>
              <a:t> </a:t>
            </a:r>
            <a:r>
              <a:rPr lang="en-AU" dirty="0" err="1"/>
              <a:t>asma</a:t>
            </a:r>
            <a:r>
              <a:rPr lang="en-AU" dirty="0"/>
              <a:t> “</a:t>
            </a:r>
            <a:r>
              <a:rPr lang="en-AU" dirty="0" err="1"/>
              <a:t>leve</a:t>
            </a:r>
            <a:r>
              <a:rPr lang="en-AU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6407" y="1600202"/>
            <a:ext cx="8694170" cy="4525963"/>
          </a:xfrm>
        </p:spPr>
        <p:txBody>
          <a:bodyPr>
            <a:normAutofit fontScale="62500" lnSpcReduction="20000"/>
          </a:bodyPr>
          <a:lstStyle/>
          <a:p>
            <a:r>
              <a:rPr lang="en-AU" dirty="0" err="1"/>
              <a:t>Pacientes</a:t>
            </a:r>
            <a:r>
              <a:rPr lang="en-AU" dirty="0"/>
              <a:t> con </a:t>
            </a:r>
            <a:r>
              <a:rPr lang="en-AU" dirty="0" err="1"/>
              <a:t>asma</a:t>
            </a:r>
            <a:r>
              <a:rPr lang="en-AU" dirty="0"/>
              <a:t> </a:t>
            </a:r>
            <a:r>
              <a:rPr lang="en-AU" dirty="0" err="1"/>
              <a:t>leve</a:t>
            </a:r>
            <a:r>
              <a:rPr lang="en-AU" dirty="0"/>
              <a:t> </a:t>
            </a:r>
            <a:r>
              <a:rPr lang="en-AU" dirty="0" err="1"/>
              <a:t>tienen</a:t>
            </a:r>
            <a:r>
              <a:rPr lang="en-AU" dirty="0"/>
              <a:t> </a:t>
            </a:r>
            <a:r>
              <a:rPr lang="en-AU" dirty="0" err="1"/>
              <a:t>riesgo</a:t>
            </a:r>
            <a:r>
              <a:rPr lang="en-AU" dirty="0"/>
              <a:t> de </a:t>
            </a:r>
            <a:r>
              <a:rPr lang="en-AU" dirty="0" err="1"/>
              <a:t>eventos</a:t>
            </a:r>
            <a:r>
              <a:rPr lang="en-AU" dirty="0"/>
              <a:t> </a:t>
            </a:r>
            <a:r>
              <a:rPr lang="en-AU" dirty="0" err="1"/>
              <a:t>serios</a:t>
            </a:r>
            <a:endParaRPr lang="en-AU" dirty="0"/>
          </a:p>
          <a:p>
            <a:pPr lvl="1"/>
            <a:r>
              <a:rPr lang="en-AU" dirty="0"/>
              <a:t>30–37% de </a:t>
            </a:r>
            <a:r>
              <a:rPr lang="en-AU" dirty="0" err="1"/>
              <a:t>adultos</a:t>
            </a:r>
            <a:r>
              <a:rPr lang="en-AU" dirty="0"/>
              <a:t> con </a:t>
            </a:r>
            <a:r>
              <a:rPr lang="en-AU" dirty="0" err="1"/>
              <a:t>exacerbaciones</a:t>
            </a:r>
            <a:endParaRPr lang="en-AU" dirty="0"/>
          </a:p>
          <a:p>
            <a:pPr lvl="1"/>
            <a:r>
              <a:rPr lang="en-AU" dirty="0"/>
              <a:t>16% </a:t>
            </a:r>
            <a:r>
              <a:rPr lang="en-AU" dirty="0" err="1"/>
              <a:t>pacientes</a:t>
            </a:r>
            <a:r>
              <a:rPr lang="en-AU" dirty="0"/>
              <a:t> con </a:t>
            </a:r>
            <a:r>
              <a:rPr lang="en-AU" dirty="0" err="1"/>
              <a:t>asma</a:t>
            </a:r>
            <a:r>
              <a:rPr lang="en-AU" dirty="0"/>
              <a:t> fatal</a:t>
            </a:r>
          </a:p>
          <a:p>
            <a:pPr lvl="1"/>
            <a:r>
              <a:rPr lang="en-AU" dirty="0"/>
              <a:t>15–20% de </a:t>
            </a:r>
            <a:r>
              <a:rPr lang="en-AU" dirty="0" err="1"/>
              <a:t>adultos</a:t>
            </a:r>
            <a:r>
              <a:rPr lang="en-AU" dirty="0"/>
              <a:t> </a:t>
            </a:r>
            <a:r>
              <a:rPr lang="en-AU" dirty="0" err="1"/>
              <a:t>muertos</a:t>
            </a:r>
            <a:r>
              <a:rPr lang="en-AU" dirty="0"/>
              <a:t> </a:t>
            </a:r>
            <a:r>
              <a:rPr lang="en-AU" dirty="0" err="1"/>
              <a:t>por</a:t>
            </a:r>
            <a:r>
              <a:rPr lang="en-AU" dirty="0"/>
              <a:t> </a:t>
            </a:r>
            <a:r>
              <a:rPr lang="en-AU" dirty="0" err="1"/>
              <a:t>asma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/>
              <a:t>Los </a:t>
            </a:r>
            <a:r>
              <a:rPr lang="en-AU" dirty="0" err="1"/>
              <a:t>desencadentantes</a:t>
            </a:r>
            <a:r>
              <a:rPr lang="en-AU" dirty="0"/>
              <a:t> de </a:t>
            </a:r>
            <a:r>
              <a:rPr lang="en-AU" dirty="0" err="1"/>
              <a:t>exacerbaciones</a:t>
            </a:r>
            <a:r>
              <a:rPr lang="en-AU" dirty="0"/>
              <a:t> son </a:t>
            </a:r>
            <a:r>
              <a:rPr lang="en-AU" dirty="0" err="1"/>
              <a:t>múltiples</a:t>
            </a:r>
            <a:r>
              <a:rPr lang="en-AU" dirty="0"/>
              <a:t>: virus, </a:t>
            </a:r>
            <a:r>
              <a:rPr lang="en-AU" dirty="0" err="1"/>
              <a:t>pólenes</a:t>
            </a:r>
            <a:r>
              <a:rPr lang="en-AU" dirty="0"/>
              <a:t>, </a:t>
            </a:r>
            <a:r>
              <a:rPr lang="en-AU" dirty="0" err="1"/>
              <a:t>contaminación</a:t>
            </a:r>
            <a:r>
              <a:rPr lang="en-AU" dirty="0"/>
              <a:t>, </a:t>
            </a:r>
            <a:r>
              <a:rPr lang="en-AU" dirty="0" err="1"/>
              <a:t>pobre</a:t>
            </a:r>
            <a:r>
              <a:rPr lang="en-AU" dirty="0"/>
              <a:t> </a:t>
            </a:r>
            <a:r>
              <a:rPr lang="en-AU" dirty="0" err="1"/>
              <a:t>adhesión</a:t>
            </a:r>
            <a:r>
              <a:rPr lang="mr-IN" dirty="0"/>
              <a:t>…</a:t>
            </a:r>
            <a:r>
              <a:rPr lang="es-ES_tradnl" dirty="0"/>
              <a:t>.</a:t>
            </a:r>
            <a:endParaRPr lang="en-AU" dirty="0"/>
          </a:p>
          <a:p>
            <a:endParaRPr lang="en-AU" dirty="0"/>
          </a:p>
          <a:p>
            <a:r>
              <a:rPr lang="en-AU" dirty="0"/>
              <a:t>SABA </a:t>
            </a:r>
            <a:r>
              <a:rPr lang="en-AU" dirty="0" err="1"/>
              <a:t>han</a:t>
            </a:r>
            <a:r>
              <a:rPr lang="en-AU" dirty="0"/>
              <a:t> </a:t>
            </a:r>
            <a:r>
              <a:rPr lang="en-AU" dirty="0" err="1"/>
              <a:t>sido</a:t>
            </a:r>
            <a:r>
              <a:rPr lang="en-AU" dirty="0"/>
              <a:t> el primer </a:t>
            </a:r>
            <a:r>
              <a:rPr lang="en-AU" dirty="0" err="1"/>
              <a:t>escalón</a:t>
            </a:r>
            <a:r>
              <a:rPr lang="en-AU" dirty="0"/>
              <a:t> de </a:t>
            </a:r>
            <a:r>
              <a:rPr lang="en-AU" dirty="0" err="1"/>
              <a:t>tratamiento</a:t>
            </a:r>
            <a:r>
              <a:rPr lang="en-AU" dirty="0"/>
              <a:t> en </a:t>
            </a:r>
            <a:r>
              <a:rPr lang="en-AU" dirty="0" err="1"/>
              <a:t>últimos</a:t>
            </a:r>
            <a:r>
              <a:rPr lang="en-AU" dirty="0"/>
              <a:t> 50 </a:t>
            </a:r>
            <a:r>
              <a:rPr lang="en-AU" dirty="0" err="1"/>
              <a:t>años</a:t>
            </a:r>
            <a:r>
              <a:rPr lang="en-AU" dirty="0"/>
              <a:t>:</a:t>
            </a:r>
          </a:p>
          <a:p>
            <a:pPr lvl="1"/>
            <a:r>
              <a:rPr lang="en-AU" dirty="0" err="1"/>
              <a:t>Sólo</a:t>
            </a:r>
            <a:r>
              <a:rPr lang="en-AU" dirty="0"/>
              <a:t> se </a:t>
            </a:r>
            <a:r>
              <a:rPr lang="en-AU" dirty="0" err="1"/>
              <a:t>valoraba</a:t>
            </a:r>
            <a:r>
              <a:rPr lang="en-AU" dirty="0"/>
              <a:t> el </a:t>
            </a:r>
            <a:r>
              <a:rPr lang="en-AU" dirty="0" err="1"/>
              <a:t>componente</a:t>
            </a:r>
            <a:r>
              <a:rPr lang="en-AU" dirty="0"/>
              <a:t> </a:t>
            </a:r>
            <a:r>
              <a:rPr lang="en-AU" dirty="0" err="1"/>
              <a:t>broncoconstrictor</a:t>
            </a:r>
            <a:endParaRPr lang="en-AU" dirty="0"/>
          </a:p>
          <a:p>
            <a:pPr lvl="1"/>
            <a:r>
              <a:rPr lang="en-AU" dirty="0" err="1"/>
              <a:t>Satisfacción</a:t>
            </a:r>
            <a:r>
              <a:rPr lang="en-AU" dirty="0"/>
              <a:t> del </a:t>
            </a:r>
            <a:r>
              <a:rPr lang="en-AU" dirty="0" err="1"/>
              <a:t>paciente</a:t>
            </a:r>
            <a:r>
              <a:rPr lang="en-AU" dirty="0"/>
              <a:t> y </a:t>
            </a:r>
            <a:r>
              <a:rPr lang="en-AU" dirty="0" err="1"/>
              <a:t>su</a:t>
            </a:r>
            <a:r>
              <a:rPr lang="en-AU" dirty="0"/>
              <a:t> </a:t>
            </a:r>
            <a:r>
              <a:rPr lang="en-AU" dirty="0" err="1"/>
              <a:t>dependencia</a:t>
            </a:r>
            <a:r>
              <a:rPr lang="en-AU" dirty="0"/>
              <a:t> del </a:t>
            </a:r>
            <a:r>
              <a:rPr lang="en-AU" dirty="0" err="1"/>
              <a:t>tratamiento</a:t>
            </a:r>
            <a:r>
              <a:rPr lang="en-AU" dirty="0"/>
              <a:t> con SABA se </a:t>
            </a:r>
            <a:r>
              <a:rPr lang="en-AU" dirty="0" err="1"/>
              <a:t>ve</a:t>
            </a:r>
            <a:r>
              <a:rPr lang="en-AU" dirty="0"/>
              <a:t> </a:t>
            </a:r>
            <a:r>
              <a:rPr lang="en-AU" dirty="0" err="1"/>
              <a:t>reforzado</a:t>
            </a:r>
            <a:r>
              <a:rPr lang="en-AU" dirty="0"/>
              <a:t>  </a:t>
            </a:r>
            <a:r>
              <a:rPr lang="en-AU" dirty="0" err="1"/>
              <a:t>por</a:t>
            </a:r>
            <a:r>
              <a:rPr lang="en-AU" dirty="0"/>
              <a:t> </a:t>
            </a:r>
            <a:r>
              <a:rPr lang="en-AU" dirty="0" err="1"/>
              <a:t>su</a:t>
            </a:r>
            <a:r>
              <a:rPr lang="en-AU" dirty="0"/>
              <a:t> </a:t>
            </a:r>
            <a:r>
              <a:rPr lang="en-AU" dirty="0" err="1"/>
              <a:t>rápido</a:t>
            </a:r>
            <a:r>
              <a:rPr lang="en-AU" dirty="0"/>
              <a:t> </a:t>
            </a:r>
            <a:r>
              <a:rPr lang="en-AU" dirty="0" err="1"/>
              <a:t>alivio</a:t>
            </a:r>
            <a:r>
              <a:rPr lang="en-AU" dirty="0"/>
              <a:t> </a:t>
            </a:r>
            <a:r>
              <a:rPr lang="en-AU" dirty="0" err="1"/>
              <a:t>sintomático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Uso</a:t>
            </a:r>
            <a:r>
              <a:rPr lang="en-AU" dirty="0"/>
              <a:t> </a:t>
            </a:r>
            <a:r>
              <a:rPr lang="en-AU" dirty="0" err="1"/>
              <a:t>durante</a:t>
            </a:r>
            <a:r>
              <a:rPr lang="en-AU" dirty="0"/>
              <a:t> </a:t>
            </a:r>
            <a:r>
              <a:rPr lang="en-AU" dirty="0" err="1"/>
              <a:t>exacerbaciones</a:t>
            </a:r>
            <a:r>
              <a:rPr lang="en-AU" dirty="0"/>
              <a:t> </a:t>
            </a:r>
            <a:r>
              <a:rPr lang="en-AU" dirty="0" err="1"/>
              <a:t>hospitalarias</a:t>
            </a:r>
            <a:r>
              <a:rPr lang="en-AU" dirty="0"/>
              <a:t> y extra-</a:t>
            </a:r>
            <a:r>
              <a:rPr lang="en-AU" dirty="0" err="1"/>
              <a:t>hospitalarias</a:t>
            </a:r>
            <a:r>
              <a:rPr lang="en-AU" dirty="0"/>
              <a:t> </a:t>
            </a:r>
            <a:r>
              <a:rPr lang="en-AU" dirty="0" err="1"/>
              <a:t>unidas</a:t>
            </a:r>
            <a:r>
              <a:rPr lang="en-AU" dirty="0"/>
              <a:t> a </a:t>
            </a:r>
            <a:r>
              <a:rPr lang="en-AU" dirty="0" err="1"/>
              <a:t>bajo</a:t>
            </a:r>
            <a:r>
              <a:rPr lang="en-AU" dirty="0"/>
              <a:t> </a:t>
            </a:r>
            <a:r>
              <a:rPr lang="en-AU" dirty="0" err="1"/>
              <a:t>coste</a:t>
            </a:r>
            <a:endParaRPr lang="en-AU" dirty="0"/>
          </a:p>
          <a:p>
            <a:pPr lvl="1"/>
            <a:r>
              <a:rPr lang="en-AU" dirty="0" err="1"/>
              <a:t>Falsa</a:t>
            </a:r>
            <a:r>
              <a:rPr lang="en-AU" dirty="0"/>
              <a:t> </a:t>
            </a:r>
            <a:r>
              <a:rPr lang="en-AU" dirty="0" err="1"/>
              <a:t>creencia</a:t>
            </a:r>
            <a:r>
              <a:rPr lang="en-AU" dirty="0"/>
              <a:t> de </a:t>
            </a:r>
            <a:r>
              <a:rPr lang="en-AU" dirty="0" err="1"/>
              <a:t>que</a:t>
            </a:r>
            <a:r>
              <a:rPr lang="en-AU" dirty="0"/>
              <a:t> “</a:t>
            </a:r>
            <a:r>
              <a:rPr lang="en-AU" dirty="0" err="1"/>
              <a:t>medicación</a:t>
            </a:r>
            <a:r>
              <a:rPr lang="en-AU" dirty="0"/>
              <a:t> de </a:t>
            </a:r>
            <a:r>
              <a:rPr lang="en-AU" dirty="0" err="1"/>
              <a:t>rescate</a:t>
            </a:r>
            <a:r>
              <a:rPr lang="en-AU" dirty="0"/>
              <a:t> me da el control </a:t>
            </a:r>
            <a:r>
              <a:rPr lang="en-AU" dirty="0" err="1"/>
              <a:t>sobre</a:t>
            </a:r>
            <a:r>
              <a:rPr lang="en-AU" dirty="0"/>
              <a:t> el </a:t>
            </a:r>
            <a:r>
              <a:rPr lang="en-AU" dirty="0" err="1"/>
              <a:t>asma</a:t>
            </a:r>
            <a:r>
              <a:rPr lang="en-AU" dirty="0"/>
              <a:t>”</a:t>
            </a:r>
          </a:p>
          <a:p>
            <a:pPr lvl="1"/>
            <a:r>
              <a:rPr lang="en-AU" dirty="0" err="1"/>
              <a:t>Falsa</a:t>
            </a:r>
            <a:r>
              <a:rPr lang="en-AU" dirty="0"/>
              <a:t> </a:t>
            </a:r>
            <a:r>
              <a:rPr lang="en-AU" dirty="0" err="1"/>
              <a:t>creencia</a:t>
            </a:r>
            <a:r>
              <a:rPr lang="en-AU" dirty="0"/>
              <a:t> control:   no </a:t>
            </a:r>
            <a:r>
              <a:rPr lang="en-AU" dirty="0" err="1"/>
              <a:t>precisar</a:t>
            </a:r>
            <a:r>
              <a:rPr lang="en-AU" dirty="0"/>
              <a:t> de </a:t>
            </a:r>
            <a:r>
              <a:rPr lang="en-AU" dirty="0" err="1"/>
              <a:t>medicación</a:t>
            </a:r>
            <a:r>
              <a:rPr lang="en-AU" dirty="0"/>
              <a:t> de base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946126" y="2143530"/>
            <a:ext cx="108000" cy="87300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2" tIns="45706" rIns="91412" bIns="45706" spcCol="0" rtlCol="0" anchor="ctr"/>
          <a:lstStyle/>
          <a:p>
            <a:pPr algn="ctr" defTabSz="456638"/>
            <a:endParaRPr lang="en-AU">
              <a:solidFill>
                <a:srgbClr val="0C0C0C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4127" y="2197683"/>
            <a:ext cx="3694967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456638"/>
            <a:r>
              <a:rPr lang="en-AU" sz="1400" dirty="0" err="1">
                <a:solidFill>
                  <a:srgbClr val="0C0C0C"/>
                </a:solidFill>
                <a:latin typeface="Calibri"/>
              </a:rPr>
              <a:t>Tenían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síntomas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menos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de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una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vez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a la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semana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los 3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meses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</a:t>
            </a:r>
            <a:r>
              <a:rPr lang="en-AU" sz="1400" dirty="0" err="1">
                <a:solidFill>
                  <a:srgbClr val="0C0C0C"/>
                </a:solidFill>
                <a:latin typeface="Calibri"/>
              </a:rPr>
              <a:t>previos</a:t>
            </a:r>
            <a:r>
              <a:rPr lang="en-AU" sz="1400" dirty="0">
                <a:solidFill>
                  <a:srgbClr val="0C0C0C"/>
                </a:solidFill>
                <a:latin typeface="Calibri"/>
              </a:rPr>
              <a:t> </a:t>
            </a:r>
            <a:r>
              <a:rPr lang="en-AU" sz="1400" i="1" dirty="0">
                <a:solidFill>
                  <a:srgbClr val="0C0C0C"/>
                </a:solidFill>
                <a:latin typeface="Calibri"/>
              </a:rPr>
              <a:t>(</a:t>
            </a:r>
            <a:r>
              <a:rPr lang="en-AU" sz="1400" i="1" dirty="0" err="1">
                <a:solidFill>
                  <a:srgbClr val="0C0C0C"/>
                </a:solidFill>
                <a:latin typeface="Calibri"/>
              </a:rPr>
              <a:t>Dusser</a:t>
            </a:r>
            <a:r>
              <a:rPr lang="en-AU" sz="1400" i="1" dirty="0">
                <a:solidFill>
                  <a:srgbClr val="0C0C0C"/>
                </a:solidFill>
                <a:latin typeface="Calibri"/>
              </a:rPr>
              <a:t>, Allergy 2007)</a:t>
            </a:r>
            <a:endParaRPr lang="en-AU" sz="1600" i="1" dirty="0">
              <a:solidFill>
                <a:srgbClr val="0C0C0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9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Riesgos</a:t>
            </a:r>
            <a:r>
              <a:rPr lang="en-US" dirty="0"/>
              <a:t> de </a:t>
            </a:r>
            <a:r>
              <a:rPr lang="en-US" dirty="0" err="1"/>
              <a:t>uso</a:t>
            </a:r>
            <a:r>
              <a:rPr lang="en-US" dirty="0"/>
              <a:t> de SABA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>
                <a:sym typeface="Wingdings"/>
              </a:rPr>
              <a:t>Uso frecuente de SABA se asocia a efectos adversos: </a:t>
            </a:r>
          </a:p>
          <a:p>
            <a:pPr lvl="1"/>
            <a:r>
              <a:rPr lang="en-AU">
                <a:latin typeface="Symbol" panose="05050102010706020507" pitchFamily="18" charset="2"/>
                <a:sym typeface="Wingdings"/>
              </a:rPr>
              <a:t>b</a:t>
            </a:r>
            <a:r>
              <a:rPr lang="en-AU">
                <a:sym typeface="Wingdings"/>
              </a:rPr>
              <a:t>-receptor downregulation, disminución  broncoproteccion,  hiperreactividad de rebote y disminución de la respuesta broncodilatadora  </a:t>
            </a:r>
            <a:r>
              <a:rPr lang="en-AU" sz="1200" i="1">
                <a:sym typeface="Wingdings"/>
              </a:rPr>
              <a:t>(Hancox, Respir Med 2000)</a:t>
            </a:r>
          </a:p>
          <a:p>
            <a:pPr lvl="1"/>
            <a:r>
              <a:rPr lang="en-AU">
                <a:sym typeface="Wingdings"/>
              </a:rPr>
              <a:t>Aumento de la respuesta alérgica y aumento de inflamación eosinofílica en la vía aérea</a:t>
            </a:r>
            <a:r>
              <a:rPr lang="en-AU" i="1">
                <a:sym typeface="Wingdings"/>
              </a:rPr>
              <a:t> </a:t>
            </a:r>
            <a:r>
              <a:rPr lang="en-AU" sz="1200" i="1">
                <a:sym typeface="Wingdings"/>
              </a:rPr>
              <a:t>(Aldridge, AJRCCM 2000)</a:t>
            </a:r>
            <a:endParaRPr lang="en-AU" sz="1400" i="1"/>
          </a:p>
          <a:p>
            <a:r>
              <a:rPr lang="en-AU"/>
              <a:t>Aumento de uso de SABA asociado a peores parámetros clínicos </a:t>
            </a:r>
          </a:p>
          <a:p>
            <a:pPr lvl="1"/>
            <a:r>
              <a:rPr lang="en-AU"/>
              <a:t>Dispensacion de  ≥3 envases por año (media 1.7 puffs/dia) se asocia con mayor riesgo de asistencia en urgencias </a:t>
            </a:r>
            <a:r>
              <a:rPr lang="en-AU" sz="1200" i="1">
                <a:sym typeface="Wingdings"/>
              </a:rPr>
              <a:t>(Stanford, AAAI 2012)</a:t>
            </a:r>
          </a:p>
          <a:p>
            <a:pPr lvl="1"/>
            <a:r>
              <a:rPr lang="en-AU"/>
              <a:t>Dispensación de ≥12 envases por año se asocia con mayor riesgo de muerte </a:t>
            </a:r>
            <a:r>
              <a:rPr lang="en-AU" sz="1100" i="1">
                <a:sym typeface="Wingdings"/>
              </a:rPr>
              <a:t> </a:t>
            </a:r>
            <a:r>
              <a:rPr lang="en-AU" sz="1200" i="1">
                <a:sym typeface="Wingdings"/>
              </a:rPr>
              <a:t>(Suissa, AJRCCM 1994)</a:t>
            </a:r>
            <a:endParaRPr lang="en-AU" sz="1400" i="1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377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10 Gina figure update_MARCH2019.v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3587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8616622">
            <a:off x="5385452" y="1304029"/>
            <a:ext cx="1536613" cy="113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none" lIns="91440" tIns="45720" rIns="91440" bIns="45720" numCol="1">
            <a:prstTxWarp prst="textArchUp">
              <a:avLst>
                <a:gd name="adj" fmla="val 5457498"/>
              </a:avLst>
            </a:prstTxWarp>
            <a:spAutoFit/>
          </a:bodyPr>
          <a:lstStyle/>
          <a:p>
            <a:pPr algn="ctr" defTabSz="457200"/>
            <a:r>
              <a:rPr lang="en-AU" sz="900" b="1" dirty="0">
                <a:ln w="12700">
                  <a:noFill/>
                  <a:prstDash val="solid"/>
                </a:ln>
                <a:solidFill>
                  <a:prstClr val="white"/>
                </a:solidFill>
                <a:latin typeface="Arial"/>
                <a:cs typeface="Arial"/>
              </a:rPr>
              <a:t>REVIEW RESPONSE</a:t>
            </a:r>
          </a:p>
        </p:txBody>
      </p:sp>
      <p:sp>
        <p:nvSpPr>
          <p:cNvPr id="9" name="Rectangle 8"/>
          <p:cNvSpPr/>
          <p:nvPr/>
        </p:nvSpPr>
        <p:spPr>
          <a:xfrm rot="3781407">
            <a:off x="5470993" y="1282201"/>
            <a:ext cx="1432748" cy="1118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none" lIns="91440" tIns="45720" rIns="91440" bIns="45720" numCol="1">
            <a:prstTxWarp prst="textArchUp">
              <a:avLst>
                <a:gd name="adj" fmla="val 5457498"/>
              </a:avLst>
            </a:prstTxWarp>
            <a:spAutoFit/>
          </a:bodyPr>
          <a:lstStyle/>
          <a:p>
            <a:pPr algn="ctr" defTabSz="457200"/>
            <a:r>
              <a:rPr lang="en-AU" sz="900" b="1" dirty="0">
                <a:ln w="12700">
                  <a:noFill/>
                  <a:prstDash val="solid"/>
                </a:ln>
                <a:solidFill>
                  <a:prstClr val="white"/>
                </a:solidFill>
                <a:latin typeface="Arial"/>
                <a:cs typeface="Arial"/>
              </a:rPr>
              <a:t>ASSESS</a:t>
            </a:r>
          </a:p>
        </p:txBody>
      </p:sp>
      <p:sp>
        <p:nvSpPr>
          <p:cNvPr id="10" name="Rectangle 9"/>
          <p:cNvSpPr/>
          <p:nvPr/>
        </p:nvSpPr>
        <p:spPr>
          <a:xfrm rot="21356104">
            <a:off x="5629999" y="1634204"/>
            <a:ext cx="1151999" cy="110400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>
                <a:gd name="adj" fmla="val 16604063"/>
              </a:avLst>
            </a:prstTxWarp>
            <a:spAutoFit/>
          </a:bodyPr>
          <a:lstStyle/>
          <a:p>
            <a:pPr algn="ctr" defTabSz="457200"/>
            <a:r>
              <a:rPr lang="en-AU" sz="900" b="1" dirty="0">
                <a:ln w="12700">
                  <a:noFill/>
                  <a:prstDash val="solid"/>
                </a:ln>
                <a:solidFill>
                  <a:prstClr val="white"/>
                </a:solidFill>
                <a:latin typeface="Arial"/>
                <a:cs typeface="Arial"/>
              </a:rPr>
              <a:t>ADJUST</a:t>
            </a:r>
            <a:endParaRPr lang="en-US" sz="900" b="1" dirty="0">
              <a:ln w="12700">
                <a:noFill/>
                <a:prstDash val="solid"/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3465842" y="6117299"/>
            <a:ext cx="3228872" cy="29238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defTabSz="457200">
              <a:spcBef>
                <a:spcPts val="11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* 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Off-label; data only with budesonide-formoterol</a:t>
            </a:r>
            <a:r>
              <a:rPr sz="85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(bud-form</a:t>
            </a:r>
            <a:r>
              <a:rPr sz="800" spc="10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457200">
              <a:spcBef>
                <a:spcPts val="10"/>
              </a:spcBef>
            </a:pP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†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Off-label;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separate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combination ICS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850" spc="20" dirty="0">
                <a:solidFill>
                  <a:srgbClr val="231F20"/>
                </a:solidFill>
                <a:latin typeface="Arial"/>
                <a:cs typeface="Arial"/>
              </a:rPr>
              <a:t>SABA</a:t>
            </a:r>
            <a:r>
              <a:rPr sz="85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Arial"/>
                <a:cs typeface="Arial"/>
              </a:rPr>
              <a:t>inhalers</a:t>
            </a:r>
            <a:endParaRPr sz="8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1971676" y="3755971"/>
            <a:ext cx="1478657" cy="10270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4010" defTabSz="457200">
              <a:lnSpc>
                <a:spcPct val="103200"/>
              </a:lnSpc>
              <a:spcBef>
                <a:spcPts val="95"/>
              </a:spcBef>
            </a:pPr>
            <a:r>
              <a:rPr lang="es-ES" sz="900" b="1" spc="10" dirty="0">
                <a:solidFill>
                  <a:srgbClr val="F89A3A"/>
                </a:solidFill>
                <a:latin typeface="Arial Black"/>
                <a:cs typeface="Arial Black"/>
              </a:rPr>
              <a:t>CONTROLADOR PREFERIDO
para prevenir exacerbaciones y controlar los síntomas
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2577624" y="4756571"/>
            <a:ext cx="864000" cy="511037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502284" defTabSz="457200">
              <a:lnSpc>
                <a:spcPts val="860"/>
              </a:lnSpc>
              <a:spcBef>
                <a:spcPts val="185"/>
              </a:spcBef>
            </a:pPr>
            <a:r>
              <a:rPr lang="es-ES" sz="850" i="1" spc="10" dirty="0">
                <a:solidFill>
                  <a:srgbClr val="231F20"/>
                </a:solidFill>
                <a:latin typeface="Arial"/>
                <a:cs typeface="Arial"/>
              </a:rPr>
              <a:t>Otras opciones de controlador
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2721624" y="5816734"/>
            <a:ext cx="720000" cy="511037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371475" defTabSz="457200">
              <a:lnSpc>
                <a:spcPts val="860"/>
              </a:lnSpc>
              <a:spcBef>
                <a:spcPts val="185"/>
              </a:spcBef>
            </a:pPr>
            <a:r>
              <a:rPr lang="es-ES" sz="850" i="1" spc="10" dirty="0">
                <a:solidFill>
                  <a:srgbClr val="231F20"/>
                </a:solidFill>
                <a:latin typeface="Arial"/>
                <a:cs typeface="Arial"/>
              </a:rPr>
              <a:t>Otra opción de relevo
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190332" y="5481939"/>
            <a:ext cx="828000" cy="447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3200"/>
              </a:lnSpc>
              <a:spcBef>
                <a:spcPts val="95"/>
              </a:spcBef>
            </a:pPr>
            <a:r>
              <a:rPr lang="es-ES" sz="900" b="1" spc="10" dirty="0">
                <a:solidFill>
                  <a:srgbClr val="0078AC"/>
                </a:solidFill>
                <a:latin typeface="Arial Black"/>
                <a:cs typeface="Arial Black"/>
              </a:rPr>
              <a:t>RELIEVER PREFERIDO
</a:t>
            </a:r>
            <a:endParaRPr sz="9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4479404" y="3560832"/>
            <a:ext cx="2448000" cy="7815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457200">
              <a:spcBef>
                <a:spcPts val="125"/>
              </a:spcBef>
            </a:pPr>
            <a:r>
              <a:rPr sz="900" b="1" spc="10" dirty="0">
                <a:solidFill>
                  <a:srgbClr val="58595B"/>
                </a:solidFill>
                <a:latin typeface="Arial Black"/>
                <a:cs typeface="Arial Black"/>
              </a:rPr>
              <a:t>STEP</a:t>
            </a:r>
            <a:r>
              <a:rPr sz="900" b="1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900" b="1" spc="15" dirty="0">
                <a:solidFill>
                  <a:srgbClr val="58595B"/>
                </a:solidFill>
                <a:latin typeface="Arial Black"/>
                <a:cs typeface="Arial Black"/>
              </a:rPr>
              <a:t>2</a:t>
            </a:r>
            <a:endParaRPr sz="900" b="1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 marR="5080" defTabSz="457200">
              <a:lnSpc>
                <a:spcPct val="114000"/>
              </a:lnSpc>
              <a:spcBef>
                <a:spcPts val="944"/>
              </a:spcBef>
            </a:pPr>
            <a:r>
              <a:rPr lang="es-ES" sz="1000" dirty="0">
                <a:solidFill>
                  <a:srgbClr val="231F20"/>
                </a:solidFill>
                <a:latin typeface="Arial"/>
                <a:cs typeface="Arial"/>
              </a:rPr>
              <a:t>Dosis baja diaria de corticosteroides inhalados (ICS), o según sea necesario dosis bajas de ICS-</a:t>
            </a:r>
            <a:r>
              <a:rPr lang="es-ES" sz="1000" dirty="0" err="1">
                <a:solidFill>
                  <a:srgbClr val="231F20"/>
                </a:solidFill>
                <a:latin typeface="Arial"/>
                <a:cs typeface="Arial"/>
              </a:rPr>
              <a:t>formoterol</a:t>
            </a:r>
            <a:r>
              <a:rPr lang="es-ES" sz="1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0"/>
          <p:cNvSpPr txBox="1"/>
          <p:nvPr/>
        </p:nvSpPr>
        <p:spPr>
          <a:xfrm>
            <a:off x="7439265" y="3351129"/>
            <a:ext cx="612000" cy="8419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457200">
              <a:spcBef>
                <a:spcPts val="125"/>
              </a:spcBef>
            </a:pPr>
            <a:r>
              <a:rPr sz="900" b="1" spc="10" dirty="0">
                <a:solidFill>
                  <a:srgbClr val="58595B"/>
                </a:solidFill>
                <a:latin typeface="Arial Black"/>
                <a:cs typeface="Arial Black"/>
              </a:rPr>
              <a:t>STEP</a:t>
            </a:r>
            <a:r>
              <a:rPr sz="900" b="1" spc="-15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900" b="1" spc="15" dirty="0">
                <a:solidFill>
                  <a:srgbClr val="58595B"/>
                </a:solidFill>
                <a:latin typeface="Arial Black"/>
                <a:cs typeface="Arial Black"/>
              </a:rPr>
              <a:t>3</a:t>
            </a:r>
            <a:endParaRPr sz="9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 marR="5080" defTabSz="457200">
              <a:lnSpc>
                <a:spcPct val="101200"/>
              </a:lnSpc>
              <a:spcBef>
                <a:spcPts val="944"/>
              </a:spcBef>
            </a:pPr>
            <a:r>
              <a:rPr lang="es-ES" sz="1000" dirty="0">
                <a:solidFill>
                  <a:srgbClr val="231F20"/>
                </a:solidFill>
                <a:latin typeface="Arial"/>
                <a:cs typeface="Arial"/>
              </a:rPr>
              <a:t>Dosis baja ICS-LABA
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1"/>
          <p:cNvSpPr txBox="1"/>
          <p:nvPr/>
        </p:nvSpPr>
        <p:spPr>
          <a:xfrm>
            <a:off x="8413507" y="3029002"/>
            <a:ext cx="720000" cy="79637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457200">
              <a:spcBef>
                <a:spcPts val="125"/>
              </a:spcBef>
            </a:pPr>
            <a:r>
              <a:rPr sz="900" b="1" spc="10" dirty="0">
                <a:solidFill>
                  <a:srgbClr val="58595B"/>
                </a:solidFill>
                <a:latin typeface="Arial Black"/>
                <a:cs typeface="Arial Black"/>
              </a:rPr>
              <a:t>STEP</a:t>
            </a:r>
            <a:r>
              <a:rPr sz="900" b="1" spc="-5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900" b="1" spc="15" dirty="0">
                <a:solidFill>
                  <a:srgbClr val="58595B"/>
                </a:solidFill>
                <a:latin typeface="Arial Black"/>
                <a:cs typeface="Arial Black"/>
              </a:rPr>
              <a:t>4</a:t>
            </a:r>
            <a:endParaRPr sz="9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 marR="5080" defTabSz="457200">
              <a:lnSpc>
                <a:spcPct val="101200"/>
              </a:lnSpc>
              <a:spcBef>
                <a:spcPts val="944"/>
              </a:spcBef>
            </a:pPr>
            <a:r>
              <a:rPr lang="es-ES" sz="900" spc="5" dirty="0">
                <a:solidFill>
                  <a:srgbClr val="231F20"/>
                </a:solidFill>
                <a:latin typeface="Arial"/>
                <a:cs typeface="Arial"/>
              </a:rPr>
              <a:t>Dosis media ICS-LABA
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4479404" y="4739193"/>
            <a:ext cx="2340000" cy="430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3200"/>
              </a:lnSpc>
              <a:spcBef>
                <a:spcPts val="95"/>
              </a:spcBef>
            </a:pPr>
            <a:r>
              <a:rPr lang="es-ES" sz="900" i="1" spc="5" dirty="0">
                <a:solidFill>
                  <a:srgbClr val="231F20"/>
                </a:solidFill>
                <a:latin typeface="Arial"/>
                <a:cs typeface="Arial"/>
              </a:rPr>
              <a:t>Antagonista del receptor de leucotrieno (LTRA), o ICS de dosis baja tomada siempre que SABA tome </a:t>
            </a:r>
            <a:r>
              <a:rPr sz="900" spc="10" dirty="0">
                <a:solidFill>
                  <a:srgbClr val="231F20"/>
                </a:solidFill>
                <a:latin typeface="Arial"/>
                <a:cs typeface="Arial"/>
              </a:rPr>
              <a:t>†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14"/>
          <p:cNvSpPr txBox="1"/>
          <p:nvPr/>
        </p:nvSpPr>
        <p:spPr>
          <a:xfrm>
            <a:off x="4219459" y="5507772"/>
            <a:ext cx="2670430" cy="15517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457200">
              <a:spcBef>
                <a:spcPts val="130"/>
              </a:spcBef>
            </a:pPr>
            <a:r>
              <a:rPr lang="es-ES" sz="900" spc="5" dirty="0">
                <a:solidFill>
                  <a:srgbClr val="231F20"/>
                </a:solidFill>
                <a:latin typeface="Arial"/>
                <a:cs typeface="Arial"/>
              </a:rPr>
              <a:t>Se necesita dosis bajas ICS-</a:t>
            </a:r>
            <a:r>
              <a:rPr lang="es-ES" sz="900" spc="5" dirty="0" err="1">
                <a:solidFill>
                  <a:srgbClr val="231F20"/>
                </a:solidFill>
                <a:latin typeface="Arial"/>
                <a:cs typeface="Arial"/>
              </a:rPr>
              <a:t>formoterol</a:t>
            </a:r>
            <a:r>
              <a:rPr lang="es-ES" sz="9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16"/>
          <p:cNvSpPr txBox="1"/>
          <p:nvPr/>
        </p:nvSpPr>
        <p:spPr>
          <a:xfrm>
            <a:off x="4960173" y="5877896"/>
            <a:ext cx="3478040" cy="1468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457200">
              <a:spcBef>
                <a:spcPts val="125"/>
              </a:spcBef>
            </a:pPr>
            <a:r>
              <a:rPr lang="es-ES" sz="850" i="1" spc="10" dirty="0">
                <a:solidFill>
                  <a:srgbClr val="231F20"/>
                </a:solidFill>
                <a:latin typeface="Arial"/>
                <a:cs typeface="Arial"/>
              </a:rPr>
              <a:t>Según sea necesario, agonista de acción corta </a:t>
            </a:r>
            <a:r>
              <a:rPr lang="es-ES" sz="850" i="1" spc="10" dirty="0" err="1">
                <a:solidFill>
                  <a:srgbClr val="231F20"/>
                </a:solidFill>
                <a:latin typeface="Arial"/>
                <a:cs typeface="Arial"/>
              </a:rPr>
              <a:t>n.o</a:t>
            </a:r>
            <a:r>
              <a:rPr lang="es-ES" sz="850" i="1" spc="10" dirty="0">
                <a:solidFill>
                  <a:srgbClr val="231F20"/>
                </a:solidFill>
                <a:latin typeface="Arial"/>
                <a:cs typeface="Arial"/>
              </a:rPr>
              <a:t> 2 (SABA</a:t>
            </a:r>
            <a:r>
              <a:rPr sz="850" i="1" spc="10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7417494" y="4739193"/>
            <a:ext cx="864000" cy="5734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3200"/>
              </a:lnSpc>
              <a:spcBef>
                <a:spcPts val="95"/>
              </a:spcBef>
            </a:pPr>
            <a:r>
              <a:rPr lang="es-ES" sz="900" i="1" spc="10" dirty="0">
                <a:solidFill>
                  <a:srgbClr val="231F20"/>
                </a:solidFill>
                <a:latin typeface="Arial"/>
                <a:cs typeface="Arial"/>
              </a:rPr>
              <a:t>Dosis media ICS, o dosis bajas ICS+LTRA </a:t>
            </a:r>
            <a:r>
              <a:rPr lang="en-AU" sz="900" i="1" spc="5" dirty="0">
                <a:solidFill>
                  <a:srgbClr val="231F20"/>
                </a:solidFill>
                <a:latin typeface="Arial"/>
                <a:cs typeface="Arial"/>
              </a:rPr>
              <a:t>#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18"/>
          <p:cNvSpPr txBox="1"/>
          <p:nvPr/>
        </p:nvSpPr>
        <p:spPr>
          <a:xfrm>
            <a:off x="8402658" y="4739192"/>
            <a:ext cx="756000" cy="6769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3200"/>
              </a:lnSpc>
              <a:spcBef>
                <a:spcPts val="95"/>
              </a:spcBef>
            </a:pPr>
            <a:r>
              <a:rPr lang="es-ES" sz="850" i="1" spc="5" dirty="0">
                <a:solidFill>
                  <a:srgbClr val="231F20"/>
                </a:solidFill>
                <a:latin typeface="Arial"/>
                <a:cs typeface="Arial"/>
              </a:rPr>
              <a:t>ICS de dosis alta, </a:t>
            </a:r>
            <a:r>
              <a:rPr lang="es-ES" sz="850" i="1" spc="5" dirty="0" err="1">
                <a:solidFill>
                  <a:srgbClr val="231F20"/>
                </a:solidFill>
                <a:latin typeface="Arial"/>
                <a:cs typeface="Arial"/>
              </a:rPr>
              <a:t>tiotropio</a:t>
            </a:r>
            <a:r>
              <a:rPr lang="es-ES" sz="850" i="1" spc="5" dirty="0">
                <a:solidFill>
                  <a:srgbClr val="231F20"/>
                </a:solidFill>
                <a:latin typeface="Arial"/>
                <a:cs typeface="Arial"/>
              </a:rPr>
              <a:t> adicional o LTRA adicional </a:t>
            </a:r>
            <a:r>
              <a:rPr lang="en-AU" sz="850" i="1" dirty="0">
                <a:solidFill>
                  <a:srgbClr val="231F20"/>
                </a:solidFill>
                <a:latin typeface="Arial"/>
                <a:cs typeface="Arial"/>
              </a:rPr>
              <a:t>#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19"/>
          <p:cNvSpPr txBox="1"/>
          <p:nvPr/>
        </p:nvSpPr>
        <p:spPr>
          <a:xfrm>
            <a:off x="9210814" y="4739191"/>
            <a:ext cx="684000" cy="523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3200"/>
              </a:lnSpc>
              <a:spcBef>
                <a:spcPts val="95"/>
              </a:spcBef>
            </a:pPr>
            <a:r>
              <a:rPr lang="es-ES" sz="800" i="1" spc="10" dirty="0">
                <a:solidFill>
                  <a:srgbClr val="231F20"/>
                </a:solidFill>
                <a:latin typeface="Arial"/>
                <a:cs typeface="Arial"/>
              </a:rPr>
              <a:t>Agregue OCS de dosis bajas,
</a:t>
            </a:r>
            <a:endParaRPr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0"/>
          <p:cNvSpPr txBox="1"/>
          <p:nvPr/>
        </p:nvSpPr>
        <p:spPr>
          <a:xfrm>
            <a:off x="7396947" y="5466676"/>
            <a:ext cx="2476883" cy="429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defTabSz="457200">
              <a:spcBef>
                <a:spcPts val="110"/>
              </a:spcBef>
            </a:pPr>
            <a:r>
              <a:rPr lang="es-ES" sz="900" spc="5" dirty="0">
                <a:solidFill>
                  <a:srgbClr val="231F20"/>
                </a:solidFill>
                <a:latin typeface="Arial"/>
                <a:cs typeface="Arial"/>
              </a:rPr>
              <a:t>Se necesita dosis bajas </a:t>
            </a:r>
            <a:r>
              <a:rPr lang="es-ES" sz="900" spc="5" dirty="0" err="1">
                <a:solidFill>
                  <a:srgbClr val="231F20"/>
                </a:solidFill>
                <a:latin typeface="Arial"/>
                <a:cs typeface="Arial"/>
              </a:rPr>
              <a:t>icS-formoterol</a:t>
            </a:r>
            <a:r>
              <a:rPr lang="es-ES" sz="900" spc="5" dirty="0">
                <a:solidFill>
                  <a:srgbClr val="231F20"/>
                </a:solidFill>
                <a:latin typeface="Arial"/>
                <a:cs typeface="Arial"/>
              </a:rPr>
              <a:t> para pacientes prescritos de mantenimiento y terapia de alivio </a:t>
            </a: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‡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1"/>
          <p:cNvSpPr txBox="1"/>
          <p:nvPr/>
        </p:nvSpPr>
        <p:spPr>
          <a:xfrm>
            <a:off x="2190332" y="216544"/>
            <a:ext cx="2684780" cy="36099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defTabSz="457200">
              <a:spcBef>
                <a:spcPts val="130"/>
              </a:spcBef>
            </a:pPr>
            <a:r>
              <a:rPr sz="1000" spc="15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3-5A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457200">
              <a:spcBef>
                <a:spcPts val="45"/>
              </a:spcBef>
            </a:pPr>
            <a:r>
              <a:rPr sz="1200" b="1" dirty="0">
                <a:solidFill>
                  <a:srgbClr val="231F20"/>
                </a:solidFill>
                <a:latin typeface="Arial Black"/>
                <a:cs typeface="Arial Black"/>
              </a:rPr>
              <a:t>Adults &amp; adolescents 12+</a:t>
            </a:r>
            <a:r>
              <a:rPr sz="1200" b="1" spc="-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Black"/>
                <a:cs typeface="Arial Black"/>
              </a:rPr>
              <a:t>years</a:t>
            </a:r>
            <a:endParaRPr sz="120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0" name="object 22"/>
          <p:cNvSpPr txBox="1"/>
          <p:nvPr/>
        </p:nvSpPr>
        <p:spPr>
          <a:xfrm>
            <a:off x="2190332" y="1147782"/>
            <a:ext cx="2232000" cy="29238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defTabSz="457200">
              <a:spcBef>
                <a:spcPts val="110"/>
              </a:spcBef>
            </a:pPr>
            <a:r>
              <a:rPr sz="900" b="1" dirty="0">
                <a:solidFill>
                  <a:srgbClr val="231F20"/>
                </a:solidFill>
                <a:latin typeface="Arial Black"/>
                <a:cs typeface="Arial Black"/>
              </a:rPr>
              <a:t>Personalized </a:t>
            </a:r>
            <a:r>
              <a:rPr sz="900" b="1" spc="5" dirty="0">
                <a:solidFill>
                  <a:srgbClr val="231F20"/>
                </a:solidFill>
                <a:latin typeface="Arial Black"/>
                <a:cs typeface="Arial Black"/>
              </a:rPr>
              <a:t>asthma</a:t>
            </a:r>
            <a:r>
              <a:rPr sz="900" b="1" spc="-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900" b="1" spc="5" dirty="0">
                <a:solidFill>
                  <a:srgbClr val="231F20"/>
                </a:solidFill>
                <a:latin typeface="Arial Black"/>
                <a:cs typeface="Arial Black"/>
              </a:rPr>
              <a:t>management:</a:t>
            </a:r>
            <a:endParaRPr sz="90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 defTabSz="457200">
              <a:spcBef>
                <a:spcPts val="10"/>
              </a:spcBef>
            </a:pP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Assess,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Adjust, Review</a:t>
            </a:r>
            <a:r>
              <a:rPr sz="9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response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23"/>
          <p:cNvSpPr txBox="1"/>
          <p:nvPr/>
        </p:nvSpPr>
        <p:spPr>
          <a:xfrm>
            <a:off x="2190332" y="2927268"/>
            <a:ext cx="1800000" cy="9956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1200"/>
              </a:lnSpc>
              <a:spcBef>
                <a:spcPts val="95"/>
              </a:spcBef>
            </a:pPr>
            <a:r>
              <a:rPr lang="es-ES" sz="900" b="1" spc="5" dirty="0">
                <a:solidFill>
                  <a:srgbClr val="231F20"/>
                </a:solidFill>
                <a:latin typeface="Arial Black"/>
                <a:cs typeface="Arial Black"/>
              </a:rPr>
              <a:t>Opciones de medicamentos para el asma: Ajuste el tratamiento hacia arriba y hacia abajo para las necesidades individuales del paciente
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24"/>
          <p:cNvSpPr txBox="1"/>
          <p:nvPr/>
        </p:nvSpPr>
        <p:spPr>
          <a:xfrm>
            <a:off x="9158659" y="2445417"/>
            <a:ext cx="735719" cy="15107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457200">
              <a:spcBef>
                <a:spcPts val="125"/>
              </a:spcBef>
            </a:pPr>
            <a:r>
              <a:rPr sz="850" b="1" spc="10" dirty="0">
                <a:solidFill>
                  <a:srgbClr val="58595B"/>
                </a:solidFill>
                <a:latin typeface="Arial Black"/>
                <a:cs typeface="Arial Black"/>
              </a:rPr>
              <a:t>STEP</a:t>
            </a:r>
            <a:r>
              <a:rPr sz="850" b="1" spc="-5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850" b="1" spc="15" dirty="0">
                <a:solidFill>
                  <a:srgbClr val="58595B"/>
                </a:solidFill>
                <a:latin typeface="Arial Black"/>
                <a:cs typeface="Arial Black"/>
              </a:rPr>
              <a:t>5</a:t>
            </a:r>
            <a:endParaRPr sz="85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 marR="179070" defTabSz="457200">
              <a:lnSpc>
                <a:spcPct val="103200"/>
              </a:lnSpc>
              <a:spcBef>
                <a:spcPts val="850"/>
              </a:spcBef>
            </a:pPr>
            <a:r>
              <a:rPr lang="es-ES" sz="800" spc="5" dirty="0">
                <a:solidFill>
                  <a:srgbClr val="231F20"/>
                </a:solidFill>
                <a:latin typeface="Arial"/>
                <a:cs typeface="Arial"/>
              </a:rPr>
              <a:t>Alta dosis ICS-LABA</a:t>
            </a:r>
          </a:p>
          <a:p>
            <a:pPr marL="12700" marR="179070" defTabSz="457200">
              <a:lnSpc>
                <a:spcPct val="103200"/>
              </a:lnSpc>
              <a:spcBef>
                <a:spcPts val="850"/>
              </a:spcBef>
            </a:pPr>
            <a:r>
              <a:rPr lang="es-ES" sz="800" spc="5" dirty="0">
                <a:solidFill>
                  <a:srgbClr val="231F20"/>
                </a:solidFill>
                <a:latin typeface="Arial"/>
                <a:cs typeface="Arial"/>
              </a:rPr>
              <a:t>Consulte la evaluación </a:t>
            </a:r>
            <a:r>
              <a:rPr lang="es-ES" sz="800" spc="5" dirty="0" err="1">
                <a:solidFill>
                  <a:srgbClr val="231F20"/>
                </a:solidFill>
                <a:latin typeface="Arial"/>
                <a:cs typeface="Arial"/>
              </a:rPr>
              <a:t>fenotípicateTerapia</a:t>
            </a:r>
            <a:r>
              <a:rPr lang="es-ES" sz="800" spc="5" dirty="0">
                <a:solidFill>
                  <a:srgbClr val="231F20"/>
                </a:solidFill>
                <a:latin typeface="Arial"/>
                <a:cs typeface="Arial"/>
              </a:rPr>
              <a:t> adicional
</a:t>
            </a:r>
            <a:endParaRPr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25"/>
          <p:cNvSpPr txBox="1"/>
          <p:nvPr/>
        </p:nvSpPr>
        <p:spPr>
          <a:xfrm>
            <a:off x="4219460" y="1541977"/>
            <a:ext cx="1127959" cy="1158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7010" defTabSz="457200">
              <a:lnSpc>
                <a:spcPct val="114700"/>
              </a:lnSpc>
              <a:spcBef>
                <a:spcPts val="95"/>
              </a:spcBef>
            </a:pPr>
            <a:r>
              <a:rPr lang="es-ES" sz="800" i="1" spc="10" dirty="0">
                <a:solidFill>
                  <a:srgbClr val="231F20"/>
                </a:solidFill>
                <a:latin typeface="Arial"/>
                <a:cs typeface="Arial"/>
              </a:rPr>
              <a:t>Síntomas Exacerbaciones Efectos secundarios Función pulmonar
Satisfacción del paciente
</a:t>
            </a:r>
            <a:endParaRPr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26"/>
          <p:cNvSpPr txBox="1"/>
          <p:nvPr/>
        </p:nvSpPr>
        <p:spPr>
          <a:xfrm>
            <a:off x="6887705" y="234253"/>
            <a:ext cx="1783168" cy="1325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14700"/>
              </a:lnSpc>
              <a:spcBef>
                <a:spcPts val="95"/>
              </a:spcBef>
            </a:pPr>
            <a:r>
              <a:rPr lang="es-ES" sz="800" i="1" spc="5" dirty="0">
                <a:solidFill>
                  <a:srgbClr val="231F20"/>
                </a:solidFill>
                <a:latin typeface="Arial"/>
                <a:cs typeface="Arial"/>
              </a:rPr>
              <a:t>Confirmación del diagnóstico si es necesario Control de síntomas y modificable
factores de riesgo (incluida la función pulmonar)
Comorbilidades
Técnica del inhalador y adherencia Objetivos del paciente
</a:t>
            </a:r>
            <a:endParaRPr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27"/>
          <p:cNvSpPr txBox="1"/>
          <p:nvPr/>
        </p:nvSpPr>
        <p:spPr>
          <a:xfrm>
            <a:off x="6889889" y="2345837"/>
            <a:ext cx="1544220" cy="111376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80975" defTabSz="457200">
              <a:lnSpc>
                <a:spcPts val="860"/>
              </a:lnSpc>
              <a:spcBef>
                <a:spcPts val="185"/>
              </a:spcBef>
            </a:pPr>
            <a:r>
              <a:rPr lang="es-ES" sz="800" i="1" spc="5" dirty="0">
                <a:solidFill>
                  <a:srgbClr val="231F20"/>
                </a:solidFill>
                <a:latin typeface="Arial"/>
                <a:cs typeface="Arial"/>
              </a:rPr>
              <a:t>Tratamiento de factores de riesgo modificables y comorbilidades
Estrategias no farmacológicas Educación y habilidades de entrenamiento Medicamentos para el asma
</a:t>
            </a:r>
            <a:endParaRPr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23946" y="6651418"/>
            <a:ext cx="22032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500" spc="1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lang="en-US" sz="5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-1215"/>
            <a:ext cx="685280" cy="93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42295" y="4136204"/>
            <a:ext cx="756000" cy="52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23"/>
          <p:cNvSpPr>
            <a:spLocks/>
          </p:cNvSpPr>
          <p:nvPr/>
        </p:nvSpPr>
        <p:spPr bwMode="auto">
          <a:xfrm>
            <a:off x="1546617" y="6684760"/>
            <a:ext cx="2561192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hangingPunct="1"/>
            <a:r>
              <a:rPr lang="en-US" altLang="en-US" sz="900">
                <a:solidFill>
                  <a:prstClr val="black"/>
                </a:solidFill>
                <a:cs typeface="Arial" pitchFamily="34" charset="0"/>
                <a:sym typeface="Arial" pitchFamily="34" charset="0"/>
              </a:rPr>
              <a:t>© Global Initiative for Asthma, www.ginasthma.org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43150" y="4828996"/>
            <a:ext cx="792000" cy="480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3542296" y="3779271"/>
            <a:ext cx="900000" cy="85401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457200">
              <a:spcBef>
                <a:spcPts val="125"/>
              </a:spcBef>
            </a:pPr>
            <a:r>
              <a:rPr sz="900" b="1" spc="10" dirty="0">
                <a:solidFill>
                  <a:srgbClr val="58595B"/>
                </a:solidFill>
                <a:latin typeface="Arial Black"/>
                <a:cs typeface="Arial Black"/>
              </a:rPr>
              <a:t>STEP</a:t>
            </a:r>
            <a:r>
              <a:rPr sz="900" b="1" spc="-5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900" b="1" spc="15" dirty="0">
                <a:solidFill>
                  <a:srgbClr val="58595B"/>
                </a:solidFill>
                <a:latin typeface="Arial Black"/>
                <a:cs typeface="Arial Black"/>
              </a:rPr>
              <a:t>1</a:t>
            </a:r>
            <a:endParaRPr sz="900" b="1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 marR="267970" defTabSz="457200">
              <a:lnSpc>
                <a:spcPct val="101200"/>
              </a:lnSpc>
              <a:spcBef>
                <a:spcPts val="944"/>
              </a:spcBef>
            </a:pPr>
            <a:r>
              <a:rPr lang="es-ES" sz="950" dirty="0">
                <a:solidFill>
                  <a:srgbClr val="231F20"/>
                </a:solidFill>
                <a:latin typeface="Arial"/>
                <a:cs typeface="Arial"/>
              </a:rPr>
              <a:t>Dosis bajas a demanda</a:t>
            </a:r>
            <a:endParaRPr sz="9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457200">
              <a:lnSpc>
                <a:spcPts val="1060"/>
              </a:lnSpc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ICS-formoterol</a:t>
            </a:r>
            <a:r>
              <a:rPr sz="9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12"/>
          <p:cNvSpPr txBox="1"/>
          <p:nvPr/>
        </p:nvSpPr>
        <p:spPr>
          <a:xfrm>
            <a:off x="3542295" y="4739193"/>
            <a:ext cx="864000" cy="5734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457200">
              <a:lnSpc>
                <a:spcPct val="103200"/>
              </a:lnSpc>
              <a:spcBef>
                <a:spcPts val="95"/>
              </a:spcBef>
            </a:pPr>
            <a:r>
              <a:rPr lang="es-ES" sz="900" i="1" spc="10" dirty="0">
                <a:solidFill>
                  <a:srgbClr val="231F20"/>
                </a:solidFill>
                <a:latin typeface="Arial"/>
                <a:cs typeface="Arial"/>
              </a:rPr>
              <a:t>ICS de dosis baja tomada siempre que se toma SABA </a:t>
            </a:r>
            <a:r>
              <a:rPr sz="750" spc="10" dirty="0">
                <a:solidFill>
                  <a:srgbClr val="231F20"/>
                </a:solidFill>
                <a:latin typeface="Arial"/>
                <a:cs typeface="Arial"/>
              </a:rPr>
              <a:t>†</a:t>
            </a:r>
            <a:endParaRPr sz="7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9" name="object 24"/>
          <p:cNvSpPr txBox="1"/>
          <p:nvPr/>
        </p:nvSpPr>
        <p:spPr>
          <a:xfrm>
            <a:off x="7369364" y="6117300"/>
            <a:ext cx="3084324" cy="541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10489" marR="5080" indent="-98425" defTabSz="457200">
              <a:spcBef>
                <a:spcPts val="110"/>
              </a:spcBef>
            </a:pP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‡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Low-dose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ICS-form </a:t>
            </a:r>
            <a:r>
              <a:rPr sz="850" spc="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the reliever for </a:t>
            </a:r>
            <a:r>
              <a:rPr sz="850" spc="5" dirty="0">
                <a:solidFill>
                  <a:srgbClr val="231F20"/>
                </a:solidFill>
                <a:latin typeface="Arial"/>
                <a:cs typeface="Arial"/>
              </a:rPr>
              <a:t>patients prescribed 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bud-form or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BDP-form maintenance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and reliever</a:t>
            </a:r>
            <a:r>
              <a:rPr sz="85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therapy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7313" indent="-74613" defTabSz="457200">
              <a:spcBef>
                <a:spcPts val="35"/>
              </a:spcBef>
            </a:pPr>
            <a:r>
              <a:rPr sz="800" spc="15" dirty="0">
                <a:solidFill>
                  <a:srgbClr val="231F20"/>
                </a:solidFill>
                <a:latin typeface="Arial"/>
                <a:cs typeface="Arial"/>
              </a:rPr>
              <a:t>#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Consider adding </a:t>
            </a:r>
            <a:r>
              <a:rPr sz="850" spc="20" dirty="0">
                <a:solidFill>
                  <a:srgbClr val="231F20"/>
                </a:solidFill>
                <a:latin typeface="Arial"/>
                <a:cs typeface="Arial"/>
              </a:rPr>
              <a:t>HDM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SLIT </a:t>
            </a:r>
            <a:r>
              <a:rPr sz="850" spc="10" dirty="0">
                <a:solidFill>
                  <a:srgbClr val="231F20"/>
                </a:solidFill>
                <a:latin typeface="Arial"/>
                <a:cs typeface="Arial"/>
              </a:rPr>
              <a:t>for sensitized </a:t>
            </a:r>
            <a:r>
              <a:rPr sz="850" spc="5">
                <a:solidFill>
                  <a:srgbClr val="231F20"/>
                </a:solidFill>
                <a:latin typeface="Arial"/>
                <a:cs typeface="Arial"/>
              </a:rPr>
              <a:t>patients</a:t>
            </a:r>
            <a:r>
              <a:rPr sz="8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5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lang="en-AU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7">
                <a:solidFill>
                  <a:srgbClr val="231F20"/>
                </a:solidFill>
                <a:latin typeface="Arial"/>
                <a:cs typeface="Arial"/>
              </a:rPr>
              <a:t>allergic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rhinitis and </a:t>
            </a:r>
            <a:r>
              <a:rPr sz="850" spc="22" dirty="0">
                <a:solidFill>
                  <a:srgbClr val="231F20"/>
                </a:solidFill>
                <a:latin typeface="Arial"/>
                <a:cs typeface="Arial"/>
              </a:rPr>
              <a:t>FEV</a:t>
            </a:r>
            <a:r>
              <a:rPr lang="en-AU" sz="85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Arial"/>
                <a:cs typeface="Arial"/>
              </a:rPr>
              <a:t>&gt;70%</a:t>
            </a:r>
            <a:r>
              <a:rPr sz="85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50" spc="7" dirty="0">
                <a:solidFill>
                  <a:srgbClr val="231F20"/>
                </a:solidFill>
                <a:latin typeface="Arial"/>
                <a:cs typeface="Arial"/>
              </a:rPr>
              <a:t>predicted</a:t>
            </a:r>
            <a:endParaRPr sz="85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566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6DEF86D-07AC-4B99-BFA6-BB0346AE2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7B2B6CA-6CBA-4731-B803-2ECBC47131E5}"/>
              </a:ext>
            </a:extLst>
          </p:cNvPr>
          <p:cNvSpPr/>
          <p:nvPr/>
        </p:nvSpPr>
        <p:spPr>
          <a:xfrm>
            <a:off x="2790987" y="4832565"/>
            <a:ext cx="697424" cy="70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64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EFF75-BC26-42C9-A62D-1520A584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CONFLITO DE INTERÉS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0CA902-973A-453F-BE82-891854FDB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CHARLA CON PATROCINO NO CONDICIONADO DE ASTRAZENECA</a:t>
            </a:r>
          </a:p>
        </p:txBody>
      </p:sp>
    </p:spTree>
    <p:extLst>
      <p:ext uri="{BB962C8B-B14F-4D97-AF65-F5344CB8AC3E}">
        <p14:creationId xmlns:p14="http://schemas.microsoft.com/office/powerpoint/2010/main" val="1492895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C666FE-9BE1-476C-92C8-E40BB8AF6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73" y="245538"/>
            <a:ext cx="8036122" cy="6346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5617D2-661F-48CE-9AA7-3A2CC004D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245538"/>
            <a:ext cx="685280" cy="9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0835BE-4C57-41C8-8B6A-0A050798F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280" y="6588020"/>
            <a:ext cx="2844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hangingPunct="1"/>
            <a:r>
              <a:rPr lang="en-AU" altLang="en-US" sz="1100" i="1" dirty="0">
                <a:solidFill>
                  <a:srgbClr val="FFFFFF"/>
                </a:solidFill>
              </a:rPr>
              <a:t>GINA 2020, Box 3-4A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0C11A8-918B-4C27-9392-A21AEEFFC6E2}"/>
              </a:ext>
            </a:extLst>
          </p:cNvPr>
          <p:cNvSpPr/>
          <p:nvPr/>
        </p:nvSpPr>
        <p:spPr>
          <a:xfrm>
            <a:off x="3367547" y="285139"/>
            <a:ext cx="432000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029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B8726A-2093-4953-8703-F35851D29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73" y="245807"/>
            <a:ext cx="7471691" cy="6001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F3296-AF19-45D5-8DB6-FF8F3D4E5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280" y="6588020"/>
            <a:ext cx="2844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hangingPunct="1"/>
            <a:r>
              <a:rPr lang="en-AU" altLang="en-US" sz="1100" i="1" dirty="0">
                <a:solidFill>
                  <a:srgbClr val="FFFFFF"/>
                </a:solidFill>
              </a:rPr>
              <a:t>GINA 2020, Box 3-4B</a:t>
            </a:r>
          </a:p>
        </p:txBody>
      </p:sp>
    </p:spTree>
    <p:extLst>
      <p:ext uri="{BB962C8B-B14F-4D97-AF65-F5344CB8AC3E}">
        <p14:creationId xmlns:p14="http://schemas.microsoft.com/office/powerpoint/2010/main" val="2676485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E7FCD-7C6E-4A50-876D-0896FE1C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156"/>
            <a:ext cx="7886700" cy="84575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Diagnóstico en AP</a:t>
            </a:r>
          </a:p>
        </p:txBody>
      </p:sp>
      <p:pic>
        <p:nvPicPr>
          <p:cNvPr id="6" name="Marcador de contenido 5" descr="Una mujer con una camisa blanca&#10;&#10;Descripción generada automáticamente">
            <a:extLst>
              <a:ext uri="{FF2B5EF4-FFF2-40B4-BE49-F238E27FC236}">
                <a16:creationId xmlns:a16="http://schemas.microsoft.com/office/drawing/2014/main" id="{1139B4CE-9C34-4DFD-A066-F02ED899C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63" y="1067312"/>
            <a:ext cx="3020631" cy="2685007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F4CFF2-F645-4445-9967-91C9D4A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518" y="230191"/>
            <a:ext cx="1938696" cy="780356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68E43C9-814A-4D65-8518-E2054E54448F}"/>
              </a:ext>
            </a:extLst>
          </p:cNvPr>
          <p:cNvSpPr/>
          <p:nvPr/>
        </p:nvSpPr>
        <p:spPr>
          <a:xfrm>
            <a:off x="3875077" y="1335455"/>
            <a:ext cx="857461" cy="37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Sibilancias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6CF1E63-C588-4CA5-B76B-D8C2EDF5BDA0}"/>
              </a:ext>
            </a:extLst>
          </p:cNvPr>
          <p:cNvSpPr/>
          <p:nvPr/>
        </p:nvSpPr>
        <p:spPr>
          <a:xfrm>
            <a:off x="3849378" y="1888831"/>
            <a:ext cx="1477995" cy="37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Tos y opresión torácica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DE58206-0272-4B9C-8C35-4A2C67885DBF}"/>
              </a:ext>
            </a:extLst>
          </p:cNvPr>
          <p:cNvSpPr/>
          <p:nvPr/>
        </p:nvSpPr>
        <p:spPr>
          <a:xfrm>
            <a:off x="3875077" y="2442204"/>
            <a:ext cx="644277" cy="37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200" dirty="0">
                <a:solidFill>
                  <a:prstClr val="white"/>
                </a:solidFill>
                <a:latin typeface="Calibri"/>
              </a:rPr>
              <a:t>Disnea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D7C82B3-866A-407F-B0B7-693A725FBF28}"/>
              </a:ext>
            </a:extLst>
          </p:cNvPr>
          <p:cNvSpPr/>
          <p:nvPr/>
        </p:nvSpPr>
        <p:spPr>
          <a:xfrm>
            <a:off x="5997348" y="1907018"/>
            <a:ext cx="989825" cy="37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Síntomas guía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F362EFB-ACD6-4AEE-BF0F-F4640816978D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4732537" y="1524516"/>
            <a:ext cx="1264810" cy="5715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4671454-A54A-4BBC-B898-91E9D4D1F1C5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5327373" y="2077892"/>
            <a:ext cx="669975" cy="181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641F627-41BA-4C0F-9E5C-DE49E545147A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519354" y="2096082"/>
            <a:ext cx="1477995" cy="5351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CBC7AB4-D388-4D95-A66D-0B262B8EE23D}"/>
              </a:ext>
            </a:extLst>
          </p:cNvPr>
          <p:cNvSpPr/>
          <p:nvPr/>
        </p:nvSpPr>
        <p:spPr>
          <a:xfrm>
            <a:off x="7459465" y="1621237"/>
            <a:ext cx="857469" cy="37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Variabilidad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6756B2A-3D02-4D43-B825-58EC3D6EC417}"/>
              </a:ext>
            </a:extLst>
          </p:cNvPr>
          <p:cNvSpPr/>
          <p:nvPr/>
        </p:nvSpPr>
        <p:spPr>
          <a:xfrm>
            <a:off x="7459465" y="2203527"/>
            <a:ext cx="857469" cy="37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200" dirty="0">
                <a:solidFill>
                  <a:prstClr val="white"/>
                </a:solidFill>
                <a:latin typeface="Calibri"/>
              </a:rPr>
              <a:t>Nocturnos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320F4D8-26F2-4067-A9D8-AE5B0BAB3BD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 flipV="1">
            <a:off x="6987168" y="1810300"/>
            <a:ext cx="472292" cy="285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AF3B94E-2903-479A-A640-2F43703C28F5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6987168" y="2096084"/>
            <a:ext cx="472292" cy="2965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A628366C-30CB-49BF-999C-318D3E165289}"/>
              </a:ext>
            </a:extLst>
          </p:cNvPr>
          <p:cNvSpPr/>
          <p:nvPr/>
        </p:nvSpPr>
        <p:spPr>
          <a:xfrm>
            <a:off x="5900607" y="2776805"/>
            <a:ext cx="1183307" cy="427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200" dirty="0">
                <a:solidFill>
                  <a:prstClr val="white"/>
                </a:solidFill>
                <a:latin typeface="Calibri"/>
              </a:rPr>
              <a:t>No específicos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23F3FE4-96E2-4EEA-B994-B99EE3CF5745}"/>
              </a:ext>
            </a:extLst>
          </p:cNvPr>
          <p:cNvSpPr/>
          <p:nvPr/>
        </p:nvSpPr>
        <p:spPr>
          <a:xfrm>
            <a:off x="5887739" y="3561472"/>
            <a:ext cx="1209032" cy="522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200" dirty="0">
                <a:solidFill>
                  <a:prstClr val="white"/>
                </a:solidFill>
                <a:latin typeface="Calibri"/>
              </a:rPr>
              <a:t>Prueba objetiva diagnóstica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CD06A31-5BAB-4F51-930A-C3F90ACB7E74}"/>
              </a:ext>
            </a:extLst>
          </p:cNvPr>
          <p:cNvCxnSpPr>
            <a:stCxn id="10" idx="2"/>
            <a:endCxn id="24" idx="0"/>
          </p:cNvCxnSpPr>
          <p:nvPr/>
        </p:nvCxnSpPr>
        <p:spPr>
          <a:xfrm>
            <a:off x="6492256" y="2285139"/>
            <a:ext cx="0" cy="4916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24A961C-90AC-4401-94FF-60DC4159BD91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 flipH="1">
            <a:off x="6492260" y="3204683"/>
            <a:ext cx="1" cy="3567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5764B44E-7330-40F3-8B6F-ECFB629C5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70" y="4276361"/>
            <a:ext cx="5456860" cy="247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n 34" descr="Imagen que contiene persona, sostener, jugador, vistiendo&#10;&#10;Descripción generada automáticamente">
            <a:extLst>
              <a:ext uri="{FF2B5EF4-FFF2-40B4-BE49-F238E27FC236}">
                <a16:creationId xmlns:a16="http://schemas.microsoft.com/office/drawing/2014/main" id="{9FF69374-AD31-41EB-9C14-7A87E7D30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33" y="1370667"/>
            <a:ext cx="2679357" cy="23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34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A7A2C-DC84-43FD-8C3C-BE2D79C0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720" y="1301904"/>
            <a:ext cx="2516747" cy="665880"/>
          </a:xfrm>
        </p:spPr>
        <p:txBody>
          <a:bodyPr>
            <a:normAutofit/>
          </a:bodyPr>
          <a:lstStyle/>
          <a:p>
            <a:r>
              <a:rPr lang="es-ES" sz="2400" b="1" dirty="0"/>
              <a:t>Diagnóstico en AP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D1F802A-C10A-4E4D-A0FA-26D99807E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4832" y="2220814"/>
            <a:ext cx="3009664" cy="20329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4B3E1-7321-44F4-BC1D-85426AA17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662" y="167036"/>
            <a:ext cx="1938696" cy="7803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F9F6D3-1DB8-478A-85AB-07D33CB45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190" y="557215"/>
            <a:ext cx="5413640" cy="58365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6FD305-EAD0-41D8-A587-A6C0694FA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54">
            <a:off x="8005940" y="184951"/>
            <a:ext cx="579159" cy="840348"/>
          </a:xfrm>
          <a:prstGeom prst="rect">
            <a:avLst/>
          </a:prstGeom>
        </p:spPr>
      </p:pic>
      <p:pic>
        <p:nvPicPr>
          <p:cNvPr id="8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99C0930C-3619-48D9-B479-D4883E8AF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95" y="5125090"/>
            <a:ext cx="924884" cy="747779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6E5A99E-A529-4C94-8C5B-F7A9E06FC677}"/>
              </a:ext>
            </a:extLst>
          </p:cNvPr>
          <p:cNvSpPr/>
          <p:nvPr/>
        </p:nvSpPr>
        <p:spPr>
          <a:xfrm>
            <a:off x="7541501" y="4523301"/>
            <a:ext cx="2823185" cy="6017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457200"/>
            <a:r>
              <a:rPr lang="es-ES" sz="900" dirty="0">
                <a:solidFill>
                  <a:prstClr val="white"/>
                </a:solidFill>
                <a:latin typeface="MuseoSans-100"/>
              </a:rPr>
              <a:t>CI a dosis muy altas, 1.500 - 2.000 </a:t>
            </a:r>
            <a:r>
              <a:rPr lang="el-GR" sz="900" dirty="0">
                <a:solidFill>
                  <a:prstClr val="white"/>
                </a:solidFill>
                <a:latin typeface="MuseoSans-100"/>
              </a:rPr>
              <a:t>μ</a:t>
            </a:r>
            <a:r>
              <a:rPr lang="es-ES" sz="900" dirty="0">
                <a:solidFill>
                  <a:prstClr val="white"/>
                </a:solidFill>
                <a:latin typeface="MuseoSans-100"/>
              </a:rPr>
              <a:t>g de propionato de fluticasona, en 3 o 4 tomas diarias, durante 2-8 semanas.</a:t>
            </a:r>
            <a:endParaRPr lang="es-ES" sz="9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2D201E6-DB80-4013-AE53-C3A6DA9694ED}"/>
              </a:ext>
            </a:extLst>
          </p:cNvPr>
          <p:cNvCxnSpPr>
            <a:cxnSpLocks/>
          </p:cNvCxnSpPr>
          <p:nvPr/>
        </p:nvCxnSpPr>
        <p:spPr>
          <a:xfrm>
            <a:off x="7056559" y="4808677"/>
            <a:ext cx="48494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75E7BFB-B5F8-48A9-91E5-B1723D10CD25}"/>
              </a:ext>
            </a:extLst>
          </p:cNvPr>
          <p:cNvSpPr/>
          <p:nvPr/>
        </p:nvSpPr>
        <p:spPr>
          <a:xfrm>
            <a:off x="7266609" y="5962792"/>
            <a:ext cx="3213202" cy="648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457200"/>
            <a:r>
              <a:rPr lang="es-ES" sz="1100" dirty="0">
                <a:solidFill>
                  <a:prstClr val="white"/>
                </a:solidFill>
                <a:latin typeface="MuseoSans-300"/>
              </a:rPr>
              <a:t>Criterio de broncodilatación alternativo: Aumento del flujo espiratorio máximo (PEF) &gt; 20 %</a:t>
            </a:r>
            <a:endParaRPr lang="es-ES" sz="11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927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67895-C151-41B7-9A50-72289BAA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48149"/>
            <a:ext cx="7886700" cy="87804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Clasificación de la gravedad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3E06F5E-7FAD-47FC-898F-77D453945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532802"/>
            <a:ext cx="8229600" cy="26607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A4CE3F-6D07-4F4A-9A1C-F2714ADE2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21" y="1437424"/>
            <a:ext cx="7074273" cy="4629046"/>
          </a:xfrm>
          <a:prstGeom prst="rect">
            <a:avLst/>
          </a:prstGeom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27E5B97-4E7B-4622-86F3-12F8419F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07" y="1583691"/>
            <a:ext cx="3902470" cy="4094433"/>
          </a:xfrm>
          <a:prstGeom prst="rect">
            <a:avLst/>
          </a:prstGeom>
        </p:spPr>
      </p:pic>
      <p:pic>
        <p:nvPicPr>
          <p:cNvPr id="3" name="Picture 2" descr="Captura de pantalla 2020-06-01 a las 21.31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88" y="1241670"/>
            <a:ext cx="9144000" cy="2506555"/>
          </a:xfrm>
          <a:prstGeom prst="rect">
            <a:avLst/>
          </a:prstGeom>
        </p:spPr>
      </p:pic>
      <p:pic>
        <p:nvPicPr>
          <p:cNvPr id="9" name="Picture 8" descr="Captura de pantalla 2020-05-23 a las 19.29.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r="6549" b="89118"/>
          <a:stretch/>
        </p:blipFill>
        <p:spPr>
          <a:xfrm>
            <a:off x="8901545" y="3"/>
            <a:ext cx="1778000" cy="634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36839" y="6549098"/>
            <a:ext cx="774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            Plaza V et al. GEMA 5.0.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Guía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Española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asma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2020.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Disponible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en https://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www.gemasma.com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66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39BEF-005C-42CF-AC1E-0186B06C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51" y="506943"/>
            <a:ext cx="7886700" cy="68309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Concepto y clasificación del control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108FBC-E32C-4B2A-91D2-1C0E1228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94" y="1310160"/>
            <a:ext cx="5327575" cy="5276978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F14141F-B4C3-4759-A319-D96555B2DB5F}"/>
              </a:ext>
            </a:extLst>
          </p:cNvPr>
          <p:cNvSpPr/>
          <p:nvPr/>
        </p:nvSpPr>
        <p:spPr>
          <a:xfrm>
            <a:off x="4935967" y="2679542"/>
            <a:ext cx="1477517" cy="31583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C7862A0-A590-485D-B9D9-34F8E419CF35}"/>
              </a:ext>
            </a:extLst>
          </p:cNvPr>
          <p:cNvSpPr/>
          <p:nvPr/>
        </p:nvSpPr>
        <p:spPr>
          <a:xfrm>
            <a:off x="4918803" y="3753153"/>
            <a:ext cx="1477517" cy="88721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Captura de pantalla 2020-05-23 a las 19.29.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r="6549" b="89118"/>
          <a:stretch/>
        </p:blipFill>
        <p:spPr>
          <a:xfrm>
            <a:off x="8901545" y="3"/>
            <a:ext cx="1778000" cy="6349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6839" y="6549098"/>
            <a:ext cx="774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            Plaza V et al. GEMA 5.0.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Guía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Española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asma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2020.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Disponible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en https://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www.gemasma.com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566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D47244-9C43-4A5B-8649-78913852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80493" y="-202757"/>
            <a:ext cx="6492875" cy="74502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C842A04-91CC-4CB5-8085-D6040CC23126}"/>
              </a:ext>
            </a:extLst>
          </p:cNvPr>
          <p:cNvSpPr/>
          <p:nvPr/>
        </p:nvSpPr>
        <p:spPr>
          <a:xfrm>
            <a:off x="8172759" y="394095"/>
            <a:ext cx="25346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457200"/>
            <a:r>
              <a:rPr lang="es-ES" dirty="0">
                <a:solidFill>
                  <a:srgbClr val="FFC000"/>
                </a:solidFill>
                <a:latin typeface="Calibri"/>
              </a:rPr>
              <a:t>*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9E5BC5D-1D96-43AC-A580-D6168405910C}"/>
              </a:ext>
            </a:extLst>
          </p:cNvPr>
          <p:cNvSpPr/>
          <p:nvPr/>
        </p:nvSpPr>
        <p:spPr>
          <a:xfrm>
            <a:off x="2293213" y="4617190"/>
            <a:ext cx="6707225" cy="1142714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499BDD9-939A-4B39-9B9C-6A3E74265FA2}"/>
              </a:ext>
            </a:extLst>
          </p:cNvPr>
          <p:cNvSpPr/>
          <p:nvPr/>
        </p:nvSpPr>
        <p:spPr>
          <a:xfrm>
            <a:off x="6866043" y="6377681"/>
            <a:ext cx="3455377" cy="27699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457200"/>
            <a:r>
              <a:rPr lang="es-ES" sz="800" b="1" dirty="0">
                <a:solidFill>
                  <a:prstClr val="white"/>
                </a:solidFill>
                <a:latin typeface="Calibri"/>
              </a:rPr>
              <a:t>*tras confirmar la correcta adhesión terapéutica y empleo del inhalador/es</a:t>
            </a:r>
          </a:p>
        </p:txBody>
      </p:sp>
      <p:pic>
        <p:nvPicPr>
          <p:cNvPr id="11" name="Imagen 10" descr="Imagen que contiene nieve, tabla, plato, pieza&#10;&#10;Descripción generada automáticamente">
            <a:extLst>
              <a:ext uri="{FF2B5EF4-FFF2-40B4-BE49-F238E27FC236}">
                <a16:creationId xmlns:a16="http://schemas.microsoft.com/office/drawing/2014/main" id="{A91AFA97-FA3A-4DF6-AA2E-2061E9E54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87" y="1593105"/>
            <a:ext cx="1398966" cy="805367"/>
          </a:xfrm>
          <a:prstGeom prst="rect">
            <a:avLst/>
          </a:prstGeom>
        </p:spPr>
      </p:pic>
      <p:pic>
        <p:nvPicPr>
          <p:cNvPr id="13" name="Imagen 12" descr="Imagen que contiene botella, refrigerador&#10;&#10;Descripción generada automáticamente">
            <a:extLst>
              <a:ext uri="{FF2B5EF4-FFF2-40B4-BE49-F238E27FC236}">
                <a16:creationId xmlns:a16="http://schemas.microsoft.com/office/drawing/2014/main" id="{EB42CA15-8ECF-4047-BE09-2EE8BEE1D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88" y="2747842"/>
            <a:ext cx="811173" cy="1012394"/>
          </a:xfrm>
          <a:prstGeom prst="rect">
            <a:avLst/>
          </a:prstGeom>
        </p:spPr>
      </p:pic>
      <p:pic>
        <p:nvPicPr>
          <p:cNvPr id="2050" name="Picture 2" descr="carpeta vacuna gripe 2019 para WEB.indd">
            <a:extLst>
              <a:ext uri="{FF2B5EF4-FFF2-40B4-BE49-F238E27FC236}">
                <a16:creationId xmlns:a16="http://schemas.microsoft.com/office/drawing/2014/main" id="{1FC38025-EFEE-44AE-A2B6-51D6CC80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87" y="4182937"/>
            <a:ext cx="1319234" cy="117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AEC2A91-E6FC-4914-BE55-24E61FC045FF}"/>
              </a:ext>
            </a:extLst>
          </p:cNvPr>
          <p:cNvSpPr/>
          <p:nvPr/>
        </p:nvSpPr>
        <p:spPr>
          <a:xfrm>
            <a:off x="2293208" y="867508"/>
            <a:ext cx="1033216" cy="243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Intermitente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ED0B73D-5134-4857-81AC-0C3B7F439065}"/>
              </a:ext>
            </a:extLst>
          </p:cNvPr>
          <p:cNvSpPr/>
          <p:nvPr/>
        </p:nvSpPr>
        <p:spPr>
          <a:xfrm>
            <a:off x="3437915" y="867508"/>
            <a:ext cx="1033216" cy="243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Persistente leve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6E990DA-60BC-4F7A-9391-70A26407139D}"/>
              </a:ext>
            </a:extLst>
          </p:cNvPr>
          <p:cNvSpPr/>
          <p:nvPr/>
        </p:nvSpPr>
        <p:spPr>
          <a:xfrm>
            <a:off x="4582628" y="873956"/>
            <a:ext cx="2170603" cy="243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>
                <a:solidFill>
                  <a:prstClr val="white"/>
                </a:solidFill>
                <a:latin typeface="Calibri"/>
              </a:rPr>
              <a:t>Persistente moderada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C400F63-4416-4ED3-9C71-D6662A3E94BC}"/>
              </a:ext>
            </a:extLst>
          </p:cNvPr>
          <p:cNvSpPr/>
          <p:nvPr/>
        </p:nvSpPr>
        <p:spPr>
          <a:xfrm>
            <a:off x="6872037" y="855641"/>
            <a:ext cx="1033216" cy="258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200"/>
            <a:r>
              <a:rPr lang="es-ES" sz="1100" dirty="0" err="1">
                <a:solidFill>
                  <a:prstClr val="white"/>
                </a:solidFill>
                <a:latin typeface="Calibri"/>
              </a:rPr>
              <a:t>Persist</a:t>
            </a:r>
            <a:r>
              <a:rPr lang="es-ES" sz="1100" dirty="0">
                <a:solidFill>
                  <a:prstClr val="white"/>
                </a:solidFill>
                <a:latin typeface="Calibri"/>
              </a:rPr>
              <a:t>. grave</a:t>
            </a:r>
          </a:p>
        </p:txBody>
      </p:sp>
      <p:pic>
        <p:nvPicPr>
          <p:cNvPr id="16" name="Picture 15" descr="Captura de pantalla 2020-05-23 a las 19.29.0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r="6549" b="84245"/>
          <a:stretch/>
        </p:blipFill>
        <p:spPr>
          <a:xfrm>
            <a:off x="8901545" y="3"/>
            <a:ext cx="1778000" cy="9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4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2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pantalla 2020-06-01 a las 22.0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85" y="4820531"/>
            <a:ext cx="8547100" cy="1625600"/>
          </a:xfrm>
          <a:prstGeom prst="rect">
            <a:avLst/>
          </a:prstGeom>
        </p:spPr>
      </p:pic>
      <p:pic>
        <p:nvPicPr>
          <p:cNvPr id="7" name="Picture 6" descr="Captura de pantalla 2020-06-01 a las 22.0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88" y="144725"/>
            <a:ext cx="8623300" cy="1841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6839" y="6446132"/>
            <a:ext cx="774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            Plaza V et al. GEMA 5.0.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Guía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Española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asma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2020.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Disponible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en https://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www.gemasma.com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Captura de pantalla 2020-06-01 a las 22.22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40" y="1947335"/>
            <a:ext cx="8661400" cy="29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185612" y="180874"/>
            <a:ext cx="7886700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3800" b="1" cap="all" dirty="0">
                <a:solidFill>
                  <a:srgbClr val="000000"/>
                </a:solidFill>
                <a:latin typeface="Calibri"/>
              </a:rPr>
              <a:t>EscalÓn 2. GEMA 5.0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EAE9ED8-034C-7546-AE69-0069E005FA51}"/>
              </a:ext>
            </a:extLst>
          </p:cNvPr>
          <p:cNvSpPr txBox="1">
            <a:spLocks/>
          </p:cNvSpPr>
          <p:nvPr/>
        </p:nvSpPr>
        <p:spPr>
          <a:xfrm>
            <a:off x="2667000" y="3334744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2445723-43D3-8E4C-AFCA-3F1DED135C29}"/>
              </a:ext>
            </a:extLst>
          </p:cNvPr>
          <p:cNvSpPr txBox="1"/>
          <p:nvPr/>
        </p:nvSpPr>
        <p:spPr>
          <a:xfrm>
            <a:off x="2025745" y="4917706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sz="2400" b="1" dirty="0">
                <a:solidFill>
                  <a:prstClr val="white"/>
                </a:solidFill>
                <a:latin typeface="Calibri"/>
              </a:rPr>
              <a:t>PEF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6A60005-7CAD-444F-8D77-533E3CFB94C9}"/>
              </a:ext>
            </a:extLst>
          </p:cNvPr>
          <p:cNvSpPr/>
          <p:nvPr/>
        </p:nvSpPr>
        <p:spPr>
          <a:xfrm>
            <a:off x="4488386" y="5056893"/>
            <a:ext cx="5913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720565" y="6077077"/>
            <a:ext cx="8800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" sz="1000" dirty="0">
                <a:solidFill>
                  <a:srgbClr val="0E2690"/>
                </a:solidFill>
                <a:latin typeface="Calibri"/>
              </a:rPr>
              <a:t>1. O’Byrne PM, FitzGerald JM, Bateman ED, Barnes PJ, Zhong N, Keen C, et al. Inhaled Combined Budesonide-formoterol as Needed in Mild Asthma. N Engl J Med. 2018; 378: 1865-76.</a:t>
            </a:r>
          </a:p>
          <a:p>
            <a:pPr algn="just" defTabSz="457200"/>
            <a:r>
              <a:rPr lang="es-ES" sz="1000" dirty="0">
                <a:solidFill>
                  <a:srgbClr val="0E2690"/>
                </a:solidFill>
                <a:latin typeface="Calibri"/>
              </a:rPr>
              <a:t>2. Bateman ED, Reddel HK, O’Byrne PM, Barnes PJ, Zhong N, Keen C, et al. As-needed budesonide-formoterol versus maintenance budesonide in mild asthma. N Engl J Med. 2018; 378: 1877-87</a:t>
            </a:r>
            <a:r>
              <a:rPr lang="es-ES" sz="1000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159053" y="1184100"/>
            <a:ext cx="79381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" sz="2000" dirty="0">
                <a:solidFill>
                  <a:srgbClr val="0E2690"/>
                </a:solidFill>
                <a:latin typeface="Calibri"/>
              </a:rPr>
              <a:t>Dos ensayos clínicos mostraron que </a:t>
            </a:r>
            <a:r>
              <a:rPr lang="es-ES" sz="2000" b="1" dirty="0">
                <a:solidFill>
                  <a:srgbClr val="45B2FF"/>
                </a:solidFill>
                <a:latin typeface="Calibri"/>
              </a:rPr>
              <a:t>budesonida/formoterol a demanda</a:t>
            </a:r>
            <a:r>
              <a:rPr lang="es-ES" sz="2000" dirty="0">
                <a:solidFill>
                  <a:srgbClr val="0E2690"/>
                </a:solidFill>
                <a:latin typeface="Calibri"/>
              </a:rPr>
              <a:t>, en comparación con el tratamiento continuo con GCI en el asma persistente leve, no era inferior en la prevención de exacerbaciones; sin embargo, resultó inferior en el mantenimiento del control y en el incremento e la función pulmonar </a:t>
            </a:r>
            <a:r>
              <a:rPr lang="es-ES" sz="2000" baseline="30000" dirty="0">
                <a:solidFill>
                  <a:srgbClr val="0E2690"/>
                </a:solidFill>
                <a:latin typeface="Calibri"/>
              </a:rPr>
              <a:t>1,2</a:t>
            </a:r>
          </a:p>
        </p:txBody>
      </p:sp>
      <p:sp>
        <p:nvSpPr>
          <p:cNvPr id="22" name="Flecha a la derecha con bandas 21">
            <a:extLst>
              <a:ext uri="{FF2B5EF4-FFF2-40B4-BE49-F238E27FC236}">
                <a16:creationId xmlns:a16="http://schemas.microsoft.com/office/drawing/2014/main" id="{EDBFBEE1-9843-4A4E-9931-805895C71A02}"/>
              </a:ext>
            </a:extLst>
          </p:cNvPr>
          <p:cNvSpPr/>
          <p:nvPr/>
        </p:nvSpPr>
        <p:spPr>
          <a:xfrm rot="5400000">
            <a:off x="5417111" y="3540100"/>
            <a:ext cx="1315197" cy="848423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0E26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564D3CA-DAC9-C344-8036-D81C9225D0A8}"/>
              </a:ext>
            </a:extLst>
          </p:cNvPr>
          <p:cNvSpPr/>
          <p:nvPr/>
        </p:nvSpPr>
        <p:spPr>
          <a:xfrm>
            <a:off x="2159053" y="4599208"/>
            <a:ext cx="8043999" cy="123110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s-ES" b="1" dirty="0">
                <a:solidFill>
                  <a:prstClr val="white"/>
                </a:solidFill>
                <a:latin typeface="Calibri"/>
              </a:rPr>
              <a:t>Podrían proporcionar evidencia indirecta para la posible indicación de las </a:t>
            </a:r>
            <a:r>
              <a:rPr lang="es-ES" sz="2000" b="1" dirty="0">
                <a:solidFill>
                  <a:prstClr val="white"/>
                </a:solidFill>
                <a:latin typeface="Calibri"/>
              </a:rPr>
              <a:t>combinaciones de GCI a dosis bajas con LABA o SABA</a:t>
            </a:r>
            <a:r>
              <a:rPr lang="es-ES" b="1" dirty="0">
                <a:solidFill>
                  <a:prstClr val="white"/>
                </a:solidFill>
                <a:latin typeface="Calibri"/>
              </a:rPr>
              <a:t>; administrados exclusivamente a demanda en el tratamiento del escalón 2, en pacientes con baja adhesión terapéutica en los que fracasó una intervención educativa específica.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DFE30F-C99D-FC45-8F32-7A12CA5F6B8B}"/>
              </a:ext>
            </a:extLst>
          </p:cNvPr>
          <p:cNvSpPr txBox="1"/>
          <p:nvPr/>
        </p:nvSpPr>
        <p:spPr>
          <a:xfrm>
            <a:off x="5304074" y="2891484"/>
            <a:ext cx="19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sz="2000" b="1" dirty="0">
                <a:solidFill>
                  <a:srgbClr val="F79646"/>
                </a:solidFill>
                <a:latin typeface="Calibri"/>
              </a:rPr>
              <a:t>RESULTADOS </a:t>
            </a:r>
          </a:p>
        </p:txBody>
      </p:sp>
    </p:spTree>
    <p:extLst>
      <p:ext uri="{BB962C8B-B14F-4D97-AF65-F5344CB8AC3E}">
        <p14:creationId xmlns:p14="http://schemas.microsoft.com/office/powerpoint/2010/main" val="1436470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6244"/>
            <a:ext cx="8229600" cy="1143000"/>
          </a:xfrm>
        </p:spPr>
        <p:txBody>
          <a:bodyPr/>
          <a:lstStyle/>
          <a:p>
            <a:r>
              <a:rPr lang="en-US" dirty="0" err="1"/>
              <a:t>Dosis</a:t>
            </a:r>
            <a:r>
              <a:rPr lang="en-US" dirty="0"/>
              <a:t> de </a:t>
            </a:r>
            <a:r>
              <a:rPr lang="en-US" dirty="0" err="1"/>
              <a:t>corticoides</a:t>
            </a:r>
            <a:r>
              <a:rPr lang="en-US" dirty="0"/>
              <a:t> </a:t>
            </a:r>
            <a:r>
              <a:rPr lang="en-US" dirty="0" err="1"/>
              <a:t>inhalados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36839" y="6416935"/>
            <a:ext cx="774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            Plaza V et al. GEMA 5.0.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Guía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Española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asma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2020.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Disponible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en https://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www.gemasma.com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Captura de pantalla 2020-05-25 a las 22.1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10" y="1291182"/>
            <a:ext cx="7564620" cy="5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>
            <a:extLst>
              <a:ext uri="{FF2B5EF4-FFF2-40B4-BE49-F238E27FC236}">
                <a16:creationId xmlns:a16="http://schemas.microsoft.com/office/drawing/2014/main" id="{FBB2DFA0-31BC-5B4D-9CD1-D4A589655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200" y="1972111"/>
            <a:ext cx="1968417" cy="234356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218B826D-E7DC-FA48-8865-A37822842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817"/>
          <a:stretch/>
        </p:blipFill>
        <p:spPr>
          <a:xfrm>
            <a:off x="7736506" y="4177341"/>
            <a:ext cx="900160" cy="9061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2B896F7-FD61-FB40-AAA5-0597C9DC9FB3}"/>
              </a:ext>
            </a:extLst>
          </p:cNvPr>
          <p:cNvSpPr txBox="1"/>
          <p:nvPr/>
        </p:nvSpPr>
        <p:spPr>
          <a:xfrm>
            <a:off x="442913" y="1734986"/>
            <a:ext cx="5195887" cy="2693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Datos epidemiológicos del asma en España</a:t>
            </a:r>
            <a:r>
              <a:rPr kumimoji="0" lang="es-E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93F808-754A-264E-8B1C-9472B6789F97}"/>
              </a:ext>
            </a:extLst>
          </p:cNvPr>
          <p:cNvSpPr txBox="1"/>
          <p:nvPr/>
        </p:nvSpPr>
        <p:spPr>
          <a:xfrm>
            <a:off x="9088967" y="2850190"/>
            <a:ext cx="3577569" cy="165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Mortalidad</a:t>
            </a:r>
            <a:r>
              <a:rPr kumimoji="0" lang="es-ES_tradnl" sz="1867" b="1" i="0" u="none" strike="noStrike" kern="1200" cap="none" spc="0" normalizeH="0" baseline="3000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2</a:t>
            </a: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año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(ambos sexos)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67" b="1" i="0" u="none" strike="noStrike" kern="1200" cap="none" spc="0" normalizeH="0" baseline="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1.111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rgbClr val="830051">
                    <a:alpha val="20000"/>
                  </a:srgb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personas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41C5B16-E121-3E4A-811B-E9C8AF455191}"/>
              </a:ext>
            </a:extLst>
          </p:cNvPr>
          <p:cNvSpPr txBox="1"/>
          <p:nvPr/>
        </p:nvSpPr>
        <p:spPr>
          <a:xfrm>
            <a:off x="442913" y="717874"/>
            <a:ext cx="8740843" cy="748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2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asma en España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CEF9451-109A-7E40-BB2E-77C38DAF0296}"/>
              </a:ext>
            </a:extLst>
          </p:cNvPr>
          <p:cNvSpPr/>
          <p:nvPr/>
        </p:nvSpPr>
        <p:spPr bwMode="auto">
          <a:xfrm>
            <a:off x="2618258" y="6254108"/>
            <a:ext cx="5912556" cy="53860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1.Guía </a:t>
            </a:r>
            <a:r>
              <a:rPr kumimoji="0" lang="it-IT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Española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kumimoji="0" lang="it-IT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Manejo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Asma. </a:t>
            </a:r>
            <a:r>
              <a:rPr kumimoji="0" lang="it-IT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Versión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5.0.. </a:t>
            </a:r>
            <a:r>
              <a:rPr kumimoji="0" lang="it-IT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Disponible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www-</a:t>
            </a:r>
            <a:r>
              <a:rPr kumimoji="0" lang="it-IT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gemasma.com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Último acceso: junio 2020</a:t>
            </a: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Dato del Instituto Nacional de estadística (INE, 2018. https: / /www .ine .es /jaxiT3 /Tabla .htm?t=7947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V. Plaza, et al;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Bronconeumol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2009;45 (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7 ):2-35</a:t>
            </a:r>
            <a:endParaRPr kumimoji="0" lang="nb-NO" sz="700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Olaguíbel JM </a:t>
            </a:r>
            <a:r>
              <a:rPr kumimoji="0" lang="nb-NO" sz="700" b="0" i="1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 </a:t>
            </a:r>
            <a:r>
              <a:rPr kumimoji="0" lang="nb-NO" sz="7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Respir Res 2012 Jun 22;13:50.</a:t>
            </a:r>
          </a:p>
        </p:txBody>
      </p:sp>
      <p:sp>
        <p:nvSpPr>
          <p:cNvPr id="10" name="11 CuadroTexto">
            <a:extLst>
              <a:ext uri="{FF2B5EF4-FFF2-40B4-BE49-F238E27FC236}">
                <a16:creationId xmlns:a16="http://schemas.microsoft.com/office/drawing/2014/main" id="{394BA2B9-BF94-214A-AEA1-14D4EC098ED1}"/>
              </a:ext>
            </a:extLst>
          </p:cNvPr>
          <p:cNvSpPr txBox="1"/>
          <p:nvPr/>
        </p:nvSpPr>
        <p:spPr>
          <a:xfrm>
            <a:off x="-3110858" y="2667269"/>
            <a:ext cx="5392236" cy="55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10%</a:t>
            </a:r>
            <a:r>
              <a:rPr kumimoji="0" lang="es-ES" sz="6000" b="0" i="0" u="none" strike="noStrike" kern="0" cap="none" spc="-15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prevalencia niños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5" name="11 CuadroTexto">
            <a:extLst>
              <a:ext uri="{FF2B5EF4-FFF2-40B4-BE49-F238E27FC236}">
                <a16:creationId xmlns:a16="http://schemas.microsoft.com/office/drawing/2014/main" id="{A22A256D-2156-C84D-8F75-200279870670}"/>
              </a:ext>
            </a:extLst>
          </p:cNvPr>
          <p:cNvSpPr txBox="1"/>
          <p:nvPr/>
        </p:nvSpPr>
        <p:spPr>
          <a:xfrm>
            <a:off x="3108232" y="3217356"/>
            <a:ext cx="1968417" cy="8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5%</a:t>
            </a:r>
            <a:r>
              <a:rPr kumimoji="0" lang="es-ES" sz="4400" b="1" i="0" u="none" strike="noStrike" kern="0" cap="none" spc="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prevalencia adultos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30000" noProof="0" dirty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BC1724A-0B4B-954B-A09E-0A17F4960E6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830051">
                <a:shade val="45000"/>
                <a:satMod val="135000"/>
              </a:srgbClr>
              <a:prstClr val="white"/>
            </a:duotone>
            <a:alphaModFix amt="23000"/>
            <a:lum bright="-3000" contrast="13000"/>
          </a:blip>
          <a:stretch>
            <a:fillRect/>
          </a:stretch>
        </p:blipFill>
        <p:spPr>
          <a:xfrm>
            <a:off x="9744505" y="777364"/>
            <a:ext cx="2648639" cy="2142629"/>
          </a:xfrm>
          <a:prstGeom prst="rect">
            <a:avLst/>
          </a:prstGeom>
        </p:spPr>
      </p:pic>
      <p:sp>
        <p:nvSpPr>
          <p:cNvPr id="35" name="11 CuadroTexto">
            <a:extLst>
              <a:ext uri="{FF2B5EF4-FFF2-40B4-BE49-F238E27FC236}">
                <a16:creationId xmlns:a16="http://schemas.microsoft.com/office/drawing/2014/main" id="{59A2848D-ADF5-8A48-8C08-EA5C80617A1B}"/>
              </a:ext>
            </a:extLst>
          </p:cNvPr>
          <p:cNvSpPr txBox="1"/>
          <p:nvPr/>
        </p:nvSpPr>
        <p:spPr>
          <a:xfrm>
            <a:off x="5853293" y="2546775"/>
            <a:ext cx="1849642" cy="542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4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52%</a:t>
            </a:r>
            <a:endParaRPr kumimoji="0" lang="es-ES" sz="4400" b="0" i="0" u="none" strike="noStrike" kern="0" cap="none" spc="0" normalizeH="0" baseline="30000" noProof="0" dirty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diagnosticar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3,4</a:t>
            </a:r>
          </a:p>
        </p:txBody>
      </p:sp>
      <p:sp>
        <p:nvSpPr>
          <p:cNvPr id="36" name="11 CuadroTexto">
            <a:extLst>
              <a:ext uri="{FF2B5EF4-FFF2-40B4-BE49-F238E27FC236}">
                <a16:creationId xmlns:a16="http://schemas.microsoft.com/office/drawing/2014/main" id="{AB6B7492-A0C5-A441-B685-51FDFE6CCD49}"/>
              </a:ext>
            </a:extLst>
          </p:cNvPr>
          <p:cNvSpPr txBox="1"/>
          <p:nvPr/>
        </p:nvSpPr>
        <p:spPr>
          <a:xfrm>
            <a:off x="5853292" y="3452937"/>
            <a:ext cx="1849641" cy="542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4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26%</a:t>
            </a:r>
          </a:p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tratamiento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3,4</a:t>
            </a:r>
          </a:p>
        </p:txBody>
      </p:sp>
      <p:sp>
        <p:nvSpPr>
          <p:cNvPr id="37" name="11 CuadroTexto">
            <a:extLst>
              <a:ext uri="{FF2B5EF4-FFF2-40B4-BE49-F238E27FC236}">
                <a16:creationId xmlns:a16="http://schemas.microsoft.com/office/drawing/2014/main" id="{469DD187-5B08-D643-B6F0-1E4AD06A88BA}"/>
              </a:ext>
            </a:extLst>
          </p:cNvPr>
          <p:cNvSpPr txBox="1"/>
          <p:nvPr/>
        </p:nvSpPr>
        <p:spPr>
          <a:xfrm>
            <a:off x="5848856" y="4346573"/>
            <a:ext cx="2337730" cy="542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4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86,4%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2375" algn="l"/>
              </a:tabLst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bien controlada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93DC06-9811-5845-BA4C-96263A6769AF}"/>
              </a:ext>
            </a:extLst>
          </p:cNvPr>
          <p:cNvSpPr txBox="1"/>
          <p:nvPr/>
        </p:nvSpPr>
        <p:spPr>
          <a:xfrm>
            <a:off x="5503069" y="1734986"/>
            <a:ext cx="8237824" cy="2693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Todavía mueren pacientes por Asma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D67D18F-CB75-DF44-9F1C-D40FFE9DFD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1684"/>
          <a:stretch/>
        </p:blipFill>
        <p:spPr>
          <a:xfrm>
            <a:off x="7585972" y="2152567"/>
            <a:ext cx="823635" cy="79984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AF8AED67-13D9-9043-8836-A5E67FA7E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5005"/>
          <a:stretch/>
        </p:blipFill>
        <p:spPr>
          <a:xfrm>
            <a:off x="7596554" y="3134170"/>
            <a:ext cx="704283" cy="74226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B24BCA5-C0F4-5341-B6A4-D22D28FD5317}"/>
              </a:ext>
            </a:extLst>
          </p:cNvPr>
          <p:cNvSpPr txBox="1"/>
          <p:nvPr/>
        </p:nvSpPr>
        <p:spPr>
          <a:xfrm rot="16200000">
            <a:off x="-437779" y="6189388"/>
            <a:ext cx="11063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ES-9123 Mayo 2020</a:t>
            </a:r>
          </a:p>
        </p:txBody>
      </p:sp>
    </p:spTree>
    <p:extLst>
      <p:ext uri="{BB962C8B-B14F-4D97-AF65-F5344CB8AC3E}">
        <p14:creationId xmlns:p14="http://schemas.microsoft.com/office/powerpoint/2010/main" val="33953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01B9621-4468-406E-A6F6-E85325588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047" y="68264"/>
            <a:ext cx="7971691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3692832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7C3A4-2B5C-41C6-8982-F0880AEF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24890"/>
            <a:ext cx="7886700" cy="780356"/>
          </a:xfrm>
        </p:spPr>
        <p:txBody>
          <a:bodyPr/>
          <a:lstStyle/>
          <a:p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Tratamiento de mantenimiento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27B912-38F4-4755-853D-0114E964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235" y="1343575"/>
            <a:ext cx="6382333" cy="51735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671DE7-3818-4C20-B6E5-E9D1C91AD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38" y="2504906"/>
            <a:ext cx="2509523" cy="3009523"/>
          </a:xfrm>
          <a:prstGeom prst="rect">
            <a:avLst/>
          </a:prstGeom>
        </p:spPr>
      </p:pic>
      <p:pic>
        <p:nvPicPr>
          <p:cNvPr id="7" name="Picture 6" descr="Captura de pantalla 2020-05-23 a las 19.29.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4" r="6549" b="88733"/>
          <a:stretch/>
        </p:blipFill>
        <p:spPr>
          <a:xfrm>
            <a:off x="9039412" y="3"/>
            <a:ext cx="1657297" cy="657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6839" y="6490955"/>
            <a:ext cx="774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            Plaza V et al. GEMA 5.0.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Guía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Española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asma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2020.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Disponible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en https://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www.gemasma.com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62491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20-06-14 a las 18.3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99970"/>
            <a:ext cx="9144000" cy="3126433"/>
          </a:xfrm>
          <a:prstGeom prst="rect">
            <a:avLst/>
          </a:prstGeom>
        </p:spPr>
      </p:pic>
      <p:pic>
        <p:nvPicPr>
          <p:cNvPr id="5" name="Picture 4" descr="Captura de pantalla 2020-06-14 a las 18.3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3547"/>
            <a:ext cx="9144000" cy="29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03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rtlCol="0" anchor="ctr">
            <a:normAutofit/>
          </a:bodyPr>
          <a:lstStyle/>
          <a:p>
            <a:r>
              <a:rPr lang="en-US" sz="4100"/>
              <a:t>¿</a:t>
            </a:r>
            <a:r>
              <a:rPr lang="en-US" sz="4100" err="1"/>
              <a:t>Cuando</a:t>
            </a:r>
            <a:r>
              <a:rPr lang="en-US" sz="4100"/>
              <a:t> </a:t>
            </a:r>
            <a:r>
              <a:rPr lang="en-US" sz="4100" err="1"/>
              <a:t>remitir</a:t>
            </a:r>
            <a:r>
              <a:rPr lang="en-US" sz="4100"/>
              <a:t> un@ </a:t>
            </a:r>
            <a:r>
              <a:rPr lang="en-US" sz="4100" err="1"/>
              <a:t>asmátic</a:t>
            </a:r>
            <a:r>
              <a:rPr lang="en-US" sz="4100"/>
              <a:t>@ a </a:t>
            </a:r>
            <a:r>
              <a:rPr lang="en-US" sz="4100" err="1"/>
              <a:t>Neumología</a:t>
            </a:r>
            <a:r>
              <a:rPr lang="en-US" sz="4100"/>
              <a:t>?</a:t>
            </a:r>
          </a:p>
        </p:txBody>
      </p:sp>
      <p:pic>
        <p:nvPicPr>
          <p:cNvPr id="5" name="Picture 4" descr="atención-primaria-1200x6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06" y="1600202"/>
            <a:ext cx="834278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299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20-05-23 a las 20.1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74" y="0"/>
            <a:ext cx="3624189" cy="6858000"/>
          </a:xfrm>
          <a:prstGeom prst="rect">
            <a:avLst/>
          </a:prstGeom>
        </p:spPr>
      </p:pic>
      <p:pic>
        <p:nvPicPr>
          <p:cNvPr id="5" name="Picture 4" descr="Captura de pantalla 2020-05-23 a las 20.18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14" y="0"/>
            <a:ext cx="4838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9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20-05-23 a las 20.24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182486"/>
            <a:ext cx="9017000" cy="5130800"/>
          </a:xfrm>
          <a:prstGeom prst="rect">
            <a:avLst/>
          </a:prstGeom>
        </p:spPr>
      </p:pic>
      <p:pic>
        <p:nvPicPr>
          <p:cNvPr id="5" name="Picture 4" descr="Captura de pantalla 2020-05-23 a las 19.29.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r="6549" b="84245"/>
          <a:stretch/>
        </p:blipFill>
        <p:spPr>
          <a:xfrm>
            <a:off x="8982363" y="4"/>
            <a:ext cx="1697182" cy="877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6839" y="6416937"/>
            <a:ext cx="774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             Plaza V et al. GEMA 5.0.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Guía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Española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manejo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asma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2020.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Disponible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en https://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www.gemasma.com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273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57BC637-0505-41BE-9BFF-CC6AC5C5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143000"/>
          </a:xfrm>
        </p:spPr>
        <p:txBody>
          <a:bodyPr/>
          <a:lstStyle/>
          <a:p>
            <a:r>
              <a:rPr lang="en-US" dirty="0"/>
              <a:t>NADA MÁS QUE DECIR</a:t>
            </a:r>
          </a:p>
        </p:txBody>
      </p:sp>
      <p:pic>
        <p:nvPicPr>
          <p:cNvPr id="5" name="Marcador de contenido 4" descr="Un jugador de fútbol con espectadores&#10;&#10;Descripción generada automáticamente">
            <a:extLst>
              <a:ext uri="{FF2B5EF4-FFF2-40B4-BE49-F238E27FC236}">
                <a16:creationId xmlns:a16="http://schemas.microsoft.com/office/drawing/2014/main" id="{959FA591-2FDF-425C-86A0-35A15C59A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93"/>
          <a:stretch/>
        </p:blipFill>
        <p:spPr>
          <a:xfrm>
            <a:off x="1981200" y="1600202"/>
            <a:ext cx="8229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777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26AE7EAB-5018-FE4B-9DB7-40B63CAD841D}"/>
              </a:ext>
            </a:extLst>
          </p:cNvPr>
          <p:cNvSpPr/>
          <p:nvPr/>
        </p:nvSpPr>
        <p:spPr>
          <a:xfrm>
            <a:off x="2715040" y="6557283"/>
            <a:ext cx="5674548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Guía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Española para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Manejo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Asma (GEMA</a:t>
            </a:r>
            <a:r>
              <a:rPr kumimoji="0" lang="it-IT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4.4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Disponible en www-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gemasma.com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Último acceso: junio 2020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. Michael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. Edwards et al.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European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Respiratory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Journal 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 49: 1602448.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Disponible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en </a:t>
            </a:r>
            <a:r>
              <a:rPr kumimoji="0" lang="es-ES" sz="6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erj.ersjournals.com</a:t>
            </a:r>
            <a:endParaRPr kumimoji="0" lang="it-IT" sz="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64B21C1-83AE-5F46-A359-73D76A328A88}"/>
              </a:ext>
            </a:extLst>
          </p:cNvPr>
          <p:cNvGrpSpPr/>
          <p:nvPr/>
        </p:nvGrpSpPr>
        <p:grpSpPr>
          <a:xfrm>
            <a:off x="625954" y="1959042"/>
            <a:ext cx="4265900" cy="4254095"/>
            <a:chOff x="4643230" y="-236078"/>
            <a:chExt cx="5243494" cy="5228982"/>
          </a:xfrm>
        </p:grpSpPr>
        <p:pic>
          <p:nvPicPr>
            <p:cNvPr id="5" name="Imagen 4" descr="Imagen que contiene alimentos, rojo, hidrante&#10;&#10;Descripción generada automáticamente">
              <a:extLst>
                <a:ext uri="{FF2B5EF4-FFF2-40B4-BE49-F238E27FC236}">
                  <a16:creationId xmlns:a16="http://schemas.microsoft.com/office/drawing/2014/main" id="{805A7E81-2F0C-1C41-8A16-E6E401F6E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230" y="-236078"/>
              <a:ext cx="5184913" cy="518491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4553863-0659-964C-A581-2E27EF5C3255}"/>
                </a:ext>
              </a:extLst>
            </p:cNvPr>
            <p:cNvSpPr txBox="1"/>
            <p:nvPr/>
          </p:nvSpPr>
          <p:spPr>
            <a:xfrm>
              <a:off x="4881789" y="4835276"/>
              <a:ext cx="1624426" cy="157628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D6765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Vía respiratoria normal.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2301A7A-DF8A-6D4A-A769-A2B344F3069C}"/>
                </a:ext>
              </a:extLst>
            </p:cNvPr>
            <p:cNvSpPr txBox="1"/>
            <p:nvPr/>
          </p:nvSpPr>
          <p:spPr>
            <a:xfrm>
              <a:off x="6613609" y="4146864"/>
              <a:ext cx="1624426" cy="31525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D6765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Vía respiratoria asmática.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3A6EFF5-4F41-A744-BAC0-6C287A8AA1A0}"/>
                </a:ext>
              </a:extLst>
            </p:cNvPr>
            <p:cNvSpPr txBox="1"/>
            <p:nvPr/>
          </p:nvSpPr>
          <p:spPr>
            <a:xfrm>
              <a:off x="8262298" y="3123371"/>
              <a:ext cx="1624426" cy="47288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D6765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Vía respiratoria inflamada por ataque de asma.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AAA1C0-D5B0-F14F-A7AF-505610E21930}"/>
              </a:ext>
            </a:extLst>
          </p:cNvPr>
          <p:cNvSpPr txBox="1"/>
          <p:nvPr/>
        </p:nvSpPr>
        <p:spPr>
          <a:xfrm>
            <a:off x="442913" y="543824"/>
            <a:ext cx="8944463" cy="1432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Asma enfermedad inflamatoria crónica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E04C3BD-E9B7-9B4A-989F-354117BDE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46" t="-3156" r="-415" b="-3420"/>
          <a:stretch/>
        </p:blipFill>
        <p:spPr>
          <a:xfrm>
            <a:off x="5318760" y="2133600"/>
            <a:ext cx="6598920" cy="3550919"/>
          </a:xfrm>
          <a:prstGeom prst="rect">
            <a:avLst/>
          </a:prstGeom>
          <a:solidFill>
            <a:schemeClr val="bg1"/>
          </a:solidFill>
          <a:ln w="15875">
            <a:solidFill>
              <a:srgbClr val="830051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B69BBD2-DF87-2F42-9088-DA7B498C050E}"/>
              </a:ext>
            </a:extLst>
          </p:cNvPr>
          <p:cNvSpPr/>
          <p:nvPr/>
        </p:nvSpPr>
        <p:spPr>
          <a:xfrm>
            <a:off x="5216830" y="5701500"/>
            <a:ext cx="407907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D67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Major mechanisms of asthma onset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5D67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D67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endParaRPr kumimoji="0" lang="es-ES" sz="600" b="0" i="0" u="none" strike="noStrike" kern="1200" cap="none" spc="0" normalizeH="0" baseline="0" noProof="0" dirty="0">
              <a:ln>
                <a:noFill/>
              </a:ln>
              <a:solidFill>
                <a:srgbClr val="5D676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C641E2-687F-C04F-8D11-B62094AB6605}"/>
              </a:ext>
            </a:extLst>
          </p:cNvPr>
          <p:cNvSpPr txBox="1"/>
          <p:nvPr/>
        </p:nvSpPr>
        <p:spPr>
          <a:xfrm rot="16200000">
            <a:off x="-437779" y="6189388"/>
            <a:ext cx="11063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ES-9123 Mayo 2020</a:t>
            </a:r>
          </a:p>
        </p:txBody>
      </p:sp>
    </p:spTree>
    <p:extLst>
      <p:ext uri="{BB962C8B-B14F-4D97-AF65-F5344CB8AC3E}">
        <p14:creationId xmlns:p14="http://schemas.microsoft.com/office/powerpoint/2010/main" val="22774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objeto, reloj, dibujo, medidor&#10;&#10;Descripción generada automáticamente">
            <a:extLst>
              <a:ext uri="{FF2B5EF4-FFF2-40B4-BE49-F238E27FC236}">
                <a16:creationId xmlns:a16="http://schemas.microsoft.com/office/drawing/2014/main" id="{C669B405-752A-8345-85C2-1C7120A8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6" y="2074351"/>
            <a:ext cx="13354449" cy="31822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909C734-DE21-A54A-AC80-36CB9E465850}"/>
              </a:ext>
            </a:extLst>
          </p:cNvPr>
          <p:cNvSpPr/>
          <p:nvPr/>
        </p:nvSpPr>
        <p:spPr>
          <a:xfrm>
            <a:off x="2618055" y="6515718"/>
            <a:ext cx="1947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600" marR="0" lvl="0" indent="-4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Demoly P. et al. Eur Respir Rev. 2012: 21: 66: 74</a:t>
            </a:r>
          </a:p>
          <a:p>
            <a:pPr marL="48600" marR="0" lvl="0" indent="-4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Olaguíbel JM et al. Respir Res 2012 Jun 22;13:50.</a:t>
            </a:r>
          </a:p>
          <a:p>
            <a:pPr marL="48600" marR="0" lvl="0" indent="-4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48600" marR="0" lvl="0" indent="-4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439316A-7B43-724E-B842-6E39B2156545}"/>
              </a:ext>
            </a:extLst>
          </p:cNvPr>
          <p:cNvSpPr/>
          <p:nvPr/>
        </p:nvSpPr>
        <p:spPr>
          <a:xfrm>
            <a:off x="566240" y="5110035"/>
            <a:ext cx="39015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Figura 1: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Proportion of treated patients with not well-controlled asthma  and at least well-controlled asthma  in 2006, 2008 and 2010 in all countries. ns: nonsignificant p=0.035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1</a:t>
            </a:r>
            <a:endParaRPr kumimoji="0" lang="es-ES" sz="6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4846268-D6A4-C841-B674-40CD5130799E}"/>
              </a:ext>
            </a:extLst>
          </p:cNvPr>
          <p:cNvSpPr/>
          <p:nvPr/>
        </p:nvSpPr>
        <p:spPr>
          <a:xfrm>
            <a:off x="8940300" y="5110035"/>
            <a:ext cx="26854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Figura 3: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Asthma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control  according to GINA 2006 guidelines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D2B825-10C5-BC46-BA08-0B57F4A915E3}"/>
              </a:ext>
            </a:extLst>
          </p:cNvPr>
          <p:cNvSpPr/>
          <p:nvPr/>
        </p:nvSpPr>
        <p:spPr>
          <a:xfrm>
            <a:off x="4670137" y="5110035"/>
            <a:ext cx="21451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Figura 2: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Asthma control In each step of the treatment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s-ES" sz="18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EBBDD8-8E2F-2142-A9BC-671F8BA51BB2}"/>
              </a:ext>
            </a:extLst>
          </p:cNvPr>
          <p:cNvSpPr txBox="1"/>
          <p:nvPr/>
        </p:nvSpPr>
        <p:spPr>
          <a:xfrm>
            <a:off x="442913" y="595042"/>
            <a:ext cx="8008360" cy="13880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Falta de control del asma en España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FBC66B-35A6-AB4D-AE99-22372F872047}"/>
              </a:ext>
            </a:extLst>
          </p:cNvPr>
          <p:cNvSpPr txBox="1"/>
          <p:nvPr/>
        </p:nvSpPr>
        <p:spPr>
          <a:xfrm rot="16200000">
            <a:off x="-437779" y="6189388"/>
            <a:ext cx="11063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ES-9123 Mayo 2020</a:t>
            </a:r>
          </a:p>
        </p:txBody>
      </p:sp>
    </p:spTree>
    <p:extLst>
      <p:ext uri="{BB962C8B-B14F-4D97-AF65-F5344CB8AC3E}">
        <p14:creationId xmlns:p14="http://schemas.microsoft.com/office/powerpoint/2010/main" val="15310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C2B8E318-4F11-A04D-92EB-8C73A4552B83}"/>
              </a:ext>
            </a:extLst>
          </p:cNvPr>
          <p:cNvSpPr txBox="1"/>
          <p:nvPr/>
        </p:nvSpPr>
        <p:spPr>
          <a:xfrm>
            <a:off x="442914" y="717874"/>
            <a:ext cx="6707694" cy="796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Abuso de SABA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BA47143-017D-FF44-BFD0-675852C41E2E}"/>
              </a:ext>
            </a:extLst>
          </p:cNvPr>
          <p:cNvSpPr/>
          <p:nvPr/>
        </p:nvSpPr>
        <p:spPr>
          <a:xfrm>
            <a:off x="2708525" y="6478161"/>
            <a:ext cx="5674548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2017: http://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isanidad.com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wp-content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/uploads/2018/04/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Observatorio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-del-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Medicamento_Febrero.pdf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RLD &amp; IMS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SABA = short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acting</a:t>
            </a:r>
            <a:r>
              <a:rPr kumimoji="0" lang="it-IT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beta 2 </a:t>
            </a:r>
            <a:r>
              <a:rPr kumimoji="0" lang="it-IT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agonist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4439F3C-6813-984E-AB3B-FD6586FA15B1}"/>
              </a:ext>
            </a:extLst>
          </p:cNvPr>
          <p:cNvGrpSpPr/>
          <p:nvPr/>
        </p:nvGrpSpPr>
        <p:grpSpPr>
          <a:xfrm>
            <a:off x="1278679" y="1786474"/>
            <a:ext cx="3626970" cy="2462807"/>
            <a:chOff x="1278679" y="1786474"/>
            <a:chExt cx="3626970" cy="2462807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898F4EAE-9488-4448-9CF9-430C59957B9D}"/>
                </a:ext>
              </a:extLst>
            </p:cNvPr>
            <p:cNvGrpSpPr/>
            <p:nvPr/>
          </p:nvGrpSpPr>
          <p:grpSpPr>
            <a:xfrm>
              <a:off x="1278679" y="1786474"/>
              <a:ext cx="2470162" cy="2462807"/>
              <a:chOff x="1278679" y="1786474"/>
              <a:chExt cx="2470162" cy="2462807"/>
            </a:xfrm>
          </p:grpSpPr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D6FE9C19-E109-E74E-9D3F-13CE61A01A2B}"/>
                  </a:ext>
                </a:extLst>
              </p:cNvPr>
              <p:cNvSpPr/>
              <p:nvPr/>
            </p:nvSpPr>
            <p:spPr>
              <a:xfrm>
                <a:off x="1278679" y="1786474"/>
                <a:ext cx="2462807" cy="2462807"/>
              </a:xfrm>
              <a:prstGeom prst="ellipse">
                <a:avLst/>
              </a:prstGeom>
              <a:solidFill>
                <a:srgbClr val="830051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BCFFFCA4-AFAA-C745-AB08-6DEB4D5F5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50000"/>
                <a:alphaModFix amt="50000"/>
              </a:blip>
              <a:stretch>
                <a:fillRect/>
              </a:stretch>
            </p:blipFill>
            <p:spPr>
              <a:xfrm>
                <a:off x="1551569" y="2202941"/>
                <a:ext cx="2197272" cy="1777493"/>
              </a:xfrm>
              <a:prstGeom prst="rect">
                <a:avLst/>
              </a:prstGeom>
            </p:spPr>
          </p:pic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80980EA-6C35-BA46-B474-69140049FB78}"/>
                </a:ext>
              </a:extLst>
            </p:cNvPr>
            <p:cNvGrpSpPr/>
            <p:nvPr/>
          </p:nvGrpSpPr>
          <p:grpSpPr>
            <a:xfrm>
              <a:off x="1465483" y="3032046"/>
              <a:ext cx="3440166" cy="942805"/>
              <a:chOff x="792020" y="2492286"/>
              <a:chExt cx="3590393" cy="983976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6FFAFC89-CE4E-524C-9129-EE1DB9496DDD}"/>
                  </a:ext>
                </a:extLst>
              </p:cNvPr>
              <p:cNvSpPr txBox="1"/>
              <p:nvPr/>
            </p:nvSpPr>
            <p:spPr>
              <a:xfrm>
                <a:off x="1518998" y="2492286"/>
                <a:ext cx="1557371" cy="722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medicamento más vendido en farmacias</a:t>
                </a:r>
                <a:r>
                  <a:rPr kumimoji="0" lang="es-ES" sz="13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8" name="2 Subtítulo">
                <a:extLst>
                  <a:ext uri="{FF2B5EF4-FFF2-40B4-BE49-F238E27FC236}">
                    <a16:creationId xmlns:a16="http://schemas.microsoft.com/office/drawing/2014/main" id="{B7437D47-F7C2-F649-8812-9DAB7DB90F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2020" y="2501550"/>
                <a:ext cx="3590393" cy="9747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0006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s-ES_tradnl" altLang="es-ES" sz="10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7</a:t>
                </a:r>
                <a:r>
                  <a:rPr kumimoji="0" lang="es-ES_tradnl" altLang="es-ES" sz="10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º</a:t>
                </a:r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7CFD43B-687B-9649-A92E-CA42A6B673A2}"/>
              </a:ext>
            </a:extLst>
          </p:cNvPr>
          <p:cNvGrpSpPr/>
          <p:nvPr/>
        </p:nvGrpSpPr>
        <p:grpSpPr>
          <a:xfrm>
            <a:off x="4034322" y="2552737"/>
            <a:ext cx="4231464" cy="3503202"/>
            <a:chOff x="3646348" y="1516178"/>
            <a:chExt cx="3712044" cy="3073178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A78B3D74-0B9D-9149-A411-BEDD6A115851}"/>
                </a:ext>
              </a:extLst>
            </p:cNvPr>
            <p:cNvSpPr/>
            <p:nvPr/>
          </p:nvSpPr>
          <p:spPr>
            <a:xfrm>
              <a:off x="3646348" y="1516178"/>
              <a:ext cx="3073178" cy="3073178"/>
            </a:xfrm>
            <a:prstGeom prst="ellipse">
              <a:avLst/>
            </a:prstGeom>
            <a:solidFill>
              <a:srgbClr val="DEFFFF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8C15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2 Subtítulo">
              <a:extLst>
                <a:ext uri="{FF2B5EF4-FFF2-40B4-BE49-F238E27FC236}">
                  <a16:creationId xmlns:a16="http://schemas.microsoft.com/office/drawing/2014/main" id="{58C8D27A-858C-A14A-A005-7084145DD6AA}"/>
                </a:ext>
              </a:extLst>
            </p:cNvPr>
            <p:cNvSpPr txBox="1">
              <a:spLocks/>
            </p:cNvSpPr>
            <p:nvPr/>
          </p:nvSpPr>
          <p:spPr>
            <a:xfrm>
              <a:off x="3767999" y="2539203"/>
              <a:ext cx="3590393" cy="9747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0006"/>
                </a:buClr>
                <a:buSzTx/>
                <a:buFont typeface="Arial"/>
                <a:buNone/>
                <a:tabLst/>
                <a:defRPr/>
              </a:pPr>
              <a:r>
                <a:rPr kumimoji="0" lang="es-ES_tradnl" altLang="es-ES" sz="14500" b="0" i="0" u="none" strike="noStrike" kern="1200" cap="none" spc="0" normalizeH="0" baseline="0" noProof="0" dirty="0">
                  <a:ln>
                    <a:noFill/>
                  </a:ln>
                  <a:solidFill>
                    <a:srgbClr val="8C15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40</a:t>
              </a:r>
              <a:r>
                <a:rPr kumimoji="0" lang="es-ES_tradnl" altLang="es-E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C15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%</a:t>
              </a:r>
              <a:endParaRPr kumimoji="0" lang="es-ES_tradnl" sz="9600" b="0" i="0" u="none" strike="noStrike" kern="1200" cap="none" spc="0" normalizeH="0" baseline="0" noProof="0" dirty="0">
                <a:ln>
                  <a:noFill/>
                </a:ln>
                <a:solidFill>
                  <a:srgbClr val="8C15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0006"/>
                </a:buClr>
                <a:buSzTx/>
                <a:buFont typeface="Arial"/>
                <a:buNone/>
                <a:tabLst/>
                <a:defRPr/>
              </a:pPr>
              <a:endParaRPr kumimoji="0" lang="es-ES_tradnl" altLang="es-ES" sz="14500" b="0" i="0" u="none" strike="noStrike" kern="1200" cap="none" spc="0" normalizeH="0" baseline="30000" noProof="0" dirty="0">
                <a:ln>
                  <a:noFill/>
                </a:ln>
                <a:solidFill>
                  <a:srgbClr val="8C15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9605DFF-886A-9943-B89C-3DE152775A06}"/>
                </a:ext>
              </a:extLst>
            </p:cNvPr>
            <p:cNvSpPr txBox="1"/>
            <p:nvPr/>
          </p:nvSpPr>
          <p:spPr>
            <a:xfrm>
              <a:off x="3908709" y="3391917"/>
              <a:ext cx="2543507" cy="80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C154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del SABA se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C154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adquiere en farmacias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C154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 receta</a:t>
              </a:r>
              <a:r>
                <a:rPr kumimoji="0" lang="es-E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8C154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469FFFE-B914-724F-BD85-FBE773B6126F}"/>
              </a:ext>
            </a:extLst>
          </p:cNvPr>
          <p:cNvSpPr/>
          <p:nvPr/>
        </p:nvSpPr>
        <p:spPr>
          <a:xfrm>
            <a:off x="2713009" y="3906973"/>
            <a:ext cx="1229628" cy="33982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marR="0" lvl="0" indent="0" algn="l" defTabSz="9334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b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MS Gothic"/>
                <a:cs typeface="Calibri" panose="020F0502020204030204" pitchFamily="34" charset="0"/>
              </a:rPr>
            </a:b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MS Gothic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E594FC4-7BEA-A74A-BE5D-5DA255840E00}"/>
              </a:ext>
            </a:extLst>
          </p:cNvPr>
          <p:cNvSpPr txBox="1"/>
          <p:nvPr/>
        </p:nvSpPr>
        <p:spPr>
          <a:xfrm rot="16200000">
            <a:off x="-437779" y="6189388"/>
            <a:ext cx="11063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ES-9123 Mayo 2020</a:t>
            </a:r>
          </a:p>
        </p:txBody>
      </p:sp>
    </p:spTree>
    <p:extLst>
      <p:ext uri="{BB962C8B-B14F-4D97-AF65-F5344CB8AC3E}">
        <p14:creationId xmlns:p14="http://schemas.microsoft.com/office/powerpoint/2010/main" val="29890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41C5B16-E121-3E4A-811B-E9C8AF455191}"/>
              </a:ext>
            </a:extLst>
          </p:cNvPr>
          <p:cNvSpPr txBox="1"/>
          <p:nvPr/>
        </p:nvSpPr>
        <p:spPr>
          <a:xfrm>
            <a:off x="442914" y="585139"/>
            <a:ext cx="11956904" cy="756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-15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¿Cuánto uso de SABA es mucho?</a:t>
            </a:r>
          </a:p>
        </p:txBody>
      </p:sp>
      <p:sp>
        <p:nvSpPr>
          <p:cNvPr id="23" name="CuadroTexto 16">
            <a:extLst>
              <a:ext uri="{FF2B5EF4-FFF2-40B4-BE49-F238E27FC236}">
                <a16:creationId xmlns:a16="http://schemas.microsoft.com/office/drawing/2014/main" id="{A1EC0077-2AA7-054E-9F6F-485F77731AE7}"/>
              </a:ext>
            </a:extLst>
          </p:cNvPr>
          <p:cNvSpPr txBox="1"/>
          <p:nvPr/>
        </p:nvSpPr>
        <p:spPr>
          <a:xfrm>
            <a:off x="2730280" y="6433907"/>
            <a:ext cx="6998890" cy="230832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>
            <a:defPPr>
              <a:defRPr lang="es-ES"/>
            </a:defPPr>
            <a:lvl1pPr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McKibben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S et al. "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Tossing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a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coin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:"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defining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the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excessive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use of short-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acting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beta(2)-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agonists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in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asthma-the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views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of general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practitioners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and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asthma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experts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in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primary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and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secondary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care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. NPJ Prim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Care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Respir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s-E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Med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</a:rPr>
              <a:t>. 2018 Jul 18;28(1):26.</a:t>
            </a: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43BC36D9-103B-874E-A25A-4B0C182B3401}"/>
              </a:ext>
            </a:extLst>
          </p:cNvPr>
          <p:cNvSpPr/>
          <p:nvPr/>
        </p:nvSpPr>
        <p:spPr>
          <a:xfrm>
            <a:off x="513372" y="1842847"/>
            <a:ext cx="2758636" cy="959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8B144F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0229689-5BD0-7D42-9742-D24507C704B5}"/>
              </a:ext>
            </a:extLst>
          </p:cNvPr>
          <p:cNvGrpSpPr/>
          <p:nvPr/>
        </p:nvGrpSpPr>
        <p:grpSpPr>
          <a:xfrm>
            <a:off x="879854" y="2302379"/>
            <a:ext cx="2772000" cy="2136886"/>
            <a:chOff x="1035496" y="2302379"/>
            <a:chExt cx="2772000" cy="2136886"/>
          </a:xfrm>
        </p:grpSpPr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4B50245E-D889-9649-B03B-3D1619467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685" b="18731"/>
            <a:stretch/>
          </p:blipFill>
          <p:spPr>
            <a:xfrm>
              <a:off x="1577480" y="2302379"/>
              <a:ext cx="2084755" cy="2136886"/>
            </a:xfrm>
            <a:prstGeom prst="rect">
              <a:avLst/>
            </a:prstGeom>
          </p:spPr>
        </p:pic>
        <p:sp>
          <p:nvSpPr>
            <p:cNvPr id="36" name="Rectángulo redondeado 35">
              <a:extLst>
                <a:ext uri="{FF2B5EF4-FFF2-40B4-BE49-F238E27FC236}">
                  <a16:creationId xmlns:a16="http://schemas.microsoft.com/office/drawing/2014/main" id="{8DC1B6D9-7B58-D246-B3F0-903D1DFEFF2C}"/>
                </a:ext>
              </a:extLst>
            </p:cNvPr>
            <p:cNvSpPr/>
            <p:nvPr/>
          </p:nvSpPr>
          <p:spPr>
            <a:xfrm>
              <a:off x="1035496" y="3163647"/>
              <a:ext cx="2772000" cy="9598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DB0AC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1 SABA/mes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8B14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Revisión médica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B7C6A573-27CF-0F49-932B-ADB136A1EA14}"/>
              </a:ext>
            </a:extLst>
          </p:cNvPr>
          <p:cNvSpPr/>
          <p:nvPr/>
        </p:nvSpPr>
        <p:spPr>
          <a:xfrm>
            <a:off x="7180158" y="2949062"/>
            <a:ext cx="3019245" cy="959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8B144F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6AE683C-167B-7F4A-901E-9ACA6C1F43F7}"/>
              </a:ext>
            </a:extLst>
          </p:cNvPr>
          <p:cNvGrpSpPr/>
          <p:nvPr/>
        </p:nvGrpSpPr>
        <p:grpSpPr>
          <a:xfrm>
            <a:off x="7249502" y="1991576"/>
            <a:ext cx="4050212" cy="2611883"/>
            <a:chOff x="7405144" y="1991576"/>
            <a:chExt cx="4050212" cy="2611883"/>
          </a:xfrm>
        </p:grpSpPr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2B0A5FDE-D06F-5E42-BE7D-7516985A1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8731"/>
            <a:stretch/>
          </p:blipFill>
          <p:spPr>
            <a:xfrm>
              <a:off x="9334888" y="1991576"/>
              <a:ext cx="2120468" cy="2136886"/>
            </a:xfrm>
            <a:prstGeom prst="rect">
              <a:avLst/>
            </a:prstGeom>
          </p:spPr>
        </p:pic>
        <p:sp>
          <p:nvSpPr>
            <p:cNvPr id="38" name="Rectángulo redondeado 37">
              <a:extLst>
                <a:ext uri="{FF2B5EF4-FFF2-40B4-BE49-F238E27FC236}">
                  <a16:creationId xmlns:a16="http://schemas.microsoft.com/office/drawing/2014/main" id="{6213C172-D3C6-214C-BDE4-9C37DBC82D1B}"/>
                </a:ext>
              </a:extLst>
            </p:cNvPr>
            <p:cNvSpPr/>
            <p:nvPr/>
          </p:nvSpPr>
          <p:spPr>
            <a:xfrm>
              <a:off x="7405144" y="3643584"/>
              <a:ext cx="3787093" cy="9598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8B14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La mortalidad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8B14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y morbilidad aumenta progresivamente con el número de </a:t>
              </a:r>
              <a:r>
                <a:rPr kumimoji="0" lang="es-E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B14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SABAs</a:t>
              </a: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8B14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dispensados/año 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90E85AB8-394E-844D-B3E4-61D3DE0AF910}"/>
              </a:ext>
            </a:extLst>
          </p:cNvPr>
          <p:cNvGrpSpPr/>
          <p:nvPr/>
        </p:nvGrpSpPr>
        <p:grpSpPr>
          <a:xfrm>
            <a:off x="3752210" y="2437877"/>
            <a:ext cx="2899159" cy="1685645"/>
            <a:chOff x="3907852" y="2437877"/>
            <a:chExt cx="2899159" cy="1685645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60E03F7E-FB6A-AB4A-B952-D469032AC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4647"/>
            <a:stretch/>
          </p:blipFill>
          <p:spPr>
            <a:xfrm flipH="1">
              <a:off x="5205310" y="2437877"/>
              <a:ext cx="1601701" cy="1508667"/>
            </a:xfrm>
            <a:prstGeom prst="rect">
              <a:avLst/>
            </a:prstGeom>
          </p:spPr>
        </p:pic>
        <p:sp>
          <p:nvSpPr>
            <p:cNvPr id="39" name="Rectángulo redondeado 38">
              <a:extLst>
                <a:ext uri="{FF2B5EF4-FFF2-40B4-BE49-F238E27FC236}">
                  <a16:creationId xmlns:a16="http://schemas.microsoft.com/office/drawing/2014/main" id="{8668586B-703C-3241-92D5-FFD1637E506F}"/>
                </a:ext>
              </a:extLst>
            </p:cNvPr>
            <p:cNvSpPr/>
            <p:nvPr/>
          </p:nvSpPr>
          <p:spPr>
            <a:xfrm>
              <a:off x="3907852" y="3163647"/>
              <a:ext cx="2772000" cy="9598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DB0AC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3 SABA/año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8B144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Riesgo hospitalización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1A2D30-A5B0-B64B-8CA5-F7A7A9D2A9DC}"/>
              </a:ext>
            </a:extLst>
          </p:cNvPr>
          <p:cNvSpPr txBox="1"/>
          <p:nvPr/>
        </p:nvSpPr>
        <p:spPr>
          <a:xfrm rot="16200000">
            <a:off x="-437779" y="6189388"/>
            <a:ext cx="11063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ES-9123 Mayo 2020</a:t>
            </a:r>
          </a:p>
        </p:txBody>
      </p:sp>
    </p:spTree>
    <p:extLst>
      <p:ext uri="{BB962C8B-B14F-4D97-AF65-F5344CB8AC3E}">
        <p14:creationId xmlns:p14="http://schemas.microsoft.com/office/powerpoint/2010/main" val="20910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41C5B16-E121-3E4A-811B-E9C8AF455191}"/>
              </a:ext>
            </a:extLst>
          </p:cNvPr>
          <p:cNvSpPr txBox="1"/>
          <p:nvPr/>
        </p:nvSpPr>
        <p:spPr>
          <a:xfrm>
            <a:off x="442914" y="585139"/>
            <a:ext cx="11041164" cy="15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833"/>
              </a:lnSpc>
            </a:pPr>
            <a:r>
              <a:rPr lang="es-ES_tradnl" sz="6000" spc="-150" dirty="0">
                <a:solidFill>
                  <a:srgbClr val="83005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riesgos de la sobreutilización de SABA…</a:t>
            </a: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43BC36D9-103B-874E-A25A-4B0C182B3401}"/>
              </a:ext>
            </a:extLst>
          </p:cNvPr>
          <p:cNvSpPr/>
          <p:nvPr/>
        </p:nvSpPr>
        <p:spPr>
          <a:xfrm>
            <a:off x="707922" y="1842847"/>
            <a:ext cx="2758636" cy="959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endParaRPr lang="es-ES" sz="1600" b="1" dirty="0">
              <a:solidFill>
                <a:srgbClr val="8B144F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E9F172-B7BE-2A4F-AF5F-ACDEAE4DFE2C}"/>
              </a:ext>
            </a:extLst>
          </p:cNvPr>
          <p:cNvSpPr txBox="1"/>
          <p:nvPr/>
        </p:nvSpPr>
        <p:spPr>
          <a:xfrm>
            <a:off x="2681206" y="2375731"/>
            <a:ext cx="64157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lvl="1" indent="-252000">
              <a:lnSpc>
                <a:spcPts val="1720"/>
              </a:lnSpc>
              <a:spcAft>
                <a:spcPts val="900"/>
              </a:spcAft>
              <a:buFont typeface="+mj-lt"/>
              <a:buAutoNum type="arabicPeriod"/>
            </a:pPr>
            <a:r>
              <a:rPr lang="es-ES_tradnl" sz="1600" b="1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Regulación a la baja de b-receptores, disminución de </a:t>
            </a:r>
            <a:r>
              <a:rPr lang="es-ES_tradnl" sz="1600" b="1" dirty="0" err="1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broncoprotección</a:t>
            </a:r>
            <a:r>
              <a:rPr lang="es-ES_tradnl" sz="1600" b="1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, hiperreactividad de rebote  disminución de efecto broncodilatador.</a:t>
            </a:r>
            <a:r>
              <a:rPr lang="es-ES_tradnl" sz="1600" b="1" baseline="30000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</a:t>
            </a:r>
            <a:r>
              <a:rPr lang="es-ES_tradnl" sz="1600" b="1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                                                     </a:t>
            </a:r>
            <a:r>
              <a:rPr lang="es-ES_tradnl" sz="1600" dirty="0" err="1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Hancox</a:t>
            </a:r>
            <a:r>
              <a:rPr lang="es-ES_tradnl" sz="1600" dirty="0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sz="1600" dirty="0" err="1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Respir</a:t>
            </a:r>
            <a:r>
              <a:rPr lang="es-ES_tradnl" sz="1600" dirty="0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600" dirty="0" err="1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</a:t>
            </a:r>
            <a:r>
              <a:rPr lang="es-ES_tradnl" sz="1600" dirty="0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2000</a:t>
            </a:r>
          </a:p>
          <a:p>
            <a:pPr marL="252000" lvl="1" indent="-252000">
              <a:lnSpc>
                <a:spcPts val="1720"/>
              </a:lnSpc>
              <a:spcAft>
                <a:spcPts val="900"/>
              </a:spcAft>
              <a:buFont typeface="+mj-lt"/>
              <a:buAutoNum type="arabicPeriod"/>
            </a:pPr>
            <a:r>
              <a:rPr lang="es-ES_tradnl" sz="1600" b="1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Mayor respuesta alérgica. Mayor inflamación eosinofílica.</a:t>
            </a:r>
            <a:r>
              <a:rPr lang="es-ES_tradnl" sz="1600" b="1" baseline="30000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2</a:t>
            </a:r>
            <a:r>
              <a:rPr lang="es-ES_tradnl" sz="1600" b="1" dirty="0">
                <a:solidFill>
                  <a:srgbClr val="88979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s-ES_tradnl" sz="1600" dirty="0" err="1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Aldridge</a:t>
            </a:r>
            <a:r>
              <a:rPr lang="es-ES_tradnl" sz="1600" dirty="0">
                <a:solidFill>
                  <a:srgbClr val="88979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AJRCCM 2000</a:t>
            </a:r>
          </a:p>
          <a:p>
            <a:pPr marL="252000" lvl="1" indent="-252000">
              <a:lnSpc>
                <a:spcPts val="1720"/>
              </a:lnSpc>
              <a:spcAft>
                <a:spcPts val="900"/>
              </a:spcAft>
              <a:buFont typeface="+mj-lt"/>
              <a:buAutoNum type="arabicPeriod"/>
            </a:pPr>
            <a:endParaRPr lang="es-ES_tradnl" sz="1600" b="1" baseline="30000" dirty="0">
              <a:solidFill>
                <a:srgbClr val="889794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86ACF95-C088-0846-B546-2A21B512C654}"/>
              </a:ext>
            </a:extLst>
          </p:cNvPr>
          <p:cNvGrpSpPr/>
          <p:nvPr/>
        </p:nvGrpSpPr>
        <p:grpSpPr>
          <a:xfrm>
            <a:off x="593227" y="4487579"/>
            <a:ext cx="11316972" cy="721581"/>
            <a:chOff x="664437" y="3429236"/>
            <a:chExt cx="8025833" cy="39600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A853CEB-0B78-D34B-ADB5-E91B1AD4DE21}"/>
                </a:ext>
              </a:extLst>
            </p:cNvPr>
            <p:cNvSpPr/>
            <p:nvPr/>
          </p:nvSpPr>
          <p:spPr>
            <a:xfrm>
              <a:off x="2700000" y="3429236"/>
              <a:ext cx="1656000" cy="396000"/>
            </a:xfrm>
            <a:prstGeom prst="rect">
              <a:avLst/>
            </a:prstGeom>
            <a:solidFill>
              <a:srgbClr val="9DB0AC"/>
            </a:solidFill>
            <a:ln>
              <a:solidFill>
                <a:srgbClr val="9DB0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≥3 </a:t>
              </a:r>
              <a:r>
                <a:rPr lang="en-AU" sz="20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envases</a:t>
              </a:r>
              <a:r>
                <a:rPr lang="en-AU" sz="2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/año</a:t>
              </a:r>
              <a:r>
                <a:rPr lang="en-AU" sz="2000" baseline="30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</a:t>
              </a:r>
              <a:r>
                <a:rPr lang="en-AU" sz="2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endPara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52DDEF6-C962-5945-A4A6-8D55D5F157A0}"/>
                </a:ext>
              </a:extLst>
            </p:cNvPr>
            <p:cNvSpPr/>
            <p:nvPr/>
          </p:nvSpPr>
          <p:spPr>
            <a:xfrm>
              <a:off x="4999115" y="3429236"/>
              <a:ext cx="1656000" cy="396000"/>
            </a:xfrm>
            <a:prstGeom prst="rect">
              <a:avLst/>
            </a:prstGeom>
            <a:solidFill>
              <a:srgbClr val="9DB0AC"/>
            </a:solidFill>
            <a:ln>
              <a:solidFill>
                <a:srgbClr val="9DB0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≥12 </a:t>
              </a:r>
              <a:r>
                <a:rPr lang="en-AU" sz="20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envases</a:t>
              </a:r>
              <a:r>
                <a:rPr lang="en-AU" sz="2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/año</a:t>
              </a:r>
              <a:r>
                <a:rPr lang="en-AU" sz="2000" baseline="30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4</a:t>
              </a:r>
              <a:r>
                <a:rPr lang="en-AU" sz="20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endPara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03F1930-3952-6E44-B2D2-E01C44FC6191}"/>
                </a:ext>
              </a:extLst>
            </p:cNvPr>
            <p:cNvSpPr/>
            <p:nvPr/>
          </p:nvSpPr>
          <p:spPr>
            <a:xfrm>
              <a:off x="7034270" y="3429236"/>
              <a:ext cx="1656000" cy="396000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solidFill>
                <a:srgbClr val="8D1E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 err="1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Están</a:t>
              </a:r>
              <a:r>
                <a:rPr lang="en-AU" sz="1400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AU" sz="1400" dirty="0" err="1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asociados</a:t>
              </a:r>
              <a:r>
                <a:rPr lang="en-AU" sz="1400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a </a:t>
              </a:r>
              <a:r>
                <a:rPr lang="en-AU" sz="1400" b="1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riesgo de </a:t>
              </a:r>
              <a:r>
                <a:rPr lang="en-AU" sz="1400" b="1" dirty="0" err="1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mortalidad</a:t>
              </a:r>
              <a:r>
                <a:rPr lang="en-AU" sz="1400" b="1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por asma</a:t>
              </a:r>
              <a:r>
                <a:rPr lang="en-AU" sz="1400" b="1" baseline="30000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4</a:t>
              </a:r>
              <a:endParaRPr lang="es-ES" sz="1400" b="1" baseline="30000" dirty="0">
                <a:solidFill>
                  <a:srgbClr val="8D1E5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FDD9B9AE-7135-1143-9DFF-80FBC849C570}"/>
                </a:ext>
              </a:extLst>
            </p:cNvPr>
            <p:cNvSpPr/>
            <p:nvPr/>
          </p:nvSpPr>
          <p:spPr>
            <a:xfrm>
              <a:off x="664437" y="3429236"/>
              <a:ext cx="1693067" cy="396000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solidFill>
                <a:srgbClr val="8D1E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AU" sz="1400" b="1" dirty="0" err="1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Aumenta</a:t>
              </a:r>
              <a:r>
                <a:rPr lang="en-AU" sz="1400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x2 el </a:t>
              </a:r>
              <a:r>
                <a:rPr lang="en-AU" sz="1400" b="1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riesgo de </a:t>
              </a:r>
              <a:r>
                <a:rPr lang="en-AU" sz="1400" b="1" dirty="0" err="1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visitar</a:t>
              </a:r>
              <a:r>
                <a:rPr lang="en-AU" sz="1400" b="1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AU" sz="1400" b="1" dirty="0" err="1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urgencias</a:t>
              </a:r>
              <a:r>
                <a:rPr lang="en-AU" sz="1400" b="1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y hospitalización</a:t>
              </a:r>
              <a:r>
                <a:rPr lang="en-AU" sz="1400" b="1" baseline="30000" dirty="0">
                  <a:solidFill>
                    <a:srgbClr val="8D1E54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</a:t>
              </a:r>
              <a:endParaRPr lang="es-ES" sz="1400" b="1" baseline="30000" dirty="0">
                <a:solidFill>
                  <a:srgbClr val="8D1E5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25" name="Cheurón 24">
            <a:extLst>
              <a:ext uri="{FF2B5EF4-FFF2-40B4-BE49-F238E27FC236}">
                <a16:creationId xmlns:a16="http://schemas.microsoft.com/office/drawing/2014/main" id="{BC610175-AF3F-784C-8AFA-5ECAF33481FE}"/>
              </a:ext>
            </a:extLst>
          </p:cNvPr>
          <p:cNvSpPr/>
          <p:nvPr/>
        </p:nvSpPr>
        <p:spPr>
          <a:xfrm rot="10800000">
            <a:off x="3079693" y="4685297"/>
            <a:ext cx="324196" cy="326147"/>
          </a:xfrm>
          <a:prstGeom prst="chevron">
            <a:avLst/>
          </a:prstGeom>
          <a:solidFill>
            <a:srgbClr val="9DB0AC"/>
          </a:solidFill>
          <a:ln>
            <a:solidFill>
              <a:srgbClr val="9DB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Cheurón 25">
            <a:extLst>
              <a:ext uri="{FF2B5EF4-FFF2-40B4-BE49-F238E27FC236}">
                <a16:creationId xmlns:a16="http://schemas.microsoft.com/office/drawing/2014/main" id="{920FB620-D2FC-EF45-95BD-668FCB3E00AC}"/>
              </a:ext>
            </a:extLst>
          </p:cNvPr>
          <p:cNvSpPr/>
          <p:nvPr/>
        </p:nvSpPr>
        <p:spPr>
          <a:xfrm>
            <a:off x="9160132" y="4685297"/>
            <a:ext cx="324196" cy="326147"/>
          </a:xfrm>
          <a:prstGeom prst="chevron">
            <a:avLst/>
          </a:prstGeom>
          <a:solidFill>
            <a:srgbClr val="9DB0AC"/>
          </a:solidFill>
          <a:ln>
            <a:solidFill>
              <a:srgbClr val="9DB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46A1BAC-66CA-8749-A2DD-E313433C5BB4}"/>
              </a:ext>
            </a:extLst>
          </p:cNvPr>
          <p:cNvSpPr/>
          <p:nvPr/>
        </p:nvSpPr>
        <p:spPr>
          <a:xfrm>
            <a:off x="2743200" y="6308835"/>
            <a:ext cx="7229873" cy="507831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Hancox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RJ et al. "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Bronchodilator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tolerance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rebound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bronchoconstriction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regular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inhaled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beta-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agonist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treatment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",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Respir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2000 Aug;94(8):767-71.</a:t>
            </a:r>
          </a:p>
          <a:p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Aldridge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 et al."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terbutaline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budesonide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sputum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cells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bronchial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hyperresponsiveness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asthma"Am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 Respir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Care </a:t>
            </a:r>
            <a:r>
              <a:rPr lang="es-E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</a:t>
            </a:r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2000 May;161(5):1459-64</a:t>
            </a:r>
          </a:p>
          <a:p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CA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Stanford RH et al. Short-acting β-agonist use and its ability to predict future asthma-related outcomes. Ann Allergy Asthma Immunol. 2012;109(6):403-7.</a:t>
            </a:r>
          </a:p>
          <a:p>
            <a:r>
              <a:rPr lang="es-E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4. </a:t>
            </a:r>
            <a:r>
              <a:rPr lang="en-CA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Levy M et al. Royal College of Physicians: Health Quality Improvement Partnership 2014.</a:t>
            </a:r>
            <a:endParaRPr lang="es-ES" sz="6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</a:endParaRPr>
          </a:p>
          <a:p>
            <a:endParaRPr lang="es-ES" sz="6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45BA6E-F01D-F147-888F-58454D75BB8D}"/>
              </a:ext>
            </a:extLst>
          </p:cNvPr>
          <p:cNvSpPr txBox="1"/>
          <p:nvPr/>
        </p:nvSpPr>
        <p:spPr>
          <a:xfrm rot="16200000">
            <a:off x="-437779" y="6189388"/>
            <a:ext cx="11063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ES-9123 Mayo 2020</a:t>
            </a:r>
          </a:p>
        </p:txBody>
      </p:sp>
    </p:spTree>
    <p:extLst>
      <p:ext uri="{BB962C8B-B14F-4D97-AF65-F5344CB8AC3E}">
        <p14:creationId xmlns:p14="http://schemas.microsoft.com/office/powerpoint/2010/main" val="40880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B6DFB12-16FD-46B6-B466-4E71EF7B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GINA VS GEMA</a:t>
            </a:r>
          </a:p>
        </p:txBody>
      </p:sp>
      <p:pic>
        <p:nvPicPr>
          <p:cNvPr id="4" name="Picture 3" descr="neskuitvs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30524"/>
          <a:stretch/>
        </p:blipFill>
        <p:spPr>
          <a:xfrm>
            <a:off x="609600" y="1600202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531752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3383</Words>
  <Application>Microsoft Office PowerPoint</Application>
  <PresentationFormat>Panorámica</PresentationFormat>
  <Paragraphs>299</Paragraphs>
  <Slides>36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36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MuseoSans-100</vt:lpstr>
      <vt:lpstr>MuseoSans-300</vt:lpstr>
      <vt:lpstr>Open Sans</vt:lpstr>
      <vt:lpstr>Open Sans Light</vt:lpstr>
      <vt:lpstr>Open Sans Semibold</vt:lpstr>
      <vt:lpstr>Symbol</vt:lpstr>
      <vt:lpstr>Verdana Pro</vt:lpstr>
      <vt:lpstr>Verdana Pro Cond SemiBold</vt:lpstr>
      <vt:lpstr>Wingdings</vt:lpstr>
      <vt:lpstr>TornVTI</vt:lpstr>
      <vt:lpstr>Tema de Office</vt:lpstr>
      <vt:lpstr>Diseño personalizado</vt:lpstr>
      <vt:lpstr>Office Theme</vt:lpstr>
      <vt:lpstr>NUEVAS GUÍAS</vt:lpstr>
      <vt:lpstr>CONFLITO DE INTERÉS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GINA VS GEMA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Global Initiative for Asthma (GINA) What’s new in GINA 2020?</vt:lpstr>
      <vt:lpstr> Cambios tratamiento asma “leve”</vt:lpstr>
      <vt:lpstr>Riesgos de uso de SABA</vt:lpstr>
      <vt:lpstr>Presentación de PowerPoint</vt:lpstr>
      <vt:lpstr>Presentación de PowerPoint</vt:lpstr>
      <vt:lpstr>Presentación de PowerPoint</vt:lpstr>
      <vt:lpstr>Presentación de PowerPoint</vt:lpstr>
      <vt:lpstr>Diagnóstico en AP</vt:lpstr>
      <vt:lpstr>Diagnóstico en AP</vt:lpstr>
      <vt:lpstr>Clasificación de la gravedad</vt:lpstr>
      <vt:lpstr>Concepto y clasificación del control</vt:lpstr>
      <vt:lpstr>Presentación de PowerPoint</vt:lpstr>
      <vt:lpstr>Presentación de PowerPoint</vt:lpstr>
      <vt:lpstr>Presentación de PowerPoint</vt:lpstr>
      <vt:lpstr>Dosis de corticoides inhalados</vt:lpstr>
      <vt:lpstr>Presentación de PowerPoint</vt:lpstr>
      <vt:lpstr>Tratamiento de mantenimiento</vt:lpstr>
      <vt:lpstr>Presentación de PowerPoint</vt:lpstr>
      <vt:lpstr>¿Cuando remitir un@ asmátic@ a Neumología?</vt:lpstr>
      <vt:lpstr>Presentación de PowerPoint</vt:lpstr>
      <vt:lpstr>Presentación de PowerPoint</vt:lpstr>
      <vt:lpstr>NADA MÁS QUE DECIR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Victoriano Chavero Carrasco</dc:creator>
  <cp:lastModifiedBy>Victor Chavero Carrasco</cp:lastModifiedBy>
  <cp:revision>2</cp:revision>
  <dcterms:created xsi:type="dcterms:W3CDTF">2021-02-23T22:19:50Z</dcterms:created>
  <dcterms:modified xsi:type="dcterms:W3CDTF">2021-02-28T17:25:35Z</dcterms:modified>
</cp:coreProperties>
</file>