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31"/>
  </p:notesMasterIdLst>
  <p:sldIdLst>
    <p:sldId id="256" r:id="rId2"/>
    <p:sldId id="258" r:id="rId3"/>
    <p:sldId id="265" r:id="rId4"/>
    <p:sldId id="257" r:id="rId5"/>
    <p:sldId id="259" r:id="rId6"/>
    <p:sldId id="260" r:id="rId7"/>
    <p:sldId id="267" r:id="rId8"/>
    <p:sldId id="268" r:id="rId9"/>
    <p:sldId id="272" r:id="rId10"/>
    <p:sldId id="278" r:id="rId11"/>
    <p:sldId id="277" r:id="rId12"/>
    <p:sldId id="291" r:id="rId13"/>
    <p:sldId id="281" r:id="rId14"/>
    <p:sldId id="287" r:id="rId15"/>
    <p:sldId id="289" r:id="rId16"/>
    <p:sldId id="294" r:id="rId17"/>
    <p:sldId id="297" r:id="rId18"/>
    <p:sldId id="262" r:id="rId19"/>
    <p:sldId id="288" r:id="rId20"/>
    <p:sldId id="295" r:id="rId21"/>
    <p:sldId id="279" r:id="rId22"/>
    <p:sldId id="263" r:id="rId23"/>
    <p:sldId id="283" r:id="rId24"/>
    <p:sldId id="264" r:id="rId25"/>
    <p:sldId id="284" r:id="rId26"/>
    <p:sldId id="285" r:id="rId27"/>
    <p:sldId id="292" r:id="rId28"/>
    <p:sldId id="286" r:id="rId29"/>
    <p:sldId id="2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455" autoAdjust="0"/>
  </p:normalViewPr>
  <p:slideViewPr>
    <p:cSldViewPr snapToGrid="0">
      <p:cViewPr varScale="1">
        <p:scale>
          <a:sx n="57" d="100"/>
          <a:sy n="57"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4E6EC-3C15-4A1A-B9C6-FBDE22679AA8}" type="doc">
      <dgm:prSet loTypeId="urn:microsoft.com/office/officeart/2005/8/layout/process2" loCatId="process" qsTypeId="urn:microsoft.com/office/officeart/2005/8/quickstyle/simple1" qsCatId="simple" csTypeId="urn:microsoft.com/office/officeart/2005/8/colors/accent1_2" csCatId="accent1" phldr="1"/>
      <dgm:spPr/>
    </dgm:pt>
    <dgm:pt modelId="{EAFD6190-90DB-4E1E-B1F9-810A6A2B55E9}">
      <dgm:prSet phldrT="[Texto]"/>
      <dgm:spPr/>
      <dgm:t>
        <a:bodyPr/>
        <a:lstStyle/>
        <a:p>
          <a:r>
            <a:rPr lang="es-ES" dirty="0" smtClean="0"/>
            <a:t>ACR 1990</a:t>
          </a:r>
          <a:endParaRPr lang="es-ES" dirty="0"/>
        </a:p>
      </dgm:t>
    </dgm:pt>
    <dgm:pt modelId="{BB1344D6-BFB8-4B1B-93A5-68D986C1B50E}" type="parTrans" cxnId="{4826EE35-9E58-43E0-AF4B-440AE1A70832}">
      <dgm:prSet/>
      <dgm:spPr/>
      <dgm:t>
        <a:bodyPr/>
        <a:lstStyle/>
        <a:p>
          <a:endParaRPr lang="es-ES"/>
        </a:p>
      </dgm:t>
    </dgm:pt>
    <dgm:pt modelId="{D68509C6-F41D-4BBF-815E-F430D2CA4B05}" type="sibTrans" cxnId="{4826EE35-9E58-43E0-AF4B-440AE1A70832}">
      <dgm:prSet/>
      <dgm:spPr/>
      <dgm:t>
        <a:bodyPr/>
        <a:lstStyle/>
        <a:p>
          <a:endParaRPr lang="es-ES"/>
        </a:p>
      </dgm:t>
    </dgm:pt>
    <dgm:pt modelId="{11CC84BE-765E-439F-9ADC-87D73B6101CF}">
      <dgm:prSet phldrT="[Texto]"/>
      <dgm:spPr/>
      <dgm:t>
        <a:bodyPr/>
        <a:lstStyle/>
        <a:p>
          <a:r>
            <a:rPr lang="es-ES" dirty="0" smtClean="0"/>
            <a:t>ACR 2010/2011</a:t>
          </a:r>
          <a:endParaRPr lang="es-ES" dirty="0"/>
        </a:p>
      </dgm:t>
    </dgm:pt>
    <dgm:pt modelId="{AB5D278B-9AB5-496B-B589-364626533B8F}" type="parTrans" cxnId="{11B47D7E-1C8D-4D5A-8B68-F07AA5A3AE8F}">
      <dgm:prSet/>
      <dgm:spPr/>
      <dgm:t>
        <a:bodyPr/>
        <a:lstStyle/>
        <a:p>
          <a:endParaRPr lang="es-ES"/>
        </a:p>
      </dgm:t>
    </dgm:pt>
    <dgm:pt modelId="{4143799B-7B91-41C8-8BD9-11F0253F9B3A}" type="sibTrans" cxnId="{11B47D7E-1C8D-4D5A-8B68-F07AA5A3AE8F}">
      <dgm:prSet/>
      <dgm:spPr/>
      <dgm:t>
        <a:bodyPr/>
        <a:lstStyle/>
        <a:p>
          <a:endParaRPr lang="es-ES"/>
        </a:p>
      </dgm:t>
    </dgm:pt>
    <dgm:pt modelId="{C7482BAF-3CE6-4861-8BEA-526B6C5D1C53}">
      <dgm:prSet phldrT="[Texto]"/>
      <dgm:spPr/>
      <dgm:t>
        <a:bodyPr/>
        <a:lstStyle/>
        <a:p>
          <a:r>
            <a:rPr lang="es-ES" dirty="0" smtClean="0"/>
            <a:t>ACR 2016</a:t>
          </a:r>
          <a:endParaRPr lang="es-ES" dirty="0"/>
        </a:p>
      </dgm:t>
    </dgm:pt>
    <dgm:pt modelId="{FEAD9BFF-EA50-4A75-B4E3-8DC198F46CF6}" type="parTrans" cxnId="{3F88C149-7B00-4FAF-AFD5-92D6871DBD9A}">
      <dgm:prSet/>
      <dgm:spPr/>
      <dgm:t>
        <a:bodyPr/>
        <a:lstStyle/>
        <a:p>
          <a:endParaRPr lang="es-ES"/>
        </a:p>
      </dgm:t>
    </dgm:pt>
    <dgm:pt modelId="{1019A756-C5C1-4783-A853-8B5CDD5D866F}" type="sibTrans" cxnId="{3F88C149-7B00-4FAF-AFD5-92D6871DBD9A}">
      <dgm:prSet/>
      <dgm:spPr/>
      <dgm:t>
        <a:bodyPr/>
        <a:lstStyle/>
        <a:p>
          <a:endParaRPr lang="es-ES"/>
        </a:p>
      </dgm:t>
    </dgm:pt>
    <dgm:pt modelId="{DBAF1F79-2354-4668-89B7-AB0F6F85C41B}" type="pres">
      <dgm:prSet presAssocID="{7A54E6EC-3C15-4A1A-B9C6-FBDE22679AA8}" presName="linearFlow" presStyleCnt="0">
        <dgm:presLayoutVars>
          <dgm:resizeHandles val="exact"/>
        </dgm:presLayoutVars>
      </dgm:prSet>
      <dgm:spPr/>
    </dgm:pt>
    <dgm:pt modelId="{9B253F65-1A37-403D-9030-F95A1D10228E}" type="pres">
      <dgm:prSet presAssocID="{EAFD6190-90DB-4E1E-B1F9-810A6A2B55E9}" presName="node" presStyleLbl="node1" presStyleIdx="0" presStyleCnt="3" custScaleX="172615">
        <dgm:presLayoutVars>
          <dgm:bulletEnabled val="1"/>
        </dgm:presLayoutVars>
      </dgm:prSet>
      <dgm:spPr/>
      <dgm:t>
        <a:bodyPr/>
        <a:lstStyle/>
        <a:p>
          <a:endParaRPr lang="es-ES"/>
        </a:p>
      </dgm:t>
    </dgm:pt>
    <dgm:pt modelId="{C454B9BC-C022-43B5-9BD5-F8D58CCF9686}" type="pres">
      <dgm:prSet presAssocID="{D68509C6-F41D-4BBF-815E-F430D2CA4B05}" presName="sibTrans" presStyleLbl="sibTrans2D1" presStyleIdx="0" presStyleCnt="2"/>
      <dgm:spPr/>
      <dgm:t>
        <a:bodyPr/>
        <a:lstStyle/>
        <a:p>
          <a:endParaRPr lang="es-ES"/>
        </a:p>
      </dgm:t>
    </dgm:pt>
    <dgm:pt modelId="{B1B7A8F4-67AB-431F-9D61-A89900D55F40}" type="pres">
      <dgm:prSet presAssocID="{D68509C6-F41D-4BBF-815E-F430D2CA4B05}" presName="connectorText" presStyleLbl="sibTrans2D1" presStyleIdx="0" presStyleCnt="2"/>
      <dgm:spPr/>
      <dgm:t>
        <a:bodyPr/>
        <a:lstStyle/>
        <a:p>
          <a:endParaRPr lang="es-ES"/>
        </a:p>
      </dgm:t>
    </dgm:pt>
    <dgm:pt modelId="{C50FC08B-C1F0-4E8D-9C54-9D5D015C9DE4}" type="pres">
      <dgm:prSet presAssocID="{11CC84BE-765E-439F-9ADC-87D73B6101CF}" presName="node" presStyleLbl="node1" presStyleIdx="1" presStyleCnt="3" custScaleX="172615">
        <dgm:presLayoutVars>
          <dgm:bulletEnabled val="1"/>
        </dgm:presLayoutVars>
      </dgm:prSet>
      <dgm:spPr/>
      <dgm:t>
        <a:bodyPr/>
        <a:lstStyle/>
        <a:p>
          <a:endParaRPr lang="es-ES"/>
        </a:p>
      </dgm:t>
    </dgm:pt>
    <dgm:pt modelId="{767AD6F4-17D9-4B4A-98E0-25A9AFC05EDD}" type="pres">
      <dgm:prSet presAssocID="{4143799B-7B91-41C8-8BD9-11F0253F9B3A}" presName="sibTrans" presStyleLbl="sibTrans2D1" presStyleIdx="1" presStyleCnt="2"/>
      <dgm:spPr/>
      <dgm:t>
        <a:bodyPr/>
        <a:lstStyle/>
        <a:p>
          <a:endParaRPr lang="es-ES"/>
        </a:p>
      </dgm:t>
    </dgm:pt>
    <dgm:pt modelId="{2ABB2ED5-49F7-4A65-8D45-8ABAD396A220}" type="pres">
      <dgm:prSet presAssocID="{4143799B-7B91-41C8-8BD9-11F0253F9B3A}" presName="connectorText" presStyleLbl="sibTrans2D1" presStyleIdx="1" presStyleCnt="2"/>
      <dgm:spPr/>
      <dgm:t>
        <a:bodyPr/>
        <a:lstStyle/>
        <a:p>
          <a:endParaRPr lang="es-ES"/>
        </a:p>
      </dgm:t>
    </dgm:pt>
    <dgm:pt modelId="{5D43C86B-CF3E-4691-9F26-056D94CFFA84}" type="pres">
      <dgm:prSet presAssocID="{C7482BAF-3CE6-4861-8BEA-526B6C5D1C53}" presName="node" presStyleLbl="node1" presStyleIdx="2" presStyleCnt="3" custScaleX="172615">
        <dgm:presLayoutVars>
          <dgm:bulletEnabled val="1"/>
        </dgm:presLayoutVars>
      </dgm:prSet>
      <dgm:spPr/>
      <dgm:t>
        <a:bodyPr/>
        <a:lstStyle/>
        <a:p>
          <a:endParaRPr lang="es-ES"/>
        </a:p>
      </dgm:t>
    </dgm:pt>
  </dgm:ptLst>
  <dgm:cxnLst>
    <dgm:cxn modelId="{2733BB37-D57B-4A6C-84D3-D4FEEA73C004}" type="presOf" srcId="{4143799B-7B91-41C8-8BD9-11F0253F9B3A}" destId="{2ABB2ED5-49F7-4A65-8D45-8ABAD396A220}" srcOrd="1" destOrd="0" presId="urn:microsoft.com/office/officeart/2005/8/layout/process2"/>
    <dgm:cxn modelId="{D2816E92-07CD-4781-82EA-E74AFDBE14C7}" type="presOf" srcId="{D68509C6-F41D-4BBF-815E-F430D2CA4B05}" destId="{B1B7A8F4-67AB-431F-9D61-A89900D55F40}" srcOrd="1" destOrd="0" presId="urn:microsoft.com/office/officeart/2005/8/layout/process2"/>
    <dgm:cxn modelId="{18FD1430-B4AC-4A6E-A90E-2819C58AE472}" type="presOf" srcId="{EAFD6190-90DB-4E1E-B1F9-810A6A2B55E9}" destId="{9B253F65-1A37-403D-9030-F95A1D10228E}" srcOrd="0" destOrd="0" presId="urn:microsoft.com/office/officeart/2005/8/layout/process2"/>
    <dgm:cxn modelId="{4826EE35-9E58-43E0-AF4B-440AE1A70832}" srcId="{7A54E6EC-3C15-4A1A-B9C6-FBDE22679AA8}" destId="{EAFD6190-90DB-4E1E-B1F9-810A6A2B55E9}" srcOrd="0" destOrd="0" parTransId="{BB1344D6-BFB8-4B1B-93A5-68D986C1B50E}" sibTransId="{D68509C6-F41D-4BBF-815E-F430D2CA4B05}"/>
    <dgm:cxn modelId="{7F2063F3-45BF-498E-B844-2C94FA47A063}" type="presOf" srcId="{D68509C6-F41D-4BBF-815E-F430D2CA4B05}" destId="{C454B9BC-C022-43B5-9BD5-F8D58CCF9686}" srcOrd="0" destOrd="0" presId="urn:microsoft.com/office/officeart/2005/8/layout/process2"/>
    <dgm:cxn modelId="{3F88C149-7B00-4FAF-AFD5-92D6871DBD9A}" srcId="{7A54E6EC-3C15-4A1A-B9C6-FBDE22679AA8}" destId="{C7482BAF-3CE6-4861-8BEA-526B6C5D1C53}" srcOrd="2" destOrd="0" parTransId="{FEAD9BFF-EA50-4A75-B4E3-8DC198F46CF6}" sibTransId="{1019A756-C5C1-4783-A853-8B5CDD5D866F}"/>
    <dgm:cxn modelId="{11B47D7E-1C8D-4D5A-8B68-F07AA5A3AE8F}" srcId="{7A54E6EC-3C15-4A1A-B9C6-FBDE22679AA8}" destId="{11CC84BE-765E-439F-9ADC-87D73B6101CF}" srcOrd="1" destOrd="0" parTransId="{AB5D278B-9AB5-496B-B589-364626533B8F}" sibTransId="{4143799B-7B91-41C8-8BD9-11F0253F9B3A}"/>
    <dgm:cxn modelId="{8A8464A4-F343-4AFB-A62E-35AB82A65BFE}" type="presOf" srcId="{11CC84BE-765E-439F-9ADC-87D73B6101CF}" destId="{C50FC08B-C1F0-4E8D-9C54-9D5D015C9DE4}" srcOrd="0" destOrd="0" presId="urn:microsoft.com/office/officeart/2005/8/layout/process2"/>
    <dgm:cxn modelId="{EA1854AC-DA9E-4ACE-A794-C3CAA2DFD0AA}" type="presOf" srcId="{C7482BAF-3CE6-4861-8BEA-526B6C5D1C53}" destId="{5D43C86B-CF3E-4691-9F26-056D94CFFA84}" srcOrd="0" destOrd="0" presId="urn:microsoft.com/office/officeart/2005/8/layout/process2"/>
    <dgm:cxn modelId="{E82DC455-5D6C-400B-A0C5-5F2874CD148D}" type="presOf" srcId="{4143799B-7B91-41C8-8BD9-11F0253F9B3A}" destId="{767AD6F4-17D9-4B4A-98E0-25A9AFC05EDD}" srcOrd="0" destOrd="0" presId="urn:microsoft.com/office/officeart/2005/8/layout/process2"/>
    <dgm:cxn modelId="{2264B439-8FD1-46DE-B13B-47826A05C05B}" type="presOf" srcId="{7A54E6EC-3C15-4A1A-B9C6-FBDE22679AA8}" destId="{DBAF1F79-2354-4668-89B7-AB0F6F85C41B}" srcOrd="0" destOrd="0" presId="urn:microsoft.com/office/officeart/2005/8/layout/process2"/>
    <dgm:cxn modelId="{37F3C6F8-0AF4-41FB-B29F-DA0A3EA77363}" type="presParOf" srcId="{DBAF1F79-2354-4668-89B7-AB0F6F85C41B}" destId="{9B253F65-1A37-403D-9030-F95A1D10228E}" srcOrd="0" destOrd="0" presId="urn:microsoft.com/office/officeart/2005/8/layout/process2"/>
    <dgm:cxn modelId="{BBD65ECE-5C2D-4316-9886-AF95C1D712B0}" type="presParOf" srcId="{DBAF1F79-2354-4668-89B7-AB0F6F85C41B}" destId="{C454B9BC-C022-43B5-9BD5-F8D58CCF9686}" srcOrd="1" destOrd="0" presId="urn:microsoft.com/office/officeart/2005/8/layout/process2"/>
    <dgm:cxn modelId="{E3C5B4B6-486C-4F04-BB69-B283FF6D5C2B}" type="presParOf" srcId="{C454B9BC-C022-43B5-9BD5-F8D58CCF9686}" destId="{B1B7A8F4-67AB-431F-9D61-A89900D55F40}" srcOrd="0" destOrd="0" presId="urn:microsoft.com/office/officeart/2005/8/layout/process2"/>
    <dgm:cxn modelId="{152D3CEE-1A8C-4F06-B2FC-3335C316899C}" type="presParOf" srcId="{DBAF1F79-2354-4668-89B7-AB0F6F85C41B}" destId="{C50FC08B-C1F0-4E8D-9C54-9D5D015C9DE4}" srcOrd="2" destOrd="0" presId="urn:microsoft.com/office/officeart/2005/8/layout/process2"/>
    <dgm:cxn modelId="{98078BB7-9D85-4B8F-83DA-A63032618CAE}" type="presParOf" srcId="{DBAF1F79-2354-4668-89B7-AB0F6F85C41B}" destId="{767AD6F4-17D9-4B4A-98E0-25A9AFC05EDD}" srcOrd="3" destOrd="0" presId="urn:microsoft.com/office/officeart/2005/8/layout/process2"/>
    <dgm:cxn modelId="{1253A7CB-82C8-4CBA-9DCB-9E2442A39405}" type="presParOf" srcId="{767AD6F4-17D9-4B4A-98E0-25A9AFC05EDD}" destId="{2ABB2ED5-49F7-4A65-8D45-8ABAD396A220}" srcOrd="0" destOrd="0" presId="urn:microsoft.com/office/officeart/2005/8/layout/process2"/>
    <dgm:cxn modelId="{48229A5D-CDBB-4C16-899E-2061EC7A2129}" type="presParOf" srcId="{DBAF1F79-2354-4668-89B7-AB0F6F85C41B}" destId="{5D43C86B-CF3E-4691-9F26-056D94CFFA8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F7D8A-2C5E-49C3-8DC4-60335FF17FA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S"/>
        </a:p>
      </dgm:t>
    </dgm:pt>
    <dgm:pt modelId="{1670104D-6D9B-481C-8636-D3BB21548ECA}">
      <dgm:prSet phldrT="[Texto]"/>
      <dgm:spPr/>
      <dgm:t>
        <a:bodyPr/>
        <a:lstStyle/>
        <a:p>
          <a:pPr algn="ctr"/>
          <a:r>
            <a:rPr lang="es-ES" b="1" dirty="0" smtClean="0"/>
            <a:t>TRATAMIENTO NO FARMACOLÓGICO</a:t>
          </a:r>
          <a:endParaRPr lang="es-ES" b="1" dirty="0"/>
        </a:p>
      </dgm:t>
    </dgm:pt>
    <dgm:pt modelId="{A7A22BB6-19F3-4D3C-8642-668B0844FB0A}" type="parTrans" cxnId="{8E372F3D-FB96-4DD4-94E8-3DB73CDA4D1A}">
      <dgm:prSet/>
      <dgm:spPr/>
      <dgm:t>
        <a:bodyPr/>
        <a:lstStyle/>
        <a:p>
          <a:endParaRPr lang="es-ES"/>
        </a:p>
      </dgm:t>
    </dgm:pt>
    <dgm:pt modelId="{A78ADBC7-3478-4033-8D7D-F03705F38365}" type="sibTrans" cxnId="{8E372F3D-FB96-4DD4-94E8-3DB73CDA4D1A}">
      <dgm:prSet/>
      <dgm:spPr/>
      <dgm:t>
        <a:bodyPr/>
        <a:lstStyle/>
        <a:p>
          <a:endParaRPr lang="es-ES"/>
        </a:p>
      </dgm:t>
    </dgm:pt>
    <dgm:pt modelId="{81B049CF-148F-44DD-9BAE-8B1A81B76412}">
      <dgm:prSet phldrT="[Texto]"/>
      <dgm:spPr/>
      <dgm:t>
        <a:bodyPr/>
        <a:lstStyle/>
        <a:p>
          <a:r>
            <a:rPr lang="es-ES" dirty="0" smtClean="0"/>
            <a:t>Educación del paciente</a:t>
          </a:r>
          <a:endParaRPr lang="es-ES" dirty="0"/>
        </a:p>
      </dgm:t>
    </dgm:pt>
    <dgm:pt modelId="{6AEBED92-A1F8-4814-A43E-90862E0AD0EE}" type="parTrans" cxnId="{BB7779E2-C3AC-4A9B-AC4C-C8309AB6C061}">
      <dgm:prSet/>
      <dgm:spPr/>
      <dgm:t>
        <a:bodyPr/>
        <a:lstStyle/>
        <a:p>
          <a:endParaRPr lang="es-ES"/>
        </a:p>
      </dgm:t>
    </dgm:pt>
    <dgm:pt modelId="{99968E6D-ACF5-4204-8982-01250BE51425}" type="sibTrans" cxnId="{BB7779E2-C3AC-4A9B-AC4C-C8309AB6C061}">
      <dgm:prSet/>
      <dgm:spPr/>
      <dgm:t>
        <a:bodyPr/>
        <a:lstStyle/>
        <a:p>
          <a:endParaRPr lang="es-ES"/>
        </a:p>
      </dgm:t>
    </dgm:pt>
    <dgm:pt modelId="{3962FA05-7878-4056-80C8-833F678542F6}">
      <dgm:prSet phldrT="[Texto]"/>
      <dgm:spPr/>
      <dgm:t>
        <a:bodyPr/>
        <a:lstStyle/>
        <a:p>
          <a:pPr algn="ctr"/>
          <a:r>
            <a:rPr lang="es-ES" b="1" dirty="0" smtClean="0"/>
            <a:t>TRATAMIENTO FARMACOLÓGICO INICIAL</a:t>
          </a:r>
          <a:endParaRPr lang="es-ES" b="1" dirty="0"/>
        </a:p>
      </dgm:t>
    </dgm:pt>
    <dgm:pt modelId="{F8E79493-EB33-4800-A0EB-ED090CC9A34A}" type="parTrans" cxnId="{7958DC21-F859-42DA-84BC-1C354FD82E72}">
      <dgm:prSet/>
      <dgm:spPr/>
      <dgm:t>
        <a:bodyPr/>
        <a:lstStyle/>
        <a:p>
          <a:endParaRPr lang="es-ES"/>
        </a:p>
      </dgm:t>
    </dgm:pt>
    <dgm:pt modelId="{37021385-46A7-48B9-B56F-731EA5789982}" type="sibTrans" cxnId="{7958DC21-F859-42DA-84BC-1C354FD82E72}">
      <dgm:prSet/>
      <dgm:spPr/>
      <dgm:t>
        <a:bodyPr/>
        <a:lstStyle/>
        <a:p>
          <a:endParaRPr lang="es-ES"/>
        </a:p>
      </dgm:t>
    </dgm:pt>
    <dgm:pt modelId="{397E3607-8F22-4A47-9954-625BD30FADF5}">
      <dgm:prSet phldrT="[Texto]"/>
      <dgm:spPr/>
      <dgm:t>
        <a:bodyPr/>
        <a:lstStyle/>
        <a:p>
          <a:r>
            <a:rPr lang="es-ES" dirty="0" smtClean="0"/>
            <a:t>Antidepresivos tricíclicos</a:t>
          </a:r>
          <a:endParaRPr lang="es-ES" dirty="0"/>
        </a:p>
      </dgm:t>
    </dgm:pt>
    <dgm:pt modelId="{3349D45E-70F7-4892-8F01-E226013BEECB}" type="parTrans" cxnId="{BA41CF61-8473-4090-A63B-00423DB8EDCC}">
      <dgm:prSet/>
      <dgm:spPr/>
      <dgm:t>
        <a:bodyPr/>
        <a:lstStyle/>
        <a:p>
          <a:endParaRPr lang="es-ES"/>
        </a:p>
      </dgm:t>
    </dgm:pt>
    <dgm:pt modelId="{995A4CA6-6402-48D7-BD78-5F09A39F01F1}" type="sibTrans" cxnId="{BA41CF61-8473-4090-A63B-00423DB8EDCC}">
      <dgm:prSet/>
      <dgm:spPr/>
      <dgm:t>
        <a:bodyPr/>
        <a:lstStyle/>
        <a:p>
          <a:endParaRPr lang="es-ES"/>
        </a:p>
      </dgm:t>
    </dgm:pt>
    <dgm:pt modelId="{59B5D61F-F32B-4EAF-AEB4-21B10723B8CF}">
      <dgm:prSet phldrT="[Texto]"/>
      <dgm:spPr/>
      <dgm:t>
        <a:bodyPr/>
        <a:lstStyle/>
        <a:p>
          <a:pPr algn="ctr"/>
          <a:r>
            <a:rPr lang="es-ES" b="1" dirty="0" smtClean="0"/>
            <a:t>TRATAMIENTO EN PACIENTES NO RESPONDEDORES</a:t>
          </a:r>
          <a:endParaRPr lang="es-ES" b="1" dirty="0"/>
        </a:p>
      </dgm:t>
    </dgm:pt>
    <dgm:pt modelId="{6933C53C-1807-42E8-ACBB-E76066027A9D}" type="parTrans" cxnId="{460FC3C7-5AB1-44A9-9D95-053B59F9E349}">
      <dgm:prSet/>
      <dgm:spPr/>
      <dgm:t>
        <a:bodyPr/>
        <a:lstStyle/>
        <a:p>
          <a:endParaRPr lang="es-ES"/>
        </a:p>
      </dgm:t>
    </dgm:pt>
    <dgm:pt modelId="{76CC5399-63DD-44CA-BDC5-66BD37961799}" type="sibTrans" cxnId="{460FC3C7-5AB1-44A9-9D95-053B59F9E349}">
      <dgm:prSet/>
      <dgm:spPr/>
      <dgm:t>
        <a:bodyPr/>
        <a:lstStyle/>
        <a:p>
          <a:endParaRPr lang="es-ES"/>
        </a:p>
      </dgm:t>
    </dgm:pt>
    <dgm:pt modelId="{35A4C485-3762-4E32-AAFC-7F54403D14F8}">
      <dgm:prSet phldrT="[Texto]"/>
      <dgm:spPr/>
      <dgm:t>
        <a:bodyPr/>
        <a:lstStyle/>
        <a:p>
          <a:r>
            <a:rPr lang="es-ES" dirty="0" smtClean="0"/>
            <a:t>Adherencia </a:t>
          </a:r>
          <a:endParaRPr lang="es-ES" dirty="0"/>
        </a:p>
      </dgm:t>
    </dgm:pt>
    <dgm:pt modelId="{AA9FB779-8BE6-4B18-8563-92EF005D5A77}" type="parTrans" cxnId="{404A52F5-BB4F-4636-83B8-6E6114BA2A78}">
      <dgm:prSet/>
      <dgm:spPr/>
      <dgm:t>
        <a:bodyPr/>
        <a:lstStyle/>
        <a:p>
          <a:endParaRPr lang="es-ES"/>
        </a:p>
      </dgm:t>
    </dgm:pt>
    <dgm:pt modelId="{E60F28EE-6208-4310-848C-A048B1C09200}" type="sibTrans" cxnId="{404A52F5-BB4F-4636-83B8-6E6114BA2A78}">
      <dgm:prSet/>
      <dgm:spPr/>
      <dgm:t>
        <a:bodyPr/>
        <a:lstStyle/>
        <a:p>
          <a:endParaRPr lang="es-ES"/>
        </a:p>
      </dgm:t>
    </dgm:pt>
    <dgm:pt modelId="{6F45B83B-0637-4CA2-89E8-F639B615CC2E}">
      <dgm:prSet phldrT="[Texto]"/>
      <dgm:spPr/>
      <dgm:t>
        <a:bodyPr/>
        <a:lstStyle/>
        <a:p>
          <a:r>
            <a:rPr lang="es-ES" dirty="0" smtClean="0"/>
            <a:t>Ejercicio cardiovascular</a:t>
          </a:r>
          <a:endParaRPr lang="es-ES" dirty="0"/>
        </a:p>
      </dgm:t>
    </dgm:pt>
    <dgm:pt modelId="{C19F6FB7-B85E-456F-AF96-206EFE1A71DF}" type="parTrans" cxnId="{1074120B-D8F2-4451-92B7-31BFE3F53823}">
      <dgm:prSet/>
      <dgm:spPr/>
      <dgm:t>
        <a:bodyPr/>
        <a:lstStyle/>
        <a:p>
          <a:endParaRPr lang="es-ES"/>
        </a:p>
      </dgm:t>
    </dgm:pt>
    <dgm:pt modelId="{3F8634D4-82E7-49C2-91F1-DEA7A57E6CBB}" type="sibTrans" cxnId="{1074120B-D8F2-4451-92B7-31BFE3F53823}">
      <dgm:prSet/>
      <dgm:spPr/>
      <dgm:t>
        <a:bodyPr/>
        <a:lstStyle/>
        <a:p>
          <a:endParaRPr lang="es-ES"/>
        </a:p>
      </dgm:t>
    </dgm:pt>
    <dgm:pt modelId="{BFD57730-94C6-4222-844B-0FE5CA8D22B7}">
      <dgm:prSet phldrT="[Texto]"/>
      <dgm:spPr/>
      <dgm:t>
        <a:bodyPr/>
        <a:lstStyle/>
        <a:p>
          <a:r>
            <a:rPr lang="es-ES" dirty="0" smtClean="0"/>
            <a:t>Terapia cognitivo-conductual</a:t>
          </a:r>
          <a:endParaRPr lang="es-ES" dirty="0"/>
        </a:p>
      </dgm:t>
    </dgm:pt>
    <dgm:pt modelId="{F830DF65-7A1E-41DF-83A3-EA6775FBC888}" type="parTrans" cxnId="{0E8AB05D-1403-42C4-AB91-07F40438784F}">
      <dgm:prSet/>
      <dgm:spPr/>
      <dgm:t>
        <a:bodyPr/>
        <a:lstStyle/>
        <a:p>
          <a:endParaRPr lang="es-ES"/>
        </a:p>
      </dgm:t>
    </dgm:pt>
    <dgm:pt modelId="{A0A25CBB-8C92-4F9D-8633-A4186FFAAC6D}" type="sibTrans" cxnId="{0E8AB05D-1403-42C4-AB91-07F40438784F}">
      <dgm:prSet/>
      <dgm:spPr/>
      <dgm:t>
        <a:bodyPr/>
        <a:lstStyle/>
        <a:p>
          <a:endParaRPr lang="es-ES"/>
        </a:p>
      </dgm:t>
    </dgm:pt>
    <dgm:pt modelId="{CD399E52-1F9D-4E60-8C1C-B4113A017114}">
      <dgm:prSet phldrT="[Texto]"/>
      <dgm:spPr/>
      <dgm:t>
        <a:bodyPr/>
        <a:lstStyle/>
        <a:p>
          <a:r>
            <a:rPr lang="es-ES" dirty="0" smtClean="0"/>
            <a:t>IRSN</a:t>
          </a:r>
          <a:endParaRPr lang="es-ES" dirty="0"/>
        </a:p>
      </dgm:t>
    </dgm:pt>
    <dgm:pt modelId="{AA5007B5-3064-4991-8EFB-8CE0DE4F44BF}" type="parTrans" cxnId="{B41D231C-181F-4289-836B-7B534529067F}">
      <dgm:prSet/>
      <dgm:spPr/>
      <dgm:t>
        <a:bodyPr/>
        <a:lstStyle/>
        <a:p>
          <a:endParaRPr lang="es-ES"/>
        </a:p>
      </dgm:t>
    </dgm:pt>
    <dgm:pt modelId="{1E3690BF-7243-40E9-A04A-FDB3312B7BEB}" type="sibTrans" cxnId="{B41D231C-181F-4289-836B-7B534529067F}">
      <dgm:prSet/>
      <dgm:spPr/>
      <dgm:t>
        <a:bodyPr/>
        <a:lstStyle/>
        <a:p>
          <a:endParaRPr lang="es-ES"/>
        </a:p>
      </dgm:t>
    </dgm:pt>
    <dgm:pt modelId="{FB5657D2-D5D5-49BE-8D1E-4B80EDA71A86}">
      <dgm:prSet phldrT="[Texto]"/>
      <dgm:spPr/>
      <dgm:t>
        <a:bodyPr/>
        <a:lstStyle/>
        <a:p>
          <a:r>
            <a:rPr lang="es-ES" dirty="0" smtClean="0"/>
            <a:t>Anticonvulsivantes</a:t>
          </a:r>
          <a:endParaRPr lang="es-ES" dirty="0"/>
        </a:p>
      </dgm:t>
    </dgm:pt>
    <dgm:pt modelId="{FB868A8E-C5AC-456C-B1D8-C0503548505A}" type="parTrans" cxnId="{A40629CA-FB3A-42B7-95E1-4FFE3D8F5506}">
      <dgm:prSet/>
      <dgm:spPr/>
      <dgm:t>
        <a:bodyPr/>
        <a:lstStyle/>
        <a:p>
          <a:endParaRPr lang="es-ES"/>
        </a:p>
      </dgm:t>
    </dgm:pt>
    <dgm:pt modelId="{5F79F107-8BF3-4B3F-BC4B-14398B012ECB}" type="sibTrans" cxnId="{A40629CA-FB3A-42B7-95E1-4FFE3D8F5506}">
      <dgm:prSet/>
      <dgm:spPr/>
      <dgm:t>
        <a:bodyPr/>
        <a:lstStyle/>
        <a:p>
          <a:endParaRPr lang="es-ES"/>
        </a:p>
      </dgm:t>
    </dgm:pt>
    <dgm:pt modelId="{D8ECF421-1FB1-4E95-9F84-BDE3D6251752}">
      <dgm:prSet phldrT="[Texto]"/>
      <dgm:spPr/>
      <dgm:t>
        <a:bodyPr/>
        <a:lstStyle/>
        <a:p>
          <a:r>
            <a:rPr lang="es-ES" dirty="0" smtClean="0"/>
            <a:t>Combinación</a:t>
          </a:r>
          <a:endParaRPr lang="es-ES" dirty="0"/>
        </a:p>
      </dgm:t>
    </dgm:pt>
    <dgm:pt modelId="{A2BE1DB2-86AD-40E7-A87D-8DE9AEFDD225}" type="parTrans" cxnId="{E8D923C6-769F-43D4-A354-D6ED5CE72CE4}">
      <dgm:prSet/>
      <dgm:spPr/>
      <dgm:t>
        <a:bodyPr/>
        <a:lstStyle/>
        <a:p>
          <a:endParaRPr lang="es-ES"/>
        </a:p>
      </dgm:t>
    </dgm:pt>
    <dgm:pt modelId="{611DFF67-9F8C-4237-8CC4-5F77C57B832C}" type="sibTrans" cxnId="{E8D923C6-769F-43D4-A354-D6ED5CE72CE4}">
      <dgm:prSet/>
      <dgm:spPr/>
      <dgm:t>
        <a:bodyPr/>
        <a:lstStyle/>
        <a:p>
          <a:endParaRPr lang="es-ES"/>
        </a:p>
      </dgm:t>
    </dgm:pt>
    <dgm:pt modelId="{6EE799F7-3D22-40E9-8E70-ECCDBDD6752B}">
      <dgm:prSet phldrT="[Texto]"/>
      <dgm:spPr/>
      <dgm:t>
        <a:bodyPr/>
        <a:lstStyle/>
        <a:p>
          <a:r>
            <a:rPr lang="es-ES" dirty="0" smtClean="0"/>
            <a:t>Otros terapias</a:t>
          </a:r>
          <a:endParaRPr lang="es-ES" dirty="0"/>
        </a:p>
      </dgm:t>
    </dgm:pt>
    <dgm:pt modelId="{60412F1C-CCB7-4DCA-877D-E03B98FC1029}" type="parTrans" cxnId="{18052C11-9043-4694-AE6C-2C735D348CB9}">
      <dgm:prSet/>
      <dgm:spPr/>
      <dgm:t>
        <a:bodyPr/>
        <a:lstStyle/>
        <a:p>
          <a:endParaRPr lang="es-ES"/>
        </a:p>
      </dgm:t>
    </dgm:pt>
    <dgm:pt modelId="{2B6026B3-E761-4B87-9DA8-1D2B3BD34EE0}" type="sibTrans" cxnId="{18052C11-9043-4694-AE6C-2C735D348CB9}">
      <dgm:prSet/>
      <dgm:spPr/>
      <dgm:t>
        <a:bodyPr/>
        <a:lstStyle/>
        <a:p>
          <a:endParaRPr lang="es-ES"/>
        </a:p>
      </dgm:t>
    </dgm:pt>
    <dgm:pt modelId="{56DBBFB8-879F-48BA-B6F4-31F29349F93A}">
      <dgm:prSet phldrT="[Texto]"/>
      <dgm:spPr/>
      <dgm:t>
        <a:bodyPr/>
        <a:lstStyle/>
        <a:p>
          <a:r>
            <a:rPr lang="es-ES" dirty="0" smtClean="0"/>
            <a:t>Analgésicos </a:t>
          </a:r>
          <a:endParaRPr lang="es-ES" dirty="0"/>
        </a:p>
      </dgm:t>
    </dgm:pt>
    <dgm:pt modelId="{E04EBDE1-6A4A-4EF3-ABCE-D69E0D6B62B8}" type="parTrans" cxnId="{F70B3598-639E-4DA5-907B-AA79CC3A7B42}">
      <dgm:prSet/>
      <dgm:spPr/>
      <dgm:t>
        <a:bodyPr/>
        <a:lstStyle/>
        <a:p>
          <a:endParaRPr lang="es-ES"/>
        </a:p>
      </dgm:t>
    </dgm:pt>
    <dgm:pt modelId="{FFE50115-7B33-4695-AE0D-31A2EB8D7B1A}" type="sibTrans" cxnId="{F70B3598-639E-4DA5-907B-AA79CC3A7B42}">
      <dgm:prSet/>
      <dgm:spPr/>
      <dgm:t>
        <a:bodyPr/>
        <a:lstStyle/>
        <a:p>
          <a:endParaRPr lang="es-ES"/>
        </a:p>
      </dgm:t>
    </dgm:pt>
    <dgm:pt modelId="{37A02B9C-8F7E-47C4-9658-1EC7349D76F3}" type="pres">
      <dgm:prSet presAssocID="{A68F7D8A-2C5E-49C3-8DC4-60335FF17FA8}" presName="linearFlow" presStyleCnt="0">
        <dgm:presLayoutVars>
          <dgm:dir/>
          <dgm:animLvl val="lvl"/>
          <dgm:resizeHandles val="exact"/>
        </dgm:presLayoutVars>
      </dgm:prSet>
      <dgm:spPr/>
      <dgm:t>
        <a:bodyPr/>
        <a:lstStyle/>
        <a:p>
          <a:endParaRPr lang="es-ES"/>
        </a:p>
      </dgm:t>
    </dgm:pt>
    <dgm:pt modelId="{16381112-B342-4581-81C0-6719F6ECF9A0}" type="pres">
      <dgm:prSet presAssocID="{1670104D-6D9B-481C-8636-D3BB21548ECA}" presName="composite" presStyleCnt="0"/>
      <dgm:spPr/>
    </dgm:pt>
    <dgm:pt modelId="{6F9A6F91-9451-42F0-B58A-6ADCB670D342}" type="pres">
      <dgm:prSet presAssocID="{1670104D-6D9B-481C-8636-D3BB21548ECA}" presName="parTx" presStyleLbl="node1" presStyleIdx="0" presStyleCnt="3">
        <dgm:presLayoutVars>
          <dgm:chMax val="0"/>
          <dgm:chPref val="0"/>
          <dgm:bulletEnabled val="1"/>
        </dgm:presLayoutVars>
      </dgm:prSet>
      <dgm:spPr/>
      <dgm:t>
        <a:bodyPr/>
        <a:lstStyle/>
        <a:p>
          <a:endParaRPr lang="es-ES"/>
        </a:p>
      </dgm:t>
    </dgm:pt>
    <dgm:pt modelId="{0FA5AE5F-5AD7-47E5-B569-3181221B7DA3}" type="pres">
      <dgm:prSet presAssocID="{1670104D-6D9B-481C-8636-D3BB21548ECA}" presName="parSh" presStyleLbl="node1" presStyleIdx="0" presStyleCnt="3"/>
      <dgm:spPr/>
      <dgm:t>
        <a:bodyPr/>
        <a:lstStyle/>
        <a:p>
          <a:endParaRPr lang="es-ES"/>
        </a:p>
      </dgm:t>
    </dgm:pt>
    <dgm:pt modelId="{8B924DA3-7AA6-4130-B08C-A776B1C6F42A}" type="pres">
      <dgm:prSet presAssocID="{1670104D-6D9B-481C-8636-D3BB21548ECA}" presName="desTx" presStyleLbl="fgAcc1" presStyleIdx="0" presStyleCnt="3">
        <dgm:presLayoutVars>
          <dgm:bulletEnabled val="1"/>
        </dgm:presLayoutVars>
      </dgm:prSet>
      <dgm:spPr/>
      <dgm:t>
        <a:bodyPr/>
        <a:lstStyle/>
        <a:p>
          <a:endParaRPr lang="es-ES"/>
        </a:p>
      </dgm:t>
    </dgm:pt>
    <dgm:pt modelId="{47DB21AD-1B50-46E4-8B3D-50D84ACD6967}" type="pres">
      <dgm:prSet presAssocID="{A78ADBC7-3478-4033-8D7D-F03705F38365}" presName="sibTrans" presStyleLbl="sibTrans2D1" presStyleIdx="0" presStyleCnt="2"/>
      <dgm:spPr/>
      <dgm:t>
        <a:bodyPr/>
        <a:lstStyle/>
        <a:p>
          <a:endParaRPr lang="es-ES"/>
        </a:p>
      </dgm:t>
    </dgm:pt>
    <dgm:pt modelId="{DFE55716-246D-43EB-A500-8AF8EB08EC5C}" type="pres">
      <dgm:prSet presAssocID="{A78ADBC7-3478-4033-8D7D-F03705F38365}" presName="connTx" presStyleLbl="sibTrans2D1" presStyleIdx="0" presStyleCnt="2"/>
      <dgm:spPr/>
      <dgm:t>
        <a:bodyPr/>
        <a:lstStyle/>
        <a:p>
          <a:endParaRPr lang="es-ES"/>
        </a:p>
      </dgm:t>
    </dgm:pt>
    <dgm:pt modelId="{D6CACB02-D53D-4C09-9B39-4672324215A1}" type="pres">
      <dgm:prSet presAssocID="{3962FA05-7878-4056-80C8-833F678542F6}" presName="composite" presStyleCnt="0"/>
      <dgm:spPr/>
    </dgm:pt>
    <dgm:pt modelId="{3EA01E86-94AC-4464-A45C-BE2BA6936C4A}" type="pres">
      <dgm:prSet presAssocID="{3962FA05-7878-4056-80C8-833F678542F6}" presName="parTx" presStyleLbl="node1" presStyleIdx="0" presStyleCnt="3">
        <dgm:presLayoutVars>
          <dgm:chMax val="0"/>
          <dgm:chPref val="0"/>
          <dgm:bulletEnabled val="1"/>
        </dgm:presLayoutVars>
      </dgm:prSet>
      <dgm:spPr/>
      <dgm:t>
        <a:bodyPr/>
        <a:lstStyle/>
        <a:p>
          <a:endParaRPr lang="es-ES"/>
        </a:p>
      </dgm:t>
    </dgm:pt>
    <dgm:pt modelId="{4CFB9122-D62F-43D9-8E79-1FCA19CA0FBA}" type="pres">
      <dgm:prSet presAssocID="{3962FA05-7878-4056-80C8-833F678542F6}" presName="parSh" presStyleLbl="node1" presStyleIdx="1" presStyleCnt="3"/>
      <dgm:spPr/>
      <dgm:t>
        <a:bodyPr/>
        <a:lstStyle/>
        <a:p>
          <a:endParaRPr lang="es-ES"/>
        </a:p>
      </dgm:t>
    </dgm:pt>
    <dgm:pt modelId="{19409E47-9FDD-426A-9D06-2A39765211E2}" type="pres">
      <dgm:prSet presAssocID="{3962FA05-7878-4056-80C8-833F678542F6}" presName="desTx" presStyleLbl="fgAcc1" presStyleIdx="1" presStyleCnt="3">
        <dgm:presLayoutVars>
          <dgm:bulletEnabled val="1"/>
        </dgm:presLayoutVars>
      </dgm:prSet>
      <dgm:spPr/>
      <dgm:t>
        <a:bodyPr/>
        <a:lstStyle/>
        <a:p>
          <a:endParaRPr lang="es-ES"/>
        </a:p>
      </dgm:t>
    </dgm:pt>
    <dgm:pt modelId="{FF8D9A35-8D1C-4318-81A9-FF6CC8F5E17C}" type="pres">
      <dgm:prSet presAssocID="{37021385-46A7-48B9-B56F-731EA5789982}" presName="sibTrans" presStyleLbl="sibTrans2D1" presStyleIdx="1" presStyleCnt="2"/>
      <dgm:spPr/>
      <dgm:t>
        <a:bodyPr/>
        <a:lstStyle/>
        <a:p>
          <a:endParaRPr lang="es-ES"/>
        </a:p>
      </dgm:t>
    </dgm:pt>
    <dgm:pt modelId="{34121E9D-53FC-4E11-8DC1-7A16175EE266}" type="pres">
      <dgm:prSet presAssocID="{37021385-46A7-48B9-B56F-731EA5789982}" presName="connTx" presStyleLbl="sibTrans2D1" presStyleIdx="1" presStyleCnt="2"/>
      <dgm:spPr/>
      <dgm:t>
        <a:bodyPr/>
        <a:lstStyle/>
        <a:p>
          <a:endParaRPr lang="es-ES"/>
        </a:p>
      </dgm:t>
    </dgm:pt>
    <dgm:pt modelId="{B243F427-3E59-46DF-9FDD-44531D8F400D}" type="pres">
      <dgm:prSet presAssocID="{59B5D61F-F32B-4EAF-AEB4-21B10723B8CF}" presName="composite" presStyleCnt="0"/>
      <dgm:spPr/>
    </dgm:pt>
    <dgm:pt modelId="{86391EB1-ECD0-4B8C-A94D-B02906DDA13D}" type="pres">
      <dgm:prSet presAssocID="{59B5D61F-F32B-4EAF-AEB4-21B10723B8CF}" presName="parTx" presStyleLbl="node1" presStyleIdx="1" presStyleCnt="3">
        <dgm:presLayoutVars>
          <dgm:chMax val="0"/>
          <dgm:chPref val="0"/>
          <dgm:bulletEnabled val="1"/>
        </dgm:presLayoutVars>
      </dgm:prSet>
      <dgm:spPr/>
      <dgm:t>
        <a:bodyPr/>
        <a:lstStyle/>
        <a:p>
          <a:endParaRPr lang="es-ES"/>
        </a:p>
      </dgm:t>
    </dgm:pt>
    <dgm:pt modelId="{F75F1A2D-82A2-4F7D-ABCD-FBA5ED4A750F}" type="pres">
      <dgm:prSet presAssocID="{59B5D61F-F32B-4EAF-AEB4-21B10723B8CF}" presName="parSh" presStyleLbl="node1" presStyleIdx="2" presStyleCnt="3"/>
      <dgm:spPr/>
      <dgm:t>
        <a:bodyPr/>
        <a:lstStyle/>
        <a:p>
          <a:endParaRPr lang="es-ES"/>
        </a:p>
      </dgm:t>
    </dgm:pt>
    <dgm:pt modelId="{B5E644D7-26BA-470B-A4DF-3D0BDCE17E38}" type="pres">
      <dgm:prSet presAssocID="{59B5D61F-F32B-4EAF-AEB4-21B10723B8CF}" presName="desTx" presStyleLbl="fgAcc1" presStyleIdx="2" presStyleCnt="3">
        <dgm:presLayoutVars>
          <dgm:bulletEnabled val="1"/>
        </dgm:presLayoutVars>
      </dgm:prSet>
      <dgm:spPr/>
      <dgm:t>
        <a:bodyPr/>
        <a:lstStyle/>
        <a:p>
          <a:endParaRPr lang="es-ES"/>
        </a:p>
      </dgm:t>
    </dgm:pt>
  </dgm:ptLst>
  <dgm:cxnLst>
    <dgm:cxn modelId="{02814932-8606-4927-ABC6-B243D645CBCF}" type="presOf" srcId="{A78ADBC7-3478-4033-8D7D-F03705F38365}" destId="{DFE55716-246D-43EB-A500-8AF8EB08EC5C}" srcOrd="1" destOrd="0" presId="urn:microsoft.com/office/officeart/2005/8/layout/process3"/>
    <dgm:cxn modelId="{1074120B-D8F2-4451-92B7-31BFE3F53823}" srcId="{1670104D-6D9B-481C-8636-D3BB21548ECA}" destId="{6F45B83B-0637-4CA2-89E8-F639B615CC2E}" srcOrd="1" destOrd="0" parTransId="{C19F6FB7-B85E-456F-AF96-206EFE1A71DF}" sibTransId="{3F8634D4-82E7-49C2-91F1-DEA7A57E6CBB}"/>
    <dgm:cxn modelId="{824FD0FD-2BC0-4F3E-93A6-BE29571E8DDF}" type="presOf" srcId="{1670104D-6D9B-481C-8636-D3BB21548ECA}" destId="{6F9A6F91-9451-42F0-B58A-6ADCB670D342}" srcOrd="0" destOrd="0" presId="urn:microsoft.com/office/officeart/2005/8/layout/process3"/>
    <dgm:cxn modelId="{0E8AB05D-1403-42C4-AB91-07F40438784F}" srcId="{1670104D-6D9B-481C-8636-D3BB21548ECA}" destId="{BFD57730-94C6-4222-844B-0FE5CA8D22B7}" srcOrd="2" destOrd="0" parTransId="{F830DF65-7A1E-41DF-83A3-EA6775FBC888}" sibTransId="{A0A25CBB-8C92-4F9D-8633-A4186FFAAC6D}"/>
    <dgm:cxn modelId="{EB39439F-D567-4063-869F-17E02FDDB791}" type="presOf" srcId="{6F45B83B-0637-4CA2-89E8-F639B615CC2E}" destId="{8B924DA3-7AA6-4130-B08C-A776B1C6F42A}" srcOrd="0" destOrd="1" presId="urn:microsoft.com/office/officeart/2005/8/layout/process3"/>
    <dgm:cxn modelId="{EAD1BD35-D07A-4D52-9EBB-34B5B607D4B7}" type="presOf" srcId="{CD399E52-1F9D-4E60-8C1C-B4113A017114}" destId="{19409E47-9FDD-426A-9D06-2A39765211E2}" srcOrd="0" destOrd="1" presId="urn:microsoft.com/office/officeart/2005/8/layout/process3"/>
    <dgm:cxn modelId="{BB7779E2-C3AC-4A9B-AC4C-C8309AB6C061}" srcId="{1670104D-6D9B-481C-8636-D3BB21548ECA}" destId="{81B049CF-148F-44DD-9BAE-8B1A81B76412}" srcOrd="0" destOrd="0" parTransId="{6AEBED92-A1F8-4814-A43E-90862E0AD0EE}" sibTransId="{99968E6D-ACF5-4204-8982-01250BE51425}"/>
    <dgm:cxn modelId="{7958DC21-F859-42DA-84BC-1C354FD82E72}" srcId="{A68F7D8A-2C5E-49C3-8DC4-60335FF17FA8}" destId="{3962FA05-7878-4056-80C8-833F678542F6}" srcOrd="1" destOrd="0" parTransId="{F8E79493-EB33-4800-A0EB-ED090CC9A34A}" sibTransId="{37021385-46A7-48B9-B56F-731EA5789982}"/>
    <dgm:cxn modelId="{A6CFCFB7-0A4E-4F7C-BF1A-C63876FE9F75}" type="presOf" srcId="{37021385-46A7-48B9-B56F-731EA5789982}" destId="{FF8D9A35-8D1C-4318-81A9-FF6CC8F5E17C}" srcOrd="0" destOrd="0" presId="urn:microsoft.com/office/officeart/2005/8/layout/process3"/>
    <dgm:cxn modelId="{6668F24A-9D7B-41E1-9A4E-7506F1254581}" type="presOf" srcId="{397E3607-8F22-4A47-9954-625BD30FADF5}" destId="{19409E47-9FDD-426A-9D06-2A39765211E2}" srcOrd="0" destOrd="0" presId="urn:microsoft.com/office/officeart/2005/8/layout/process3"/>
    <dgm:cxn modelId="{4228F4D1-81D3-4EFA-9BDB-3B17DAF5D86D}" type="presOf" srcId="{37021385-46A7-48B9-B56F-731EA5789982}" destId="{34121E9D-53FC-4E11-8DC1-7A16175EE266}" srcOrd="1" destOrd="0" presId="urn:microsoft.com/office/officeart/2005/8/layout/process3"/>
    <dgm:cxn modelId="{392AB063-C358-4275-BB76-ACF1A9A814B1}" type="presOf" srcId="{59B5D61F-F32B-4EAF-AEB4-21B10723B8CF}" destId="{F75F1A2D-82A2-4F7D-ABCD-FBA5ED4A750F}" srcOrd="1" destOrd="0" presId="urn:microsoft.com/office/officeart/2005/8/layout/process3"/>
    <dgm:cxn modelId="{0316B6C7-052F-4DFC-A7C9-918CB4B3F4F6}" type="presOf" srcId="{6EE799F7-3D22-40E9-8E70-ECCDBDD6752B}" destId="{B5E644D7-26BA-470B-A4DF-3D0BDCE17E38}" srcOrd="0" destOrd="3" presId="urn:microsoft.com/office/officeart/2005/8/layout/process3"/>
    <dgm:cxn modelId="{0661B6E2-9C89-446E-B365-6F3A39BE27C7}" type="presOf" srcId="{56DBBFB8-879F-48BA-B6F4-31F29349F93A}" destId="{B5E644D7-26BA-470B-A4DF-3D0BDCE17E38}" srcOrd="0" destOrd="2" presId="urn:microsoft.com/office/officeart/2005/8/layout/process3"/>
    <dgm:cxn modelId="{BA41CF61-8473-4090-A63B-00423DB8EDCC}" srcId="{3962FA05-7878-4056-80C8-833F678542F6}" destId="{397E3607-8F22-4A47-9954-625BD30FADF5}" srcOrd="0" destOrd="0" parTransId="{3349D45E-70F7-4892-8F01-E226013BEECB}" sibTransId="{995A4CA6-6402-48D7-BD78-5F09A39F01F1}"/>
    <dgm:cxn modelId="{61CD1110-456B-4765-833A-8C9B2D554245}" type="presOf" srcId="{FB5657D2-D5D5-49BE-8D1E-4B80EDA71A86}" destId="{19409E47-9FDD-426A-9D06-2A39765211E2}" srcOrd="0" destOrd="2" presId="urn:microsoft.com/office/officeart/2005/8/layout/process3"/>
    <dgm:cxn modelId="{4B138611-8A11-4697-94C2-D72A29D8E38B}" type="presOf" srcId="{59B5D61F-F32B-4EAF-AEB4-21B10723B8CF}" destId="{86391EB1-ECD0-4B8C-A94D-B02906DDA13D}" srcOrd="0" destOrd="0" presId="urn:microsoft.com/office/officeart/2005/8/layout/process3"/>
    <dgm:cxn modelId="{F70B3598-639E-4DA5-907B-AA79CC3A7B42}" srcId="{59B5D61F-F32B-4EAF-AEB4-21B10723B8CF}" destId="{56DBBFB8-879F-48BA-B6F4-31F29349F93A}" srcOrd="2" destOrd="0" parTransId="{E04EBDE1-6A4A-4EF3-ABCE-D69E0D6B62B8}" sibTransId="{FFE50115-7B33-4695-AE0D-31A2EB8D7B1A}"/>
    <dgm:cxn modelId="{404A52F5-BB4F-4636-83B8-6E6114BA2A78}" srcId="{59B5D61F-F32B-4EAF-AEB4-21B10723B8CF}" destId="{35A4C485-3762-4E32-AAFC-7F54403D14F8}" srcOrd="0" destOrd="0" parTransId="{AA9FB779-8BE6-4B18-8563-92EF005D5A77}" sibTransId="{E60F28EE-6208-4310-848C-A048B1C09200}"/>
    <dgm:cxn modelId="{ED943C61-CD47-4ECF-8EA4-F5DFD8BDA6A0}" type="presOf" srcId="{A78ADBC7-3478-4033-8D7D-F03705F38365}" destId="{47DB21AD-1B50-46E4-8B3D-50D84ACD6967}" srcOrd="0" destOrd="0" presId="urn:microsoft.com/office/officeart/2005/8/layout/process3"/>
    <dgm:cxn modelId="{C924FB82-B40D-48BF-AF5F-49DB4F200189}" type="presOf" srcId="{35A4C485-3762-4E32-AAFC-7F54403D14F8}" destId="{B5E644D7-26BA-470B-A4DF-3D0BDCE17E38}" srcOrd="0" destOrd="0" presId="urn:microsoft.com/office/officeart/2005/8/layout/process3"/>
    <dgm:cxn modelId="{E99042E5-A20B-4FE0-8E04-D8BDCB92F840}" type="presOf" srcId="{1670104D-6D9B-481C-8636-D3BB21548ECA}" destId="{0FA5AE5F-5AD7-47E5-B569-3181221B7DA3}" srcOrd="1" destOrd="0" presId="urn:microsoft.com/office/officeart/2005/8/layout/process3"/>
    <dgm:cxn modelId="{73C38BA1-55F3-4BD3-9393-05C666C84341}" type="presOf" srcId="{A68F7D8A-2C5E-49C3-8DC4-60335FF17FA8}" destId="{37A02B9C-8F7E-47C4-9658-1EC7349D76F3}" srcOrd="0" destOrd="0" presId="urn:microsoft.com/office/officeart/2005/8/layout/process3"/>
    <dgm:cxn modelId="{0D9FC4FF-32D1-4A2F-AE29-A340898BCC7D}" type="presOf" srcId="{D8ECF421-1FB1-4E95-9F84-BDE3D6251752}" destId="{B5E644D7-26BA-470B-A4DF-3D0BDCE17E38}" srcOrd="0" destOrd="1" presId="urn:microsoft.com/office/officeart/2005/8/layout/process3"/>
    <dgm:cxn modelId="{A0860130-308D-4487-804D-F66806B33EC7}" type="presOf" srcId="{BFD57730-94C6-4222-844B-0FE5CA8D22B7}" destId="{8B924DA3-7AA6-4130-B08C-A776B1C6F42A}" srcOrd="0" destOrd="2" presId="urn:microsoft.com/office/officeart/2005/8/layout/process3"/>
    <dgm:cxn modelId="{8E372F3D-FB96-4DD4-94E8-3DB73CDA4D1A}" srcId="{A68F7D8A-2C5E-49C3-8DC4-60335FF17FA8}" destId="{1670104D-6D9B-481C-8636-D3BB21548ECA}" srcOrd="0" destOrd="0" parTransId="{A7A22BB6-19F3-4D3C-8642-668B0844FB0A}" sibTransId="{A78ADBC7-3478-4033-8D7D-F03705F38365}"/>
    <dgm:cxn modelId="{E8D923C6-769F-43D4-A354-D6ED5CE72CE4}" srcId="{59B5D61F-F32B-4EAF-AEB4-21B10723B8CF}" destId="{D8ECF421-1FB1-4E95-9F84-BDE3D6251752}" srcOrd="1" destOrd="0" parTransId="{A2BE1DB2-86AD-40E7-A87D-8DE9AEFDD225}" sibTransId="{611DFF67-9F8C-4237-8CC4-5F77C57B832C}"/>
    <dgm:cxn modelId="{18052C11-9043-4694-AE6C-2C735D348CB9}" srcId="{59B5D61F-F32B-4EAF-AEB4-21B10723B8CF}" destId="{6EE799F7-3D22-40E9-8E70-ECCDBDD6752B}" srcOrd="3" destOrd="0" parTransId="{60412F1C-CCB7-4DCA-877D-E03B98FC1029}" sibTransId="{2B6026B3-E761-4B87-9DA8-1D2B3BD34EE0}"/>
    <dgm:cxn modelId="{460FC3C7-5AB1-44A9-9D95-053B59F9E349}" srcId="{A68F7D8A-2C5E-49C3-8DC4-60335FF17FA8}" destId="{59B5D61F-F32B-4EAF-AEB4-21B10723B8CF}" srcOrd="2" destOrd="0" parTransId="{6933C53C-1807-42E8-ACBB-E76066027A9D}" sibTransId="{76CC5399-63DD-44CA-BDC5-66BD37961799}"/>
    <dgm:cxn modelId="{F8E427CD-D2D2-4436-8994-03E7067B0878}" type="presOf" srcId="{81B049CF-148F-44DD-9BAE-8B1A81B76412}" destId="{8B924DA3-7AA6-4130-B08C-A776B1C6F42A}" srcOrd="0" destOrd="0" presId="urn:microsoft.com/office/officeart/2005/8/layout/process3"/>
    <dgm:cxn modelId="{E9CBCD2F-F38F-4179-803F-B823C2EC7575}" type="presOf" srcId="{3962FA05-7878-4056-80C8-833F678542F6}" destId="{4CFB9122-D62F-43D9-8E79-1FCA19CA0FBA}" srcOrd="1" destOrd="0" presId="urn:microsoft.com/office/officeart/2005/8/layout/process3"/>
    <dgm:cxn modelId="{648D5955-5CF0-4A6C-BB7C-E0C64D0CBD27}" type="presOf" srcId="{3962FA05-7878-4056-80C8-833F678542F6}" destId="{3EA01E86-94AC-4464-A45C-BE2BA6936C4A}" srcOrd="0" destOrd="0" presId="urn:microsoft.com/office/officeart/2005/8/layout/process3"/>
    <dgm:cxn modelId="{B41D231C-181F-4289-836B-7B534529067F}" srcId="{3962FA05-7878-4056-80C8-833F678542F6}" destId="{CD399E52-1F9D-4E60-8C1C-B4113A017114}" srcOrd="1" destOrd="0" parTransId="{AA5007B5-3064-4991-8EFB-8CE0DE4F44BF}" sibTransId="{1E3690BF-7243-40E9-A04A-FDB3312B7BEB}"/>
    <dgm:cxn modelId="{A40629CA-FB3A-42B7-95E1-4FFE3D8F5506}" srcId="{3962FA05-7878-4056-80C8-833F678542F6}" destId="{FB5657D2-D5D5-49BE-8D1E-4B80EDA71A86}" srcOrd="2" destOrd="0" parTransId="{FB868A8E-C5AC-456C-B1D8-C0503548505A}" sibTransId="{5F79F107-8BF3-4B3F-BC4B-14398B012ECB}"/>
    <dgm:cxn modelId="{AA1312AE-9A72-47E3-89F6-0EC0E64BA8F8}" type="presParOf" srcId="{37A02B9C-8F7E-47C4-9658-1EC7349D76F3}" destId="{16381112-B342-4581-81C0-6719F6ECF9A0}" srcOrd="0" destOrd="0" presId="urn:microsoft.com/office/officeart/2005/8/layout/process3"/>
    <dgm:cxn modelId="{0C849A19-D229-40F5-A84A-4CC5CEBC162D}" type="presParOf" srcId="{16381112-B342-4581-81C0-6719F6ECF9A0}" destId="{6F9A6F91-9451-42F0-B58A-6ADCB670D342}" srcOrd="0" destOrd="0" presId="urn:microsoft.com/office/officeart/2005/8/layout/process3"/>
    <dgm:cxn modelId="{6EEA7C9D-2A11-4E11-92D7-0ED285625E2A}" type="presParOf" srcId="{16381112-B342-4581-81C0-6719F6ECF9A0}" destId="{0FA5AE5F-5AD7-47E5-B569-3181221B7DA3}" srcOrd="1" destOrd="0" presId="urn:microsoft.com/office/officeart/2005/8/layout/process3"/>
    <dgm:cxn modelId="{A2D54A14-C014-4FF5-9CA9-302BA973F40A}" type="presParOf" srcId="{16381112-B342-4581-81C0-6719F6ECF9A0}" destId="{8B924DA3-7AA6-4130-B08C-A776B1C6F42A}" srcOrd="2" destOrd="0" presId="urn:microsoft.com/office/officeart/2005/8/layout/process3"/>
    <dgm:cxn modelId="{708E63CA-1162-48A2-A857-C7546216FC47}" type="presParOf" srcId="{37A02B9C-8F7E-47C4-9658-1EC7349D76F3}" destId="{47DB21AD-1B50-46E4-8B3D-50D84ACD6967}" srcOrd="1" destOrd="0" presId="urn:microsoft.com/office/officeart/2005/8/layout/process3"/>
    <dgm:cxn modelId="{157A84A7-8A42-42C2-B731-C76153AD1576}" type="presParOf" srcId="{47DB21AD-1B50-46E4-8B3D-50D84ACD6967}" destId="{DFE55716-246D-43EB-A500-8AF8EB08EC5C}" srcOrd="0" destOrd="0" presId="urn:microsoft.com/office/officeart/2005/8/layout/process3"/>
    <dgm:cxn modelId="{B56411EB-E853-4B4E-AF9A-B66579A9395B}" type="presParOf" srcId="{37A02B9C-8F7E-47C4-9658-1EC7349D76F3}" destId="{D6CACB02-D53D-4C09-9B39-4672324215A1}" srcOrd="2" destOrd="0" presId="urn:microsoft.com/office/officeart/2005/8/layout/process3"/>
    <dgm:cxn modelId="{7FB573D4-F5B0-43EB-B0EC-60C50DD22425}" type="presParOf" srcId="{D6CACB02-D53D-4C09-9B39-4672324215A1}" destId="{3EA01E86-94AC-4464-A45C-BE2BA6936C4A}" srcOrd="0" destOrd="0" presId="urn:microsoft.com/office/officeart/2005/8/layout/process3"/>
    <dgm:cxn modelId="{1A6C305F-1635-4554-8F6C-A8834ABD1DC8}" type="presParOf" srcId="{D6CACB02-D53D-4C09-9B39-4672324215A1}" destId="{4CFB9122-D62F-43D9-8E79-1FCA19CA0FBA}" srcOrd="1" destOrd="0" presId="urn:microsoft.com/office/officeart/2005/8/layout/process3"/>
    <dgm:cxn modelId="{FD881CB0-C1B7-41FF-9333-AAFEADBCD06D}" type="presParOf" srcId="{D6CACB02-D53D-4C09-9B39-4672324215A1}" destId="{19409E47-9FDD-426A-9D06-2A39765211E2}" srcOrd="2" destOrd="0" presId="urn:microsoft.com/office/officeart/2005/8/layout/process3"/>
    <dgm:cxn modelId="{69666801-8A7E-4C99-A3A3-BDA052C9B584}" type="presParOf" srcId="{37A02B9C-8F7E-47C4-9658-1EC7349D76F3}" destId="{FF8D9A35-8D1C-4318-81A9-FF6CC8F5E17C}" srcOrd="3" destOrd="0" presId="urn:microsoft.com/office/officeart/2005/8/layout/process3"/>
    <dgm:cxn modelId="{C11DB608-2DB1-4BA6-BC56-E558F62623DF}" type="presParOf" srcId="{FF8D9A35-8D1C-4318-81A9-FF6CC8F5E17C}" destId="{34121E9D-53FC-4E11-8DC1-7A16175EE266}" srcOrd="0" destOrd="0" presId="urn:microsoft.com/office/officeart/2005/8/layout/process3"/>
    <dgm:cxn modelId="{1637171A-A894-4B5D-A143-6B49B10AE09A}" type="presParOf" srcId="{37A02B9C-8F7E-47C4-9658-1EC7349D76F3}" destId="{B243F427-3E59-46DF-9FDD-44531D8F400D}" srcOrd="4" destOrd="0" presId="urn:microsoft.com/office/officeart/2005/8/layout/process3"/>
    <dgm:cxn modelId="{AF1DCEB4-CCAF-4CD8-ACD4-A4EAC9B600D0}" type="presParOf" srcId="{B243F427-3E59-46DF-9FDD-44531D8F400D}" destId="{86391EB1-ECD0-4B8C-A94D-B02906DDA13D}" srcOrd="0" destOrd="0" presId="urn:microsoft.com/office/officeart/2005/8/layout/process3"/>
    <dgm:cxn modelId="{4C0F4F7E-F266-48CF-98A0-BB75FC825691}" type="presParOf" srcId="{B243F427-3E59-46DF-9FDD-44531D8F400D}" destId="{F75F1A2D-82A2-4F7D-ABCD-FBA5ED4A750F}" srcOrd="1" destOrd="0" presId="urn:microsoft.com/office/officeart/2005/8/layout/process3"/>
    <dgm:cxn modelId="{C001862D-E8E8-48CA-B42B-5D40708AF6D5}" type="presParOf" srcId="{B243F427-3E59-46DF-9FDD-44531D8F400D}" destId="{B5E644D7-26BA-470B-A4DF-3D0BDCE17E3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875E6-00C0-4F03-9353-9C417C1EED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E44F1223-F2DA-4F90-ABED-3250CADB6B73}">
      <dgm:prSet phldrT="[Texto]" custT="1"/>
      <dgm:spPr/>
      <dgm:t>
        <a:bodyPr/>
        <a:lstStyle/>
        <a:p>
          <a:r>
            <a:rPr lang="es-ES" sz="2000" dirty="0" smtClean="0"/>
            <a:t>Antidepresivos Tricíclicos</a:t>
          </a:r>
          <a:endParaRPr lang="es-ES" sz="2000" dirty="0"/>
        </a:p>
      </dgm:t>
    </dgm:pt>
    <dgm:pt modelId="{F1212833-E037-4A24-A2B8-A188D8F5F883}" type="parTrans" cxnId="{E65F6918-0CA7-4C53-B762-63218A63DEF7}">
      <dgm:prSet/>
      <dgm:spPr/>
      <dgm:t>
        <a:bodyPr/>
        <a:lstStyle/>
        <a:p>
          <a:endParaRPr lang="es-ES" sz="1600"/>
        </a:p>
      </dgm:t>
    </dgm:pt>
    <dgm:pt modelId="{C5DF8282-8A52-4832-A7BC-58D03CA32EC4}" type="sibTrans" cxnId="{E65F6918-0CA7-4C53-B762-63218A63DEF7}">
      <dgm:prSet/>
      <dgm:spPr/>
      <dgm:t>
        <a:bodyPr/>
        <a:lstStyle/>
        <a:p>
          <a:endParaRPr lang="es-ES" sz="1600"/>
        </a:p>
      </dgm:t>
    </dgm:pt>
    <dgm:pt modelId="{96F56908-2B09-479F-AA41-8672593A64F8}">
      <dgm:prSet phldrT="[Texto]" custT="1"/>
      <dgm:spPr/>
      <dgm:t>
        <a:bodyPr/>
        <a:lstStyle/>
        <a:p>
          <a:r>
            <a:rPr lang="es-ES" sz="2000" dirty="0" smtClean="0"/>
            <a:t>Respuesta adecuada y buena tolerancia</a:t>
          </a:r>
          <a:endParaRPr lang="es-ES" sz="2000" dirty="0"/>
        </a:p>
      </dgm:t>
    </dgm:pt>
    <dgm:pt modelId="{CFC5F284-54FC-4466-81AA-1EC753586279}" type="parTrans" cxnId="{801875F5-0BA3-4606-BE13-D3393E4080BC}">
      <dgm:prSet custT="1"/>
      <dgm:spPr/>
      <dgm:t>
        <a:bodyPr/>
        <a:lstStyle/>
        <a:p>
          <a:endParaRPr lang="es-ES" sz="400"/>
        </a:p>
      </dgm:t>
    </dgm:pt>
    <dgm:pt modelId="{3977C3DB-2E3D-4D33-9E3D-FB4F45B8D2D6}" type="sibTrans" cxnId="{801875F5-0BA3-4606-BE13-D3393E4080BC}">
      <dgm:prSet/>
      <dgm:spPr/>
      <dgm:t>
        <a:bodyPr/>
        <a:lstStyle/>
        <a:p>
          <a:endParaRPr lang="es-ES" sz="1600"/>
        </a:p>
      </dgm:t>
    </dgm:pt>
    <dgm:pt modelId="{A2837542-2322-4D58-B752-35B29DF5DB34}">
      <dgm:prSet phldrT="[Texto]" custT="1"/>
      <dgm:spPr/>
      <dgm:t>
        <a:bodyPr/>
        <a:lstStyle/>
        <a:p>
          <a:r>
            <a:rPr lang="es-ES" sz="2000" dirty="0" smtClean="0"/>
            <a:t>Mantener Antidepresivo Tricíclico</a:t>
          </a:r>
          <a:endParaRPr lang="es-ES" sz="2000" dirty="0"/>
        </a:p>
      </dgm:t>
    </dgm:pt>
    <dgm:pt modelId="{A64FCF56-78FA-4FBD-B5C5-388BA7CCBFC9}" type="parTrans" cxnId="{4484CDE3-22FA-4704-AE2E-11AAD717BE20}">
      <dgm:prSet custT="1"/>
      <dgm:spPr/>
      <dgm:t>
        <a:bodyPr/>
        <a:lstStyle/>
        <a:p>
          <a:endParaRPr lang="es-ES" sz="400"/>
        </a:p>
      </dgm:t>
    </dgm:pt>
    <dgm:pt modelId="{DF1932DB-C99B-4CD2-9A28-88B8EB7D76A7}" type="sibTrans" cxnId="{4484CDE3-22FA-4704-AE2E-11AAD717BE20}">
      <dgm:prSet/>
      <dgm:spPr/>
      <dgm:t>
        <a:bodyPr/>
        <a:lstStyle/>
        <a:p>
          <a:endParaRPr lang="es-ES" sz="1600"/>
        </a:p>
      </dgm:t>
    </dgm:pt>
    <dgm:pt modelId="{C979E554-2CAE-46B5-BB34-5320ABF781A0}">
      <dgm:prSet phldrT="[Texto]" custT="1"/>
      <dgm:spPr/>
      <dgm:t>
        <a:bodyPr/>
        <a:lstStyle/>
        <a:p>
          <a:r>
            <a:rPr lang="es-ES" sz="2000" dirty="0" smtClean="0"/>
            <a:t>Respuesta inadecuada (1-3 meses) o intolerancia</a:t>
          </a:r>
          <a:endParaRPr lang="es-ES" sz="2000" dirty="0"/>
        </a:p>
      </dgm:t>
    </dgm:pt>
    <dgm:pt modelId="{08451A0F-A051-45ED-8072-A8C699EB2938}" type="parTrans" cxnId="{F773F673-C88F-4EE2-8F1B-A63DD8D1704D}">
      <dgm:prSet custT="1"/>
      <dgm:spPr/>
      <dgm:t>
        <a:bodyPr/>
        <a:lstStyle/>
        <a:p>
          <a:endParaRPr lang="es-ES" sz="400"/>
        </a:p>
      </dgm:t>
    </dgm:pt>
    <dgm:pt modelId="{F1D63013-686E-46B1-8F16-208914017469}" type="sibTrans" cxnId="{F773F673-C88F-4EE2-8F1B-A63DD8D1704D}">
      <dgm:prSet/>
      <dgm:spPr/>
      <dgm:t>
        <a:bodyPr/>
        <a:lstStyle/>
        <a:p>
          <a:endParaRPr lang="es-ES" sz="1600"/>
        </a:p>
      </dgm:t>
    </dgm:pt>
    <dgm:pt modelId="{29540646-60FF-4B16-AE84-D5297B1C58CF}">
      <dgm:prSet phldrT="[Texto]" custT="1"/>
      <dgm:spPr/>
      <dgm:t>
        <a:bodyPr/>
        <a:lstStyle/>
        <a:p>
          <a:r>
            <a:rPr lang="es-ES" sz="2000" dirty="0" smtClean="0"/>
            <a:t>Anticonvulsivantes</a:t>
          </a:r>
          <a:endParaRPr lang="es-ES" sz="2000" dirty="0"/>
        </a:p>
      </dgm:t>
    </dgm:pt>
    <dgm:pt modelId="{8D8975AC-6B7D-44A8-BCCC-86F3E5D31BD5}" type="parTrans" cxnId="{8799B707-65C2-4A1B-AE96-023EA21D1386}">
      <dgm:prSet custT="1"/>
      <dgm:spPr/>
      <dgm:t>
        <a:bodyPr/>
        <a:lstStyle/>
        <a:p>
          <a:endParaRPr lang="es-ES" sz="400"/>
        </a:p>
      </dgm:t>
    </dgm:pt>
    <dgm:pt modelId="{1AF1C1FD-A41D-45CA-88E6-E7C697711377}" type="sibTrans" cxnId="{8799B707-65C2-4A1B-AE96-023EA21D1386}">
      <dgm:prSet/>
      <dgm:spPr/>
      <dgm:t>
        <a:bodyPr/>
        <a:lstStyle/>
        <a:p>
          <a:endParaRPr lang="es-ES" sz="1600"/>
        </a:p>
      </dgm:t>
    </dgm:pt>
    <dgm:pt modelId="{290A2AA1-A801-4BF1-917D-4B9399EBF355}">
      <dgm:prSet phldrT="[Texto]" custT="1"/>
      <dgm:spPr/>
      <dgm:t>
        <a:bodyPr/>
        <a:lstStyle/>
        <a:p>
          <a:pPr algn="ctr"/>
          <a:r>
            <a:rPr lang="es-ES" sz="2000" i="0" u="none" dirty="0" smtClean="0"/>
            <a:t>IRSN </a:t>
          </a:r>
          <a:r>
            <a:rPr lang="es-ES" sz="1700" i="0" u="none" dirty="0" smtClean="0"/>
            <a:t>(</a:t>
          </a:r>
          <a:r>
            <a:rPr lang="es-ES" sz="1700" dirty="0" smtClean="0"/>
            <a:t>Inhibidor de la </a:t>
          </a:r>
          <a:r>
            <a:rPr lang="es-ES" sz="1700" dirty="0" err="1" smtClean="0"/>
            <a:t>Recaptación</a:t>
          </a:r>
          <a:r>
            <a:rPr lang="es-ES" sz="1700" dirty="0" smtClean="0"/>
            <a:t> de Serotonina y Noradrenalina</a:t>
          </a:r>
          <a:r>
            <a:rPr lang="es-ES" sz="1800" i="0" u="none" dirty="0" smtClean="0"/>
            <a:t>)</a:t>
          </a:r>
          <a:endParaRPr lang="es-ES" sz="1800" i="0" u="none" dirty="0"/>
        </a:p>
      </dgm:t>
    </dgm:pt>
    <dgm:pt modelId="{84F2BAC6-4414-408B-958B-9E045C0CC78B}" type="parTrans" cxnId="{A6A4714B-994B-484F-B306-80180AB61B45}">
      <dgm:prSet custT="1"/>
      <dgm:spPr/>
      <dgm:t>
        <a:bodyPr/>
        <a:lstStyle/>
        <a:p>
          <a:endParaRPr lang="es-ES" sz="400"/>
        </a:p>
      </dgm:t>
    </dgm:pt>
    <dgm:pt modelId="{B838CD48-1172-4920-9301-2388693429AA}" type="sibTrans" cxnId="{A6A4714B-994B-484F-B306-80180AB61B45}">
      <dgm:prSet/>
      <dgm:spPr/>
      <dgm:t>
        <a:bodyPr/>
        <a:lstStyle/>
        <a:p>
          <a:endParaRPr lang="es-ES" sz="1600"/>
        </a:p>
      </dgm:t>
    </dgm:pt>
    <dgm:pt modelId="{61487AA8-C03E-454F-85CD-111AC1721F63}" type="pres">
      <dgm:prSet presAssocID="{E5B875E6-00C0-4F03-9353-9C417C1EED4B}" presName="diagram" presStyleCnt="0">
        <dgm:presLayoutVars>
          <dgm:chPref val="1"/>
          <dgm:dir/>
          <dgm:animOne val="branch"/>
          <dgm:animLvl val="lvl"/>
          <dgm:resizeHandles val="exact"/>
        </dgm:presLayoutVars>
      </dgm:prSet>
      <dgm:spPr/>
      <dgm:t>
        <a:bodyPr/>
        <a:lstStyle/>
        <a:p>
          <a:endParaRPr lang="es-ES"/>
        </a:p>
      </dgm:t>
    </dgm:pt>
    <dgm:pt modelId="{9B10D154-CD55-4C32-8C6D-F4889E91D8B4}" type="pres">
      <dgm:prSet presAssocID="{E44F1223-F2DA-4F90-ABED-3250CADB6B73}" presName="root1" presStyleCnt="0"/>
      <dgm:spPr/>
    </dgm:pt>
    <dgm:pt modelId="{9AA28D19-9BA3-451C-9A6D-AC19045981AB}" type="pres">
      <dgm:prSet presAssocID="{E44F1223-F2DA-4F90-ABED-3250CADB6B73}" presName="LevelOneTextNode" presStyleLbl="node0" presStyleIdx="0" presStyleCnt="1" custScaleX="137607" custScaleY="65103" custLinFactNeighborX="-4290">
        <dgm:presLayoutVars>
          <dgm:chPref val="3"/>
        </dgm:presLayoutVars>
      </dgm:prSet>
      <dgm:spPr/>
      <dgm:t>
        <a:bodyPr/>
        <a:lstStyle/>
        <a:p>
          <a:endParaRPr lang="es-ES"/>
        </a:p>
      </dgm:t>
    </dgm:pt>
    <dgm:pt modelId="{666FED7B-16BD-40BB-80B3-88CC88AE94FD}" type="pres">
      <dgm:prSet presAssocID="{E44F1223-F2DA-4F90-ABED-3250CADB6B73}" presName="level2hierChild" presStyleCnt="0"/>
      <dgm:spPr/>
    </dgm:pt>
    <dgm:pt modelId="{37E4847A-190F-4511-86E1-6503FEAA7A89}" type="pres">
      <dgm:prSet presAssocID="{CFC5F284-54FC-4466-81AA-1EC753586279}" presName="conn2-1" presStyleLbl="parChTrans1D2" presStyleIdx="0" presStyleCnt="2"/>
      <dgm:spPr/>
      <dgm:t>
        <a:bodyPr/>
        <a:lstStyle/>
        <a:p>
          <a:endParaRPr lang="es-ES"/>
        </a:p>
      </dgm:t>
    </dgm:pt>
    <dgm:pt modelId="{B581230A-C362-4723-B785-EC97F37F2E43}" type="pres">
      <dgm:prSet presAssocID="{CFC5F284-54FC-4466-81AA-1EC753586279}" presName="connTx" presStyleLbl="parChTrans1D2" presStyleIdx="0" presStyleCnt="2"/>
      <dgm:spPr/>
      <dgm:t>
        <a:bodyPr/>
        <a:lstStyle/>
        <a:p>
          <a:endParaRPr lang="es-ES"/>
        </a:p>
      </dgm:t>
    </dgm:pt>
    <dgm:pt modelId="{2C4A42D9-8035-4DCD-BB48-9929A159514F}" type="pres">
      <dgm:prSet presAssocID="{96F56908-2B09-479F-AA41-8672593A64F8}" presName="root2" presStyleCnt="0"/>
      <dgm:spPr/>
    </dgm:pt>
    <dgm:pt modelId="{D0CABF03-5A9A-4DD1-9CDE-8CA139C169D0}" type="pres">
      <dgm:prSet presAssocID="{96F56908-2B09-479F-AA41-8672593A64F8}" presName="LevelTwoTextNode" presStyleLbl="node2" presStyleIdx="0" presStyleCnt="2" custScaleX="133369" custScaleY="65103" custLinFactNeighborX="-4290">
        <dgm:presLayoutVars>
          <dgm:chPref val="3"/>
        </dgm:presLayoutVars>
      </dgm:prSet>
      <dgm:spPr/>
      <dgm:t>
        <a:bodyPr/>
        <a:lstStyle/>
        <a:p>
          <a:endParaRPr lang="es-ES"/>
        </a:p>
      </dgm:t>
    </dgm:pt>
    <dgm:pt modelId="{7AFB2DB8-996B-454A-B581-8EBD84DCCE38}" type="pres">
      <dgm:prSet presAssocID="{96F56908-2B09-479F-AA41-8672593A64F8}" presName="level3hierChild" presStyleCnt="0"/>
      <dgm:spPr/>
    </dgm:pt>
    <dgm:pt modelId="{7192EE55-5476-4691-AE79-8BFC7BE81891}" type="pres">
      <dgm:prSet presAssocID="{A64FCF56-78FA-4FBD-B5C5-388BA7CCBFC9}" presName="conn2-1" presStyleLbl="parChTrans1D3" presStyleIdx="0" presStyleCnt="3"/>
      <dgm:spPr/>
      <dgm:t>
        <a:bodyPr/>
        <a:lstStyle/>
        <a:p>
          <a:endParaRPr lang="es-ES"/>
        </a:p>
      </dgm:t>
    </dgm:pt>
    <dgm:pt modelId="{6D499C5F-2A72-43AC-A990-E86820C88308}" type="pres">
      <dgm:prSet presAssocID="{A64FCF56-78FA-4FBD-B5C5-388BA7CCBFC9}" presName="connTx" presStyleLbl="parChTrans1D3" presStyleIdx="0" presStyleCnt="3"/>
      <dgm:spPr/>
      <dgm:t>
        <a:bodyPr/>
        <a:lstStyle/>
        <a:p>
          <a:endParaRPr lang="es-ES"/>
        </a:p>
      </dgm:t>
    </dgm:pt>
    <dgm:pt modelId="{5095D024-019D-444A-B03D-138A281007E6}" type="pres">
      <dgm:prSet presAssocID="{A2837542-2322-4D58-B752-35B29DF5DB34}" presName="root2" presStyleCnt="0"/>
      <dgm:spPr/>
    </dgm:pt>
    <dgm:pt modelId="{AF7279F3-4247-4DA6-9BE5-B58D289A0672}" type="pres">
      <dgm:prSet presAssocID="{A2837542-2322-4D58-B752-35B29DF5DB34}" presName="LevelTwoTextNode" presStyleLbl="node3" presStyleIdx="0" presStyleCnt="3" custScaleX="133369" custScaleY="65103">
        <dgm:presLayoutVars>
          <dgm:chPref val="3"/>
        </dgm:presLayoutVars>
      </dgm:prSet>
      <dgm:spPr/>
      <dgm:t>
        <a:bodyPr/>
        <a:lstStyle/>
        <a:p>
          <a:endParaRPr lang="es-ES"/>
        </a:p>
      </dgm:t>
    </dgm:pt>
    <dgm:pt modelId="{D39630D8-8A1E-4DEC-A648-346049113A4F}" type="pres">
      <dgm:prSet presAssocID="{A2837542-2322-4D58-B752-35B29DF5DB34}" presName="level3hierChild" presStyleCnt="0"/>
      <dgm:spPr/>
    </dgm:pt>
    <dgm:pt modelId="{86E8A593-13B3-453A-98C8-A2087FF1B88B}" type="pres">
      <dgm:prSet presAssocID="{08451A0F-A051-45ED-8072-A8C699EB2938}" presName="conn2-1" presStyleLbl="parChTrans1D2" presStyleIdx="1" presStyleCnt="2"/>
      <dgm:spPr/>
      <dgm:t>
        <a:bodyPr/>
        <a:lstStyle/>
        <a:p>
          <a:endParaRPr lang="es-ES"/>
        </a:p>
      </dgm:t>
    </dgm:pt>
    <dgm:pt modelId="{841CC894-6856-49BE-836C-FC6A4A8C52E9}" type="pres">
      <dgm:prSet presAssocID="{08451A0F-A051-45ED-8072-A8C699EB2938}" presName="connTx" presStyleLbl="parChTrans1D2" presStyleIdx="1" presStyleCnt="2"/>
      <dgm:spPr/>
      <dgm:t>
        <a:bodyPr/>
        <a:lstStyle/>
        <a:p>
          <a:endParaRPr lang="es-ES"/>
        </a:p>
      </dgm:t>
    </dgm:pt>
    <dgm:pt modelId="{6265A698-736E-4161-AC79-8AB6A72C4589}" type="pres">
      <dgm:prSet presAssocID="{C979E554-2CAE-46B5-BB34-5320ABF781A0}" presName="root2" presStyleCnt="0"/>
      <dgm:spPr/>
    </dgm:pt>
    <dgm:pt modelId="{3DFB5F12-9D2B-4866-A34A-C6615C79B651}" type="pres">
      <dgm:prSet presAssocID="{C979E554-2CAE-46B5-BB34-5320ABF781A0}" presName="LevelTwoTextNode" presStyleLbl="node2" presStyleIdx="1" presStyleCnt="2" custScaleX="133369" custScaleY="65103" custLinFactNeighborX="-4290">
        <dgm:presLayoutVars>
          <dgm:chPref val="3"/>
        </dgm:presLayoutVars>
      </dgm:prSet>
      <dgm:spPr/>
      <dgm:t>
        <a:bodyPr/>
        <a:lstStyle/>
        <a:p>
          <a:endParaRPr lang="es-ES"/>
        </a:p>
      </dgm:t>
    </dgm:pt>
    <dgm:pt modelId="{8A9098FA-9FF2-4FDB-AFC3-8652FE70406D}" type="pres">
      <dgm:prSet presAssocID="{C979E554-2CAE-46B5-BB34-5320ABF781A0}" presName="level3hierChild" presStyleCnt="0"/>
      <dgm:spPr/>
    </dgm:pt>
    <dgm:pt modelId="{A92C3F2F-C98D-46C7-98B8-4BFCAE50DE4F}" type="pres">
      <dgm:prSet presAssocID="{84F2BAC6-4414-408B-958B-9E045C0CC78B}" presName="conn2-1" presStyleLbl="parChTrans1D3" presStyleIdx="1" presStyleCnt="3"/>
      <dgm:spPr/>
      <dgm:t>
        <a:bodyPr/>
        <a:lstStyle/>
        <a:p>
          <a:endParaRPr lang="es-ES"/>
        </a:p>
      </dgm:t>
    </dgm:pt>
    <dgm:pt modelId="{A7F8D56C-AF51-47ED-9049-D634BFC8D1AD}" type="pres">
      <dgm:prSet presAssocID="{84F2BAC6-4414-408B-958B-9E045C0CC78B}" presName="connTx" presStyleLbl="parChTrans1D3" presStyleIdx="1" presStyleCnt="3"/>
      <dgm:spPr/>
      <dgm:t>
        <a:bodyPr/>
        <a:lstStyle/>
        <a:p>
          <a:endParaRPr lang="es-ES"/>
        </a:p>
      </dgm:t>
    </dgm:pt>
    <dgm:pt modelId="{8EB2CC97-23E6-4CE9-8F20-A1D12147484E}" type="pres">
      <dgm:prSet presAssocID="{290A2AA1-A801-4BF1-917D-4B9399EBF355}" presName="root2" presStyleCnt="0"/>
      <dgm:spPr/>
    </dgm:pt>
    <dgm:pt modelId="{F89EA692-E812-4A59-9FE9-0263F78D57DF}" type="pres">
      <dgm:prSet presAssocID="{290A2AA1-A801-4BF1-917D-4B9399EBF355}" presName="LevelTwoTextNode" presStyleLbl="node3" presStyleIdx="1" presStyleCnt="3" custScaleX="133369" custScaleY="65103">
        <dgm:presLayoutVars>
          <dgm:chPref val="3"/>
        </dgm:presLayoutVars>
      </dgm:prSet>
      <dgm:spPr/>
      <dgm:t>
        <a:bodyPr/>
        <a:lstStyle/>
        <a:p>
          <a:endParaRPr lang="es-ES"/>
        </a:p>
      </dgm:t>
    </dgm:pt>
    <dgm:pt modelId="{72416A2E-3F29-455F-8D0A-1352DD05E53C}" type="pres">
      <dgm:prSet presAssocID="{290A2AA1-A801-4BF1-917D-4B9399EBF355}" presName="level3hierChild" presStyleCnt="0"/>
      <dgm:spPr/>
    </dgm:pt>
    <dgm:pt modelId="{4A8158B2-D35C-4464-8BE4-2D83B3C5C4C0}" type="pres">
      <dgm:prSet presAssocID="{8D8975AC-6B7D-44A8-BCCC-86F3E5D31BD5}" presName="conn2-1" presStyleLbl="parChTrans1D3" presStyleIdx="2" presStyleCnt="3"/>
      <dgm:spPr/>
      <dgm:t>
        <a:bodyPr/>
        <a:lstStyle/>
        <a:p>
          <a:endParaRPr lang="es-ES"/>
        </a:p>
      </dgm:t>
    </dgm:pt>
    <dgm:pt modelId="{C75E6FB7-EA82-4500-9A56-2F07F2F8FF65}" type="pres">
      <dgm:prSet presAssocID="{8D8975AC-6B7D-44A8-BCCC-86F3E5D31BD5}" presName="connTx" presStyleLbl="parChTrans1D3" presStyleIdx="2" presStyleCnt="3"/>
      <dgm:spPr/>
      <dgm:t>
        <a:bodyPr/>
        <a:lstStyle/>
        <a:p>
          <a:endParaRPr lang="es-ES"/>
        </a:p>
      </dgm:t>
    </dgm:pt>
    <dgm:pt modelId="{1809B48F-844F-4AC6-84EA-EE49BEA598CD}" type="pres">
      <dgm:prSet presAssocID="{29540646-60FF-4B16-AE84-D5297B1C58CF}" presName="root2" presStyleCnt="0"/>
      <dgm:spPr/>
    </dgm:pt>
    <dgm:pt modelId="{41EEEF11-7FB4-4B78-887E-B61DDADB76AC}" type="pres">
      <dgm:prSet presAssocID="{29540646-60FF-4B16-AE84-D5297B1C58CF}" presName="LevelTwoTextNode" presStyleLbl="node3" presStyleIdx="2" presStyleCnt="3" custScaleX="133369" custScaleY="65103">
        <dgm:presLayoutVars>
          <dgm:chPref val="3"/>
        </dgm:presLayoutVars>
      </dgm:prSet>
      <dgm:spPr/>
      <dgm:t>
        <a:bodyPr/>
        <a:lstStyle/>
        <a:p>
          <a:endParaRPr lang="es-ES"/>
        </a:p>
      </dgm:t>
    </dgm:pt>
    <dgm:pt modelId="{16379B8F-4EA5-45B6-B714-A9E62B913E50}" type="pres">
      <dgm:prSet presAssocID="{29540646-60FF-4B16-AE84-D5297B1C58CF}" presName="level3hierChild" presStyleCnt="0"/>
      <dgm:spPr/>
    </dgm:pt>
  </dgm:ptLst>
  <dgm:cxnLst>
    <dgm:cxn modelId="{4F4A1F28-E014-4AB9-8709-B542FF988684}" type="presOf" srcId="{C979E554-2CAE-46B5-BB34-5320ABF781A0}" destId="{3DFB5F12-9D2B-4866-A34A-C6615C79B651}" srcOrd="0" destOrd="0" presId="urn:microsoft.com/office/officeart/2005/8/layout/hierarchy2"/>
    <dgm:cxn modelId="{A6A4714B-994B-484F-B306-80180AB61B45}" srcId="{C979E554-2CAE-46B5-BB34-5320ABF781A0}" destId="{290A2AA1-A801-4BF1-917D-4B9399EBF355}" srcOrd="0" destOrd="0" parTransId="{84F2BAC6-4414-408B-958B-9E045C0CC78B}" sibTransId="{B838CD48-1172-4920-9301-2388693429AA}"/>
    <dgm:cxn modelId="{76925BA8-0608-4B2A-B97A-F2E31CD97473}" type="presOf" srcId="{A64FCF56-78FA-4FBD-B5C5-388BA7CCBFC9}" destId="{6D499C5F-2A72-43AC-A990-E86820C88308}" srcOrd="1" destOrd="0" presId="urn:microsoft.com/office/officeart/2005/8/layout/hierarchy2"/>
    <dgm:cxn modelId="{BAB87AAE-2F43-415A-908A-DBAA23A7BEB7}" type="presOf" srcId="{290A2AA1-A801-4BF1-917D-4B9399EBF355}" destId="{F89EA692-E812-4A59-9FE9-0263F78D57DF}" srcOrd="0" destOrd="0" presId="urn:microsoft.com/office/officeart/2005/8/layout/hierarchy2"/>
    <dgm:cxn modelId="{AE996325-5832-440E-B215-357171E131D8}" type="presOf" srcId="{29540646-60FF-4B16-AE84-D5297B1C58CF}" destId="{41EEEF11-7FB4-4B78-887E-B61DDADB76AC}" srcOrd="0" destOrd="0" presId="urn:microsoft.com/office/officeart/2005/8/layout/hierarchy2"/>
    <dgm:cxn modelId="{AA2F33ED-AF07-45E0-A4B7-CFC6484E64CB}" type="presOf" srcId="{E44F1223-F2DA-4F90-ABED-3250CADB6B73}" destId="{9AA28D19-9BA3-451C-9A6D-AC19045981AB}" srcOrd="0" destOrd="0" presId="urn:microsoft.com/office/officeart/2005/8/layout/hierarchy2"/>
    <dgm:cxn modelId="{9C1A22DA-39CC-4681-AF8F-1EBD0BB643DC}" type="presOf" srcId="{CFC5F284-54FC-4466-81AA-1EC753586279}" destId="{B581230A-C362-4723-B785-EC97F37F2E43}" srcOrd="1" destOrd="0" presId="urn:microsoft.com/office/officeart/2005/8/layout/hierarchy2"/>
    <dgm:cxn modelId="{F773F673-C88F-4EE2-8F1B-A63DD8D1704D}" srcId="{E44F1223-F2DA-4F90-ABED-3250CADB6B73}" destId="{C979E554-2CAE-46B5-BB34-5320ABF781A0}" srcOrd="1" destOrd="0" parTransId="{08451A0F-A051-45ED-8072-A8C699EB2938}" sibTransId="{F1D63013-686E-46B1-8F16-208914017469}"/>
    <dgm:cxn modelId="{46A6518F-D42F-4ABB-B561-DB48E38821DF}" type="presOf" srcId="{CFC5F284-54FC-4466-81AA-1EC753586279}" destId="{37E4847A-190F-4511-86E1-6503FEAA7A89}" srcOrd="0" destOrd="0" presId="urn:microsoft.com/office/officeart/2005/8/layout/hierarchy2"/>
    <dgm:cxn modelId="{EBA0745E-FEB1-4BFE-B3E9-DC985F8164E8}" type="presOf" srcId="{84F2BAC6-4414-408B-958B-9E045C0CC78B}" destId="{A92C3F2F-C98D-46C7-98B8-4BFCAE50DE4F}" srcOrd="0" destOrd="0" presId="urn:microsoft.com/office/officeart/2005/8/layout/hierarchy2"/>
    <dgm:cxn modelId="{33024CB7-463E-466B-81B5-B351AE798E3F}" type="presOf" srcId="{08451A0F-A051-45ED-8072-A8C699EB2938}" destId="{86E8A593-13B3-453A-98C8-A2087FF1B88B}" srcOrd="0" destOrd="0" presId="urn:microsoft.com/office/officeart/2005/8/layout/hierarchy2"/>
    <dgm:cxn modelId="{4484CDE3-22FA-4704-AE2E-11AAD717BE20}" srcId="{96F56908-2B09-479F-AA41-8672593A64F8}" destId="{A2837542-2322-4D58-B752-35B29DF5DB34}" srcOrd="0" destOrd="0" parTransId="{A64FCF56-78FA-4FBD-B5C5-388BA7CCBFC9}" sibTransId="{DF1932DB-C99B-4CD2-9A28-88B8EB7D76A7}"/>
    <dgm:cxn modelId="{8799B707-65C2-4A1B-AE96-023EA21D1386}" srcId="{C979E554-2CAE-46B5-BB34-5320ABF781A0}" destId="{29540646-60FF-4B16-AE84-D5297B1C58CF}" srcOrd="1" destOrd="0" parTransId="{8D8975AC-6B7D-44A8-BCCC-86F3E5D31BD5}" sibTransId="{1AF1C1FD-A41D-45CA-88E6-E7C697711377}"/>
    <dgm:cxn modelId="{9C10FC8E-A306-4074-A5E1-96CED83D9448}" type="presOf" srcId="{8D8975AC-6B7D-44A8-BCCC-86F3E5D31BD5}" destId="{C75E6FB7-EA82-4500-9A56-2F07F2F8FF65}" srcOrd="1" destOrd="0" presId="urn:microsoft.com/office/officeart/2005/8/layout/hierarchy2"/>
    <dgm:cxn modelId="{32475F1B-7938-473F-B087-C600B17C6DEE}" type="presOf" srcId="{A64FCF56-78FA-4FBD-B5C5-388BA7CCBFC9}" destId="{7192EE55-5476-4691-AE79-8BFC7BE81891}" srcOrd="0" destOrd="0" presId="urn:microsoft.com/office/officeart/2005/8/layout/hierarchy2"/>
    <dgm:cxn modelId="{F64BA841-E993-4633-9818-49AE10F6B7DF}" type="presOf" srcId="{96F56908-2B09-479F-AA41-8672593A64F8}" destId="{D0CABF03-5A9A-4DD1-9CDE-8CA139C169D0}" srcOrd="0" destOrd="0" presId="urn:microsoft.com/office/officeart/2005/8/layout/hierarchy2"/>
    <dgm:cxn modelId="{E65F6918-0CA7-4C53-B762-63218A63DEF7}" srcId="{E5B875E6-00C0-4F03-9353-9C417C1EED4B}" destId="{E44F1223-F2DA-4F90-ABED-3250CADB6B73}" srcOrd="0" destOrd="0" parTransId="{F1212833-E037-4A24-A2B8-A188D8F5F883}" sibTransId="{C5DF8282-8A52-4832-A7BC-58D03CA32EC4}"/>
    <dgm:cxn modelId="{5A80BAA3-E44B-4226-9155-C24F40187513}" type="presOf" srcId="{8D8975AC-6B7D-44A8-BCCC-86F3E5D31BD5}" destId="{4A8158B2-D35C-4464-8BE4-2D83B3C5C4C0}" srcOrd="0" destOrd="0" presId="urn:microsoft.com/office/officeart/2005/8/layout/hierarchy2"/>
    <dgm:cxn modelId="{801875F5-0BA3-4606-BE13-D3393E4080BC}" srcId="{E44F1223-F2DA-4F90-ABED-3250CADB6B73}" destId="{96F56908-2B09-479F-AA41-8672593A64F8}" srcOrd="0" destOrd="0" parTransId="{CFC5F284-54FC-4466-81AA-1EC753586279}" sibTransId="{3977C3DB-2E3D-4D33-9E3D-FB4F45B8D2D6}"/>
    <dgm:cxn modelId="{4EA163AD-B59E-42A7-B904-DB0CA590FAFE}" type="presOf" srcId="{08451A0F-A051-45ED-8072-A8C699EB2938}" destId="{841CC894-6856-49BE-836C-FC6A4A8C52E9}" srcOrd="1" destOrd="0" presId="urn:microsoft.com/office/officeart/2005/8/layout/hierarchy2"/>
    <dgm:cxn modelId="{7FED54A4-F5E8-474C-A4F5-F7141B5D3AA0}" type="presOf" srcId="{84F2BAC6-4414-408B-958B-9E045C0CC78B}" destId="{A7F8D56C-AF51-47ED-9049-D634BFC8D1AD}" srcOrd="1" destOrd="0" presId="urn:microsoft.com/office/officeart/2005/8/layout/hierarchy2"/>
    <dgm:cxn modelId="{AB3E951D-ABC7-4641-AC25-DFC4CF2C02B1}" type="presOf" srcId="{A2837542-2322-4D58-B752-35B29DF5DB34}" destId="{AF7279F3-4247-4DA6-9BE5-B58D289A0672}" srcOrd="0" destOrd="0" presId="urn:microsoft.com/office/officeart/2005/8/layout/hierarchy2"/>
    <dgm:cxn modelId="{66501909-4514-444C-BFF9-D10B6CFE4FEA}" type="presOf" srcId="{E5B875E6-00C0-4F03-9353-9C417C1EED4B}" destId="{61487AA8-C03E-454F-85CD-111AC1721F63}" srcOrd="0" destOrd="0" presId="urn:microsoft.com/office/officeart/2005/8/layout/hierarchy2"/>
    <dgm:cxn modelId="{63516A48-59DA-4370-86A9-C167B19169D8}" type="presParOf" srcId="{61487AA8-C03E-454F-85CD-111AC1721F63}" destId="{9B10D154-CD55-4C32-8C6D-F4889E91D8B4}" srcOrd="0" destOrd="0" presId="urn:microsoft.com/office/officeart/2005/8/layout/hierarchy2"/>
    <dgm:cxn modelId="{F5BEB75B-17C5-486D-9A07-74F9A56E65FB}" type="presParOf" srcId="{9B10D154-CD55-4C32-8C6D-F4889E91D8B4}" destId="{9AA28D19-9BA3-451C-9A6D-AC19045981AB}" srcOrd="0" destOrd="0" presId="urn:microsoft.com/office/officeart/2005/8/layout/hierarchy2"/>
    <dgm:cxn modelId="{F356FC1C-34FF-4392-9615-98BE65C9FE00}" type="presParOf" srcId="{9B10D154-CD55-4C32-8C6D-F4889E91D8B4}" destId="{666FED7B-16BD-40BB-80B3-88CC88AE94FD}" srcOrd="1" destOrd="0" presId="urn:microsoft.com/office/officeart/2005/8/layout/hierarchy2"/>
    <dgm:cxn modelId="{59E51C32-C643-4141-8BBA-6DD28A4E7B0C}" type="presParOf" srcId="{666FED7B-16BD-40BB-80B3-88CC88AE94FD}" destId="{37E4847A-190F-4511-86E1-6503FEAA7A89}" srcOrd="0" destOrd="0" presId="urn:microsoft.com/office/officeart/2005/8/layout/hierarchy2"/>
    <dgm:cxn modelId="{1C18D889-49C8-4879-ADF3-232D577B1D64}" type="presParOf" srcId="{37E4847A-190F-4511-86E1-6503FEAA7A89}" destId="{B581230A-C362-4723-B785-EC97F37F2E43}" srcOrd="0" destOrd="0" presId="urn:microsoft.com/office/officeart/2005/8/layout/hierarchy2"/>
    <dgm:cxn modelId="{CA76EDF2-72D7-487F-AB94-41FA674CDD06}" type="presParOf" srcId="{666FED7B-16BD-40BB-80B3-88CC88AE94FD}" destId="{2C4A42D9-8035-4DCD-BB48-9929A159514F}" srcOrd="1" destOrd="0" presId="urn:microsoft.com/office/officeart/2005/8/layout/hierarchy2"/>
    <dgm:cxn modelId="{D44A9543-069A-4826-9A88-9E2139663869}" type="presParOf" srcId="{2C4A42D9-8035-4DCD-BB48-9929A159514F}" destId="{D0CABF03-5A9A-4DD1-9CDE-8CA139C169D0}" srcOrd="0" destOrd="0" presId="urn:microsoft.com/office/officeart/2005/8/layout/hierarchy2"/>
    <dgm:cxn modelId="{1E24170A-4BDA-4756-A895-4D1784D294E6}" type="presParOf" srcId="{2C4A42D9-8035-4DCD-BB48-9929A159514F}" destId="{7AFB2DB8-996B-454A-B581-8EBD84DCCE38}" srcOrd="1" destOrd="0" presId="urn:microsoft.com/office/officeart/2005/8/layout/hierarchy2"/>
    <dgm:cxn modelId="{D7C39A3E-BF7C-439A-8CF6-4A868C0EBA1B}" type="presParOf" srcId="{7AFB2DB8-996B-454A-B581-8EBD84DCCE38}" destId="{7192EE55-5476-4691-AE79-8BFC7BE81891}" srcOrd="0" destOrd="0" presId="urn:microsoft.com/office/officeart/2005/8/layout/hierarchy2"/>
    <dgm:cxn modelId="{0511B3BF-26ED-498A-9D89-475138731B06}" type="presParOf" srcId="{7192EE55-5476-4691-AE79-8BFC7BE81891}" destId="{6D499C5F-2A72-43AC-A990-E86820C88308}" srcOrd="0" destOrd="0" presId="urn:microsoft.com/office/officeart/2005/8/layout/hierarchy2"/>
    <dgm:cxn modelId="{82F29731-BEB3-499C-A871-1B9AD3DE7661}" type="presParOf" srcId="{7AFB2DB8-996B-454A-B581-8EBD84DCCE38}" destId="{5095D024-019D-444A-B03D-138A281007E6}" srcOrd="1" destOrd="0" presId="urn:microsoft.com/office/officeart/2005/8/layout/hierarchy2"/>
    <dgm:cxn modelId="{34020EDB-80D3-4169-AF36-9947076D8108}" type="presParOf" srcId="{5095D024-019D-444A-B03D-138A281007E6}" destId="{AF7279F3-4247-4DA6-9BE5-B58D289A0672}" srcOrd="0" destOrd="0" presId="urn:microsoft.com/office/officeart/2005/8/layout/hierarchy2"/>
    <dgm:cxn modelId="{2658A834-44B9-413D-B31E-30D2B9BD607D}" type="presParOf" srcId="{5095D024-019D-444A-B03D-138A281007E6}" destId="{D39630D8-8A1E-4DEC-A648-346049113A4F}" srcOrd="1" destOrd="0" presId="urn:microsoft.com/office/officeart/2005/8/layout/hierarchy2"/>
    <dgm:cxn modelId="{9385BECD-738F-49D1-9619-AFC9862A1475}" type="presParOf" srcId="{666FED7B-16BD-40BB-80B3-88CC88AE94FD}" destId="{86E8A593-13B3-453A-98C8-A2087FF1B88B}" srcOrd="2" destOrd="0" presId="urn:microsoft.com/office/officeart/2005/8/layout/hierarchy2"/>
    <dgm:cxn modelId="{A14D68A2-FE33-496C-A711-CECE6BA130DD}" type="presParOf" srcId="{86E8A593-13B3-453A-98C8-A2087FF1B88B}" destId="{841CC894-6856-49BE-836C-FC6A4A8C52E9}" srcOrd="0" destOrd="0" presId="urn:microsoft.com/office/officeart/2005/8/layout/hierarchy2"/>
    <dgm:cxn modelId="{D906A153-3BFF-4AA6-8552-EB6868059AD8}" type="presParOf" srcId="{666FED7B-16BD-40BB-80B3-88CC88AE94FD}" destId="{6265A698-736E-4161-AC79-8AB6A72C4589}" srcOrd="3" destOrd="0" presId="urn:microsoft.com/office/officeart/2005/8/layout/hierarchy2"/>
    <dgm:cxn modelId="{903D4723-2407-4E0C-8EE6-3C4EE0AD4B7D}" type="presParOf" srcId="{6265A698-736E-4161-AC79-8AB6A72C4589}" destId="{3DFB5F12-9D2B-4866-A34A-C6615C79B651}" srcOrd="0" destOrd="0" presId="urn:microsoft.com/office/officeart/2005/8/layout/hierarchy2"/>
    <dgm:cxn modelId="{58A666F4-B591-4515-A372-93C2FF12B75F}" type="presParOf" srcId="{6265A698-736E-4161-AC79-8AB6A72C4589}" destId="{8A9098FA-9FF2-4FDB-AFC3-8652FE70406D}" srcOrd="1" destOrd="0" presId="urn:microsoft.com/office/officeart/2005/8/layout/hierarchy2"/>
    <dgm:cxn modelId="{4DAF2862-8B7F-47A7-8B23-536A175BBD7C}" type="presParOf" srcId="{8A9098FA-9FF2-4FDB-AFC3-8652FE70406D}" destId="{A92C3F2F-C98D-46C7-98B8-4BFCAE50DE4F}" srcOrd="0" destOrd="0" presId="urn:microsoft.com/office/officeart/2005/8/layout/hierarchy2"/>
    <dgm:cxn modelId="{DF2A4584-566E-4B8A-AD8E-5C5F0CCE0977}" type="presParOf" srcId="{A92C3F2F-C98D-46C7-98B8-4BFCAE50DE4F}" destId="{A7F8D56C-AF51-47ED-9049-D634BFC8D1AD}" srcOrd="0" destOrd="0" presId="urn:microsoft.com/office/officeart/2005/8/layout/hierarchy2"/>
    <dgm:cxn modelId="{50FC9249-BF61-49A0-A029-41AAF87E6A1B}" type="presParOf" srcId="{8A9098FA-9FF2-4FDB-AFC3-8652FE70406D}" destId="{8EB2CC97-23E6-4CE9-8F20-A1D12147484E}" srcOrd="1" destOrd="0" presId="urn:microsoft.com/office/officeart/2005/8/layout/hierarchy2"/>
    <dgm:cxn modelId="{C224A688-E85B-4E5A-BB45-FD3C285552A0}" type="presParOf" srcId="{8EB2CC97-23E6-4CE9-8F20-A1D12147484E}" destId="{F89EA692-E812-4A59-9FE9-0263F78D57DF}" srcOrd="0" destOrd="0" presId="urn:microsoft.com/office/officeart/2005/8/layout/hierarchy2"/>
    <dgm:cxn modelId="{43F7BC32-1E70-46E7-B53C-93C12670DCFB}" type="presParOf" srcId="{8EB2CC97-23E6-4CE9-8F20-A1D12147484E}" destId="{72416A2E-3F29-455F-8D0A-1352DD05E53C}" srcOrd="1" destOrd="0" presId="urn:microsoft.com/office/officeart/2005/8/layout/hierarchy2"/>
    <dgm:cxn modelId="{2D2E08D1-2C9A-4143-9373-6CF8B4C4FDF1}" type="presParOf" srcId="{8A9098FA-9FF2-4FDB-AFC3-8652FE70406D}" destId="{4A8158B2-D35C-4464-8BE4-2D83B3C5C4C0}" srcOrd="2" destOrd="0" presId="urn:microsoft.com/office/officeart/2005/8/layout/hierarchy2"/>
    <dgm:cxn modelId="{F8AC4AF7-B9A7-41AB-8B43-4494E7F4D967}" type="presParOf" srcId="{4A8158B2-D35C-4464-8BE4-2D83B3C5C4C0}" destId="{C75E6FB7-EA82-4500-9A56-2F07F2F8FF65}" srcOrd="0" destOrd="0" presId="urn:microsoft.com/office/officeart/2005/8/layout/hierarchy2"/>
    <dgm:cxn modelId="{C69E26E5-F719-418D-9935-014DD05FFAB2}" type="presParOf" srcId="{8A9098FA-9FF2-4FDB-AFC3-8652FE70406D}" destId="{1809B48F-844F-4AC6-84EA-EE49BEA598CD}" srcOrd="3" destOrd="0" presId="urn:microsoft.com/office/officeart/2005/8/layout/hierarchy2"/>
    <dgm:cxn modelId="{EB2B2CC3-8494-4CB2-AA72-50D2F403B84B}" type="presParOf" srcId="{1809B48F-844F-4AC6-84EA-EE49BEA598CD}" destId="{41EEEF11-7FB4-4B78-887E-B61DDADB76AC}" srcOrd="0" destOrd="0" presId="urn:microsoft.com/office/officeart/2005/8/layout/hierarchy2"/>
    <dgm:cxn modelId="{E21D63F7-8F0B-4DD3-8A56-DB9B9E8809D9}" type="presParOf" srcId="{1809B48F-844F-4AC6-84EA-EE49BEA598CD}" destId="{16379B8F-4EA5-45B6-B714-A9E62B913E5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875E6-00C0-4F03-9353-9C417C1EED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E44F1223-F2DA-4F90-ABED-3250CADB6B73}">
      <dgm:prSet phldrT="[Texto]" custT="1"/>
      <dgm:spPr/>
      <dgm:t>
        <a:bodyPr/>
        <a:lstStyle/>
        <a:p>
          <a:r>
            <a:rPr lang="es-ES" sz="2000" dirty="0" smtClean="0"/>
            <a:t>Antidepresivos Tricíclicos</a:t>
          </a:r>
          <a:endParaRPr lang="es-ES" sz="2000" dirty="0"/>
        </a:p>
      </dgm:t>
    </dgm:pt>
    <dgm:pt modelId="{F1212833-E037-4A24-A2B8-A188D8F5F883}" type="parTrans" cxnId="{E65F6918-0CA7-4C53-B762-63218A63DEF7}">
      <dgm:prSet/>
      <dgm:spPr/>
      <dgm:t>
        <a:bodyPr/>
        <a:lstStyle/>
        <a:p>
          <a:endParaRPr lang="es-ES" sz="1600"/>
        </a:p>
      </dgm:t>
    </dgm:pt>
    <dgm:pt modelId="{C5DF8282-8A52-4832-A7BC-58D03CA32EC4}" type="sibTrans" cxnId="{E65F6918-0CA7-4C53-B762-63218A63DEF7}">
      <dgm:prSet/>
      <dgm:spPr/>
      <dgm:t>
        <a:bodyPr/>
        <a:lstStyle/>
        <a:p>
          <a:endParaRPr lang="es-ES" sz="1600"/>
        </a:p>
      </dgm:t>
    </dgm:pt>
    <dgm:pt modelId="{96F56908-2B09-479F-AA41-8672593A64F8}">
      <dgm:prSet phldrT="[Texto]" custT="1"/>
      <dgm:spPr/>
      <dgm:t>
        <a:bodyPr/>
        <a:lstStyle/>
        <a:p>
          <a:r>
            <a:rPr lang="es-ES" sz="2000" dirty="0" smtClean="0"/>
            <a:t>Respuesta adecuada y buena tolerancia</a:t>
          </a:r>
          <a:endParaRPr lang="es-ES" sz="2000" dirty="0"/>
        </a:p>
      </dgm:t>
    </dgm:pt>
    <dgm:pt modelId="{CFC5F284-54FC-4466-81AA-1EC753586279}" type="parTrans" cxnId="{801875F5-0BA3-4606-BE13-D3393E4080BC}">
      <dgm:prSet custT="1"/>
      <dgm:spPr/>
      <dgm:t>
        <a:bodyPr/>
        <a:lstStyle/>
        <a:p>
          <a:endParaRPr lang="es-ES" sz="400"/>
        </a:p>
      </dgm:t>
    </dgm:pt>
    <dgm:pt modelId="{3977C3DB-2E3D-4D33-9E3D-FB4F45B8D2D6}" type="sibTrans" cxnId="{801875F5-0BA3-4606-BE13-D3393E4080BC}">
      <dgm:prSet/>
      <dgm:spPr/>
      <dgm:t>
        <a:bodyPr/>
        <a:lstStyle/>
        <a:p>
          <a:endParaRPr lang="es-ES" sz="1600"/>
        </a:p>
      </dgm:t>
    </dgm:pt>
    <dgm:pt modelId="{A2837542-2322-4D58-B752-35B29DF5DB34}">
      <dgm:prSet phldrT="[Texto]" custT="1"/>
      <dgm:spPr/>
      <dgm:t>
        <a:bodyPr/>
        <a:lstStyle/>
        <a:p>
          <a:r>
            <a:rPr lang="es-ES" sz="2000" dirty="0" smtClean="0"/>
            <a:t>Mantener Antidepresivo Tricíclico</a:t>
          </a:r>
          <a:endParaRPr lang="es-ES" sz="2000" dirty="0"/>
        </a:p>
      </dgm:t>
    </dgm:pt>
    <dgm:pt modelId="{A64FCF56-78FA-4FBD-B5C5-388BA7CCBFC9}" type="parTrans" cxnId="{4484CDE3-22FA-4704-AE2E-11AAD717BE20}">
      <dgm:prSet custT="1"/>
      <dgm:spPr/>
      <dgm:t>
        <a:bodyPr/>
        <a:lstStyle/>
        <a:p>
          <a:endParaRPr lang="es-ES" sz="400"/>
        </a:p>
      </dgm:t>
    </dgm:pt>
    <dgm:pt modelId="{DF1932DB-C99B-4CD2-9A28-88B8EB7D76A7}" type="sibTrans" cxnId="{4484CDE3-22FA-4704-AE2E-11AAD717BE20}">
      <dgm:prSet/>
      <dgm:spPr/>
      <dgm:t>
        <a:bodyPr/>
        <a:lstStyle/>
        <a:p>
          <a:endParaRPr lang="es-ES" sz="1600"/>
        </a:p>
      </dgm:t>
    </dgm:pt>
    <dgm:pt modelId="{C979E554-2CAE-46B5-BB34-5320ABF781A0}">
      <dgm:prSet phldrT="[Texto]" custT="1"/>
      <dgm:spPr/>
      <dgm:t>
        <a:bodyPr/>
        <a:lstStyle/>
        <a:p>
          <a:r>
            <a:rPr lang="es-ES" sz="2000" dirty="0" smtClean="0"/>
            <a:t>Respuesta inadecuada (1-3 meses) o intolerancia</a:t>
          </a:r>
          <a:endParaRPr lang="es-ES" sz="2000" dirty="0"/>
        </a:p>
      </dgm:t>
    </dgm:pt>
    <dgm:pt modelId="{08451A0F-A051-45ED-8072-A8C699EB2938}" type="parTrans" cxnId="{F773F673-C88F-4EE2-8F1B-A63DD8D1704D}">
      <dgm:prSet custT="1"/>
      <dgm:spPr/>
      <dgm:t>
        <a:bodyPr/>
        <a:lstStyle/>
        <a:p>
          <a:endParaRPr lang="es-ES" sz="400"/>
        </a:p>
      </dgm:t>
    </dgm:pt>
    <dgm:pt modelId="{F1D63013-686E-46B1-8F16-208914017469}" type="sibTrans" cxnId="{F773F673-C88F-4EE2-8F1B-A63DD8D1704D}">
      <dgm:prSet/>
      <dgm:spPr/>
      <dgm:t>
        <a:bodyPr/>
        <a:lstStyle/>
        <a:p>
          <a:endParaRPr lang="es-ES" sz="1600"/>
        </a:p>
      </dgm:t>
    </dgm:pt>
    <dgm:pt modelId="{29540646-60FF-4B16-AE84-D5297B1C58CF}">
      <dgm:prSet phldrT="[Texto]" custT="1"/>
      <dgm:spPr/>
      <dgm:t>
        <a:bodyPr/>
        <a:lstStyle/>
        <a:p>
          <a:r>
            <a:rPr lang="es-ES" sz="2000" dirty="0" smtClean="0"/>
            <a:t>Anticonvulsivantes</a:t>
          </a:r>
          <a:endParaRPr lang="es-ES" sz="2000" dirty="0"/>
        </a:p>
      </dgm:t>
    </dgm:pt>
    <dgm:pt modelId="{8D8975AC-6B7D-44A8-BCCC-86F3E5D31BD5}" type="parTrans" cxnId="{8799B707-65C2-4A1B-AE96-023EA21D1386}">
      <dgm:prSet custT="1"/>
      <dgm:spPr/>
      <dgm:t>
        <a:bodyPr/>
        <a:lstStyle/>
        <a:p>
          <a:endParaRPr lang="es-ES" sz="400"/>
        </a:p>
      </dgm:t>
    </dgm:pt>
    <dgm:pt modelId="{1AF1C1FD-A41D-45CA-88E6-E7C697711377}" type="sibTrans" cxnId="{8799B707-65C2-4A1B-AE96-023EA21D1386}">
      <dgm:prSet/>
      <dgm:spPr/>
      <dgm:t>
        <a:bodyPr/>
        <a:lstStyle/>
        <a:p>
          <a:endParaRPr lang="es-ES" sz="1600"/>
        </a:p>
      </dgm:t>
    </dgm:pt>
    <dgm:pt modelId="{290A2AA1-A801-4BF1-917D-4B9399EBF355}">
      <dgm:prSet phldrT="[Texto]" custT="1"/>
      <dgm:spPr/>
      <dgm:t>
        <a:bodyPr/>
        <a:lstStyle/>
        <a:p>
          <a:pPr algn="ctr"/>
          <a:r>
            <a:rPr lang="es-ES" sz="2000" i="0" u="none" dirty="0" smtClean="0"/>
            <a:t>IRSN </a:t>
          </a:r>
          <a:r>
            <a:rPr lang="es-ES" sz="1700" i="0" u="none" dirty="0" smtClean="0"/>
            <a:t>(</a:t>
          </a:r>
          <a:r>
            <a:rPr lang="es-ES" sz="1700" dirty="0" smtClean="0"/>
            <a:t>Inhibidor de la </a:t>
          </a:r>
          <a:r>
            <a:rPr lang="es-ES" sz="1700" dirty="0" err="1" smtClean="0"/>
            <a:t>Recaptación</a:t>
          </a:r>
          <a:r>
            <a:rPr lang="es-ES" sz="1700" dirty="0" smtClean="0"/>
            <a:t> de Serotonina y Noradrenalina</a:t>
          </a:r>
          <a:r>
            <a:rPr lang="es-ES" sz="1800" i="0" u="none" dirty="0" smtClean="0"/>
            <a:t>)</a:t>
          </a:r>
          <a:endParaRPr lang="es-ES" sz="1800" i="0" u="none" dirty="0"/>
        </a:p>
      </dgm:t>
    </dgm:pt>
    <dgm:pt modelId="{84F2BAC6-4414-408B-958B-9E045C0CC78B}" type="parTrans" cxnId="{A6A4714B-994B-484F-B306-80180AB61B45}">
      <dgm:prSet custT="1"/>
      <dgm:spPr/>
      <dgm:t>
        <a:bodyPr/>
        <a:lstStyle/>
        <a:p>
          <a:endParaRPr lang="es-ES" sz="400"/>
        </a:p>
      </dgm:t>
    </dgm:pt>
    <dgm:pt modelId="{B838CD48-1172-4920-9301-2388693429AA}" type="sibTrans" cxnId="{A6A4714B-994B-484F-B306-80180AB61B45}">
      <dgm:prSet/>
      <dgm:spPr/>
      <dgm:t>
        <a:bodyPr/>
        <a:lstStyle/>
        <a:p>
          <a:endParaRPr lang="es-ES" sz="1600"/>
        </a:p>
      </dgm:t>
    </dgm:pt>
    <dgm:pt modelId="{61487AA8-C03E-454F-85CD-111AC1721F63}" type="pres">
      <dgm:prSet presAssocID="{E5B875E6-00C0-4F03-9353-9C417C1EED4B}" presName="diagram" presStyleCnt="0">
        <dgm:presLayoutVars>
          <dgm:chPref val="1"/>
          <dgm:dir/>
          <dgm:animOne val="branch"/>
          <dgm:animLvl val="lvl"/>
          <dgm:resizeHandles val="exact"/>
        </dgm:presLayoutVars>
      </dgm:prSet>
      <dgm:spPr/>
      <dgm:t>
        <a:bodyPr/>
        <a:lstStyle/>
        <a:p>
          <a:endParaRPr lang="es-ES"/>
        </a:p>
      </dgm:t>
    </dgm:pt>
    <dgm:pt modelId="{9B10D154-CD55-4C32-8C6D-F4889E91D8B4}" type="pres">
      <dgm:prSet presAssocID="{E44F1223-F2DA-4F90-ABED-3250CADB6B73}" presName="root1" presStyleCnt="0"/>
      <dgm:spPr/>
    </dgm:pt>
    <dgm:pt modelId="{9AA28D19-9BA3-451C-9A6D-AC19045981AB}" type="pres">
      <dgm:prSet presAssocID="{E44F1223-F2DA-4F90-ABED-3250CADB6B73}" presName="LevelOneTextNode" presStyleLbl="node0" presStyleIdx="0" presStyleCnt="1" custScaleX="137607" custScaleY="65103" custLinFactNeighborX="-4290">
        <dgm:presLayoutVars>
          <dgm:chPref val="3"/>
        </dgm:presLayoutVars>
      </dgm:prSet>
      <dgm:spPr/>
      <dgm:t>
        <a:bodyPr/>
        <a:lstStyle/>
        <a:p>
          <a:endParaRPr lang="es-ES"/>
        </a:p>
      </dgm:t>
    </dgm:pt>
    <dgm:pt modelId="{666FED7B-16BD-40BB-80B3-88CC88AE94FD}" type="pres">
      <dgm:prSet presAssocID="{E44F1223-F2DA-4F90-ABED-3250CADB6B73}" presName="level2hierChild" presStyleCnt="0"/>
      <dgm:spPr/>
    </dgm:pt>
    <dgm:pt modelId="{37E4847A-190F-4511-86E1-6503FEAA7A89}" type="pres">
      <dgm:prSet presAssocID="{CFC5F284-54FC-4466-81AA-1EC753586279}" presName="conn2-1" presStyleLbl="parChTrans1D2" presStyleIdx="0" presStyleCnt="2"/>
      <dgm:spPr/>
      <dgm:t>
        <a:bodyPr/>
        <a:lstStyle/>
        <a:p>
          <a:endParaRPr lang="es-ES"/>
        </a:p>
      </dgm:t>
    </dgm:pt>
    <dgm:pt modelId="{B581230A-C362-4723-B785-EC97F37F2E43}" type="pres">
      <dgm:prSet presAssocID="{CFC5F284-54FC-4466-81AA-1EC753586279}" presName="connTx" presStyleLbl="parChTrans1D2" presStyleIdx="0" presStyleCnt="2"/>
      <dgm:spPr/>
      <dgm:t>
        <a:bodyPr/>
        <a:lstStyle/>
        <a:p>
          <a:endParaRPr lang="es-ES"/>
        </a:p>
      </dgm:t>
    </dgm:pt>
    <dgm:pt modelId="{2C4A42D9-8035-4DCD-BB48-9929A159514F}" type="pres">
      <dgm:prSet presAssocID="{96F56908-2B09-479F-AA41-8672593A64F8}" presName="root2" presStyleCnt="0"/>
      <dgm:spPr/>
    </dgm:pt>
    <dgm:pt modelId="{D0CABF03-5A9A-4DD1-9CDE-8CA139C169D0}" type="pres">
      <dgm:prSet presAssocID="{96F56908-2B09-479F-AA41-8672593A64F8}" presName="LevelTwoTextNode" presStyleLbl="node2" presStyleIdx="0" presStyleCnt="2" custScaleX="133369" custScaleY="65103" custLinFactNeighborX="-4290">
        <dgm:presLayoutVars>
          <dgm:chPref val="3"/>
        </dgm:presLayoutVars>
      </dgm:prSet>
      <dgm:spPr/>
      <dgm:t>
        <a:bodyPr/>
        <a:lstStyle/>
        <a:p>
          <a:endParaRPr lang="es-ES"/>
        </a:p>
      </dgm:t>
    </dgm:pt>
    <dgm:pt modelId="{7AFB2DB8-996B-454A-B581-8EBD84DCCE38}" type="pres">
      <dgm:prSet presAssocID="{96F56908-2B09-479F-AA41-8672593A64F8}" presName="level3hierChild" presStyleCnt="0"/>
      <dgm:spPr/>
    </dgm:pt>
    <dgm:pt modelId="{7192EE55-5476-4691-AE79-8BFC7BE81891}" type="pres">
      <dgm:prSet presAssocID="{A64FCF56-78FA-4FBD-B5C5-388BA7CCBFC9}" presName="conn2-1" presStyleLbl="parChTrans1D3" presStyleIdx="0" presStyleCnt="3"/>
      <dgm:spPr/>
      <dgm:t>
        <a:bodyPr/>
        <a:lstStyle/>
        <a:p>
          <a:endParaRPr lang="es-ES"/>
        </a:p>
      </dgm:t>
    </dgm:pt>
    <dgm:pt modelId="{6D499C5F-2A72-43AC-A990-E86820C88308}" type="pres">
      <dgm:prSet presAssocID="{A64FCF56-78FA-4FBD-B5C5-388BA7CCBFC9}" presName="connTx" presStyleLbl="parChTrans1D3" presStyleIdx="0" presStyleCnt="3"/>
      <dgm:spPr/>
      <dgm:t>
        <a:bodyPr/>
        <a:lstStyle/>
        <a:p>
          <a:endParaRPr lang="es-ES"/>
        </a:p>
      </dgm:t>
    </dgm:pt>
    <dgm:pt modelId="{5095D024-019D-444A-B03D-138A281007E6}" type="pres">
      <dgm:prSet presAssocID="{A2837542-2322-4D58-B752-35B29DF5DB34}" presName="root2" presStyleCnt="0"/>
      <dgm:spPr/>
    </dgm:pt>
    <dgm:pt modelId="{AF7279F3-4247-4DA6-9BE5-B58D289A0672}" type="pres">
      <dgm:prSet presAssocID="{A2837542-2322-4D58-B752-35B29DF5DB34}" presName="LevelTwoTextNode" presStyleLbl="node3" presStyleIdx="0" presStyleCnt="3" custScaleX="133369" custScaleY="65103">
        <dgm:presLayoutVars>
          <dgm:chPref val="3"/>
        </dgm:presLayoutVars>
      </dgm:prSet>
      <dgm:spPr/>
      <dgm:t>
        <a:bodyPr/>
        <a:lstStyle/>
        <a:p>
          <a:endParaRPr lang="es-ES"/>
        </a:p>
      </dgm:t>
    </dgm:pt>
    <dgm:pt modelId="{D39630D8-8A1E-4DEC-A648-346049113A4F}" type="pres">
      <dgm:prSet presAssocID="{A2837542-2322-4D58-B752-35B29DF5DB34}" presName="level3hierChild" presStyleCnt="0"/>
      <dgm:spPr/>
    </dgm:pt>
    <dgm:pt modelId="{86E8A593-13B3-453A-98C8-A2087FF1B88B}" type="pres">
      <dgm:prSet presAssocID="{08451A0F-A051-45ED-8072-A8C699EB2938}" presName="conn2-1" presStyleLbl="parChTrans1D2" presStyleIdx="1" presStyleCnt="2"/>
      <dgm:spPr/>
      <dgm:t>
        <a:bodyPr/>
        <a:lstStyle/>
        <a:p>
          <a:endParaRPr lang="es-ES"/>
        </a:p>
      </dgm:t>
    </dgm:pt>
    <dgm:pt modelId="{841CC894-6856-49BE-836C-FC6A4A8C52E9}" type="pres">
      <dgm:prSet presAssocID="{08451A0F-A051-45ED-8072-A8C699EB2938}" presName="connTx" presStyleLbl="parChTrans1D2" presStyleIdx="1" presStyleCnt="2"/>
      <dgm:spPr/>
      <dgm:t>
        <a:bodyPr/>
        <a:lstStyle/>
        <a:p>
          <a:endParaRPr lang="es-ES"/>
        </a:p>
      </dgm:t>
    </dgm:pt>
    <dgm:pt modelId="{6265A698-736E-4161-AC79-8AB6A72C4589}" type="pres">
      <dgm:prSet presAssocID="{C979E554-2CAE-46B5-BB34-5320ABF781A0}" presName="root2" presStyleCnt="0"/>
      <dgm:spPr/>
    </dgm:pt>
    <dgm:pt modelId="{3DFB5F12-9D2B-4866-A34A-C6615C79B651}" type="pres">
      <dgm:prSet presAssocID="{C979E554-2CAE-46B5-BB34-5320ABF781A0}" presName="LevelTwoTextNode" presStyleLbl="node2" presStyleIdx="1" presStyleCnt="2" custScaleX="133369" custScaleY="65103" custLinFactNeighborX="-4290">
        <dgm:presLayoutVars>
          <dgm:chPref val="3"/>
        </dgm:presLayoutVars>
      </dgm:prSet>
      <dgm:spPr/>
      <dgm:t>
        <a:bodyPr/>
        <a:lstStyle/>
        <a:p>
          <a:endParaRPr lang="es-ES"/>
        </a:p>
      </dgm:t>
    </dgm:pt>
    <dgm:pt modelId="{8A9098FA-9FF2-4FDB-AFC3-8652FE70406D}" type="pres">
      <dgm:prSet presAssocID="{C979E554-2CAE-46B5-BB34-5320ABF781A0}" presName="level3hierChild" presStyleCnt="0"/>
      <dgm:spPr/>
    </dgm:pt>
    <dgm:pt modelId="{A92C3F2F-C98D-46C7-98B8-4BFCAE50DE4F}" type="pres">
      <dgm:prSet presAssocID="{84F2BAC6-4414-408B-958B-9E045C0CC78B}" presName="conn2-1" presStyleLbl="parChTrans1D3" presStyleIdx="1" presStyleCnt="3"/>
      <dgm:spPr/>
      <dgm:t>
        <a:bodyPr/>
        <a:lstStyle/>
        <a:p>
          <a:endParaRPr lang="es-ES"/>
        </a:p>
      </dgm:t>
    </dgm:pt>
    <dgm:pt modelId="{A7F8D56C-AF51-47ED-9049-D634BFC8D1AD}" type="pres">
      <dgm:prSet presAssocID="{84F2BAC6-4414-408B-958B-9E045C0CC78B}" presName="connTx" presStyleLbl="parChTrans1D3" presStyleIdx="1" presStyleCnt="3"/>
      <dgm:spPr/>
      <dgm:t>
        <a:bodyPr/>
        <a:lstStyle/>
        <a:p>
          <a:endParaRPr lang="es-ES"/>
        </a:p>
      </dgm:t>
    </dgm:pt>
    <dgm:pt modelId="{8EB2CC97-23E6-4CE9-8F20-A1D12147484E}" type="pres">
      <dgm:prSet presAssocID="{290A2AA1-A801-4BF1-917D-4B9399EBF355}" presName="root2" presStyleCnt="0"/>
      <dgm:spPr/>
    </dgm:pt>
    <dgm:pt modelId="{F89EA692-E812-4A59-9FE9-0263F78D57DF}" type="pres">
      <dgm:prSet presAssocID="{290A2AA1-A801-4BF1-917D-4B9399EBF355}" presName="LevelTwoTextNode" presStyleLbl="node3" presStyleIdx="1" presStyleCnt="3" custScaleX="133369" custScaleY="65103">
        <dgm:presLayoutVars>
          <dgm:chPref val="3"/>
        </dgm:presLayoutVars>
      </dgm:prSet>
      <dgm:spPr/>
      <dgm:t>
        <a:bodyPr/>
        <a:lstStyle/>
        <a:p>
          <a:endParaRPr lang="es-ES"/>
        </a:p>
      </dgm:t>
    </dgm:pt>
    <dgm:pt modelId="{72416A2E-3F29-455F-8D0A-1352DD05E53C}" type="pres">
      <dgm:prSet presAssocID="{290A2AA1-A801-4BF1-917D-4B9399EBF355}" presName="level3hierChild" presStyleCnt="0"/>
      <dgm:spPr/>
    </dgm:pt>
    <dgm:pt modelId="{4A8158B2-D35C-4464-8BE4-2D83B3C5C4C0}" type="pres">
      <dgm:prSet presAssocID="{8D8975AC-6B7D-44A8-BCCC-86F3E5D31BD5}" presName="conn2-1" presStyleLbl="parChTrans1D3" presStyleIdx="2" presStyleCnt="3"/>
      <dgm:spPr/>
      <dgm:t>
        <a:bodyPr/>
        <a:lstStyle/>
        <a:p>
          <a:endParaRPr lang="es-ES"/>
        </a:p>
      </dgm:t>
    </dgm:pt>
    <dgm:pt modelId="{C75E6FB7-EA82-4500-9A56-2F07F2F8FF65}" type="pres">
      <dgm:prSet presAssocID="{8D8975AC-6B7D-44A8-BCCC-86F3E5D31BD5}" presName="connTx" presStyleLbl="parChTrans1D3" presStyleIdx="2" presStyleCnt="3"/>
      <dgm:spPr/>
      <dgm:t>
        <a:bodyPr/>
        <a:lstStyle/>
        <a:p>
          <a:endParaRPr lang="es-ES"/>
        </a:p>
      </dgm:t>
    </dgm:pt>
    <dgm:pt modelId="{1809B48F-844F-4AC6-84EA-EE49BEA598CD}" type="pres">
      <dgm:prSet presAssocID="{29540646-60FF-4B16-AE84-D5297B1C58CF}" presName="root2" presStyleCnt="0"/>
      <dgm:spPr/>
    </dgm:pt>
    <dgm:pt modelId="{41EEEF11-7FB4-4B78-887E-B61DDADB76AC}" type="pres">
      <dgm:prSet presAssocID="{29540646-60FF-4B16-AE84-D5297B1C58CF}" presName="LevelTwoTextNode" presStyleLbl="node3" presStyleIdx="2" presStyleCnt="3" custScaleX="133369" custScaleY="65103">
        <dgm:presLayoutVars>
          <dgm:chPref val="3"/>
        </dgm:presLayoutVars>
      </dgm:prSet>
      <dgm:spPr/>
      <dgm:t>
        <a:bodyPr/>
        <a:lstStyle/>
        <a:p>
          <a:endParaRPr lang="es-ES"/>
        </a:p>
      </dgm:t>
    </dgm:pt>
    <dgm:pt modelId="{16379B8F-4EA5-45B6-B714-A9E62B913E50}" type="pres">
      <dgm:prSet presAssocID="{29540646-60FF-4B16-AE84-D5297B1C58CF}" presName="level3hierChild" presStyleCnt="0"/>
      <dgm:spPr/>
    </dgm:pt>
  </dgm:ptLst>
  <dgm:cxnLst>
    <dgm:cxn modelId="{4F4A1F28-E014-4AB9-8709-B542FF988684}" type="presOf" srcId="{C979E554-2CAE-46B5-BB34-5320ABF781A0}" destId="{3DFB5F12-9D2B-4866-A34A-C6615C79B651}" srcOrd="0" destOrd="0" presId="urn:microsoft.com/office/officeart/2005/8/layout/hierarchy2"/>
    <dgm:cxn modelId="{A6A4714B-994B-484F-B306-80180AB61B45}" srcId="{C979E554-2CAE-46B5-BB34-5320ABF781A0}" destId="{290A2AA1-A801-4BF1-917D-4B9399EBF355}" srcOrd="0" destOrd="0" parTransId="{84F2BAC6-4414-408B-958B-9E045C0CC78B}" sibTransId="{B838CD48-1172-4920-9301-2388693429AA}"/>
    <dgm:cxn modelId="{76925BA8-0608-4B2A-B97A-F2E31CD97473}" type="presOf" srcId="{A64FCF56-78FA-4FBD-B5C5-388BA7CCBFC9}" destId="{6D499C5F-2A72-43AC-A990-E86820C88308}" srcOrd="1" destOrd="0" presId="urn:microsoft.com/office/officeart/2005/8/layout/hierarchy2"/>
    <dgm:cxn modelId="{BAB87AAE-2F43-415A-908A-DBAA23A7BEB7}" type="presOf" srcId="{290A2AA1-A801-4BF1-917D-4B9399EBF355}" destId="{F89EA692-E812-4A59-9FE9-0263F78D57DF}" srcOrd="0" destOrd="0" presId="urn:microsoft.com/office/officeart/2005/8/layout/hierarchy2"/>
    <dgm:cxn modelId="{AE996325-5832-440E-B215-357171E131D8}" type="presOf" srcId="{29540646-60FF-4B16-AE84-D5297B1C58CF}" destId="{41EEEF11-7FB4-4B78-887E-B61DDADB76AC}" srcOrd="0" destOrd="0" presId="urn:microsoft.com/office/officeart/2005/8/layout/hierarchy2"/>
    <dgm:cxn modelId="{AA2F33ED-AF07-45E0-A4B7-CFC6484E64CB}" type="presOf" srcId="{E44F1223-F2DA-4F90-ABED-3250CADB6B73}" destId="{9AA28D19-9BA3-451C-9A6D-AC19045981AB}" srcOrd="0" destOrd="0" presId="urn:microsoft.com/office/officeart/2005/8/layout/hierarchy2"/>
    <dgm:cxn modelId="{9C1A22DA-39CC-4681-AF8F-1EBD0BB643DC}" type="presOf" srcId="{CFC5F284-54FC-4466-81AA-1EC753586279}" destId="{B581230A-C362-4723-B785-EC97F37F2E43}" srcOrd="1" destOrd="0" presId="urn:microsoft.com/office/officeart/2005/8/layout/hierarchy2"/>
    <dgm:cxn modelId="{F773F673-C88F-4EE2-8F1B-A63DD8D1704D}" srcId="{E44F1223-F2DA-4F90-ABED-3250CADB6B73}" destId="{C979E554-2CAE-46B5-BB34-5320ABF781A0}" srcOrd="1" destOrd="0" parTransId="{08451A0F-A051-45ED-8072-A8C699EB2938}" sibTransId="{F1D63013-686E-46B1-8F16-208914017469}"/>
    <dgm:cxn modelId="{46A6518F-D42F-4ABB-B561-DB48E38821DF}" type="presOf" srcId="{CFC5F284-54FC-4466-81AA-1EC753586279}" destId="{37E4847A-190F-4511-86E1-6503FEAA7A89}" srcOrd="0" destOrd="0" presId="urn:microsoft.com/office/officeart/2005/8/layout/hierarchy2"/>
    <dgm:cxn modelId="{EBA0745E-FEB1-4BFE-B3E9-DC985F8164E8}" type="presOf" srcId="{84F2BAC6-4414-408B-958B-9E045C0CC78B}" destId="{A92C3F2F-C98D-46C7-98B8-4BFCAE50DE4F}" srcOrd="0" destOrd="0" presId="urn:microsoft.com/office/officeart/2005/8/layout/hierarchy2"/>
    <dgm:cxn modelId="{33024CB7-463E-466B-81B5-B351AE798E3F}" type="presOf" srcId="{08451A0F-A051-45ED-8072-A8C699EB2938}" destId="{86E8A593-13B3-453A-98C8-A2087FF1B88B}" srcOrd="0" destOrd="0" presId="urn:microsoft.com/office/officeart/2005/8/layout/hierarchy2"/>
    <dgm:cxn modelId="{4484CDE3-22FA-4704-AE2E-11AAD717BE20}" srcId="{96F56908-2B09-479F-AA41-8672593A64F8}" destId="{A2837542-2322-4D58-B752-35B29DF5DB34}" srcOrd="0" destOrd="0" parTransId="{A64FCF56-78FA-4FBD-B5C5-388BA7CCBFC9}" sibTransId="{DF1932DB-C99B-4CD2-9A28-88B8EB7D76A7}"/>
    <dgm:cxn modelId="{8799B707-65C2-4A1B-AE96-023EA21D1386}" srcId="{C979E554-2CAE-46B5-BB34-5320ABF781A0}" destId="{29540646-60FF-4B16-AE84-D5297B1C58CF}" srcOrd="1" destOrd="0" parTransId="{8D8975AC-6B7D-44A8-BCCC-86F3E5D31BD5}" sibTransId="{1AF1C1FD-A41D-45CA-88E6-E7C697711377}"/>
    <dgm:cxn modelId="{9C10FC8E-A306-4074-A5E1-96CED83D9448}" type="presOf" srcId="{8D8975AC-6B7D-44A8-BCCC-86F3E5D31BD5}" destId="{C75E6FB7-EA82-4500-9A56-2F07F2F8FF65}" srcOrd="1" destOrd="0" presId="urn:microsoft.com/office/officeart/2005/8/layout/hierarchy2"/>
    <dgm:cxn modelId="{32475F1B-7938-473F-B087-C600B17C6DEE}" type="presOf" srcId="{A64FCF56-78FA-4FBD-B5C5-388BA7CCBFC9}" destId="{7192EE55-5476-4691-AE79-8BFC7BE81891}" srcOrd="0" destOrd="0" presId="urn:microsoft.com/office/officeart/2005/8/layout/hierarchy2"/>
    <dgm:cxn modelId="{F64BA841-E993-4633-9818-49AE10F6B7DF}" type="presOf" srcId="{96F56908-2B09-479F-AA41-8672593A64F8}" destId="{D0CABF03-5A9A-4DD1-9CDE-8CA139C169D0}" srcOrd="0" destOrd="0" presId="urn:microsoft.com/office/officeart/2005/8/layout/hierarchy2"/>
    <dgm:cxn modelId="{E65F6918-0CA7-4C53-B762-63218A63DEF7}" srcId="{E5B875E6-00C0-4F03-9353-9C417C1EED4B}" destId="{E44F1223-F2DA-4F90-ABED-3250CADB6B73}" srcOrd="0" destOrd="0" parTransId="{F1212833-E037-4A24-A2B8-A188D8F5F883}" sibTransId="{C5DF8282-8A52-4832-A7BC-58D03CA32EC4}"/>
    <dgm:cxn modelId="{5A80BAA3-E44B-4226-9155-C24F40187513}" type="presOf" srcId="{8D8975AC-6B7D-44A8-BCCC-86F3E5D31BD5}" destId="{4A8158B2-D35C-4464-8BE4-2D83B3C5C4C0}" srcOrd="0" destOrd="0" presId="urn:microsoft.com/office/officeart/2005/8/layout/hierarchy2"/>
    <dgm:cxn modelId="{801875F5-0BA3-4606-BE13-D3393E4080BC}" srcId="{E44F1223-F2DA-4F90-ABED-3250CADB6B73}" destId="{96F56908-2B09-479F-AA41-8672593A64F8}" srcOrd="0" destOrd="0" parTransId="{CFC5F284-54FC-4466-81AA-1EC753586279}" sibTransId="{3977C3DB-2E3D-4D33-9E3D-FB4F45B8D2D6}"/>
    <dgm:cxn modelId="{4EA163AD-B59E-42A7-B904-DB0CA590FAFE}" type="presOf" srcId="{08451A0F-A051-45ED-8072-A8C699EB2938}" destId="{841CC894-6856-49BE-836C-FC6A4A8C52E9}" srcOrd="1" destOrd="0" presId="urn:microsoft.com/office/officeart/2005/8/layout/hierarchy2"/>
    <dgm:cxn modelId="{7FED54A4-F5E8-474C-A4F5-F7141B5D3AA0}" type="presOf" srcId="{84F2BAC6-4414-408B-958B-9E045C0CC78B}" destId="{A7F8D56C-AF51-47ED-9049-D634BFC8D1AD}" srcOrd="1" destOrd="0" presId="urn:microsoft.com/office/officeart/2005/8/layout/hierarchy2"/>
    <dgm:cxn modelId="{AB3E951D-ABC7-4641-AC25-DFC4CF2C02B1}" type="presOf" srcId="{A2837542-2322-4D58-B752-35B29DF5DB34}" destId="{AF7279F3-4247-4DA6-9BE5-B58D289A0672}" srcOrd="0" destOrd="0" presId="urn:microsoft.com/office/officeart/2005/8/layout/hierarchy2"/>
    <dgm:cxn modelId="{66501909-4514-444C-BFF9-D10B6CFE4FEA}" type="presOf" srcId="{E5B875E6-00C0-4F03-9353-9C417C1EED4B}" destId="{61487AA8-C03E-454F-85CD-111AC1721F63}" srcOrd="0" destOrd="0" presId="urn:microsoft.com/office/officeart/2005/8/layout/hierarchy2"/>
    <dgm:cxn modelId="{63516A48-59DA-4370-86A9-C167B19169D8}" type="presParOf" srcId="{61487AA8-C03E-454F-85CD-111AC1721F63}" destId="{9B10D154-CD55-4C32-8C6D-F4889E91D8B4}" srcOrd="0" destOrd="0" presId="urn:microsoft.com/office/officeart/2005/8/layout/hierarchy2"/>
    <dgm:cxn modelId="{F5BEB75B-17C5-486D-9A07-74F9A56E65FB}" type="presParOf" srcId="{9B10D154-CD55-4C32-8C6D-F4889E91D8B4}" destId="{9AA28D19-9BA3-451C-9A6D-AC19045981AB}" srcOrd="0" destOrd="0" presId="urn:microsoft.com/office/officeart/2005/8/layout/hierarchy2"/>
    <dgm:cxn modelId="{F356FC1C-34FF-4392-9615-98BE65C9FE00}" type="presParOf" srcId="{9B10D154-CD55-4C32-8C6D-F4889E91D8B4}" destId="{666FED7B-16BD-40BB-80B3-88CC88AE94FD}" srcOrd="1" destOrd="0" presId="urn:microsoft.com/office/officeart/2005/8/layout/hierarchy2"/>
    <dgm:cxn modelId="{59E51C32-C643-4141-8BBA-6DD28A4E7B0C}" type="presParOf" srcId="{666FED7B-16BD-40BB-80B3-88CC88AE94FD}" destId="{37E4847A-190F-4511-86E1-6503FEAA7A89}" srcOrd="0" destOrd="0" presId="urn:microsoft.com/office/officeart/2005/8/layout/hierarchy2"/>
    <dgm:cxn modelId="{1C18D889-49C8-4879-ADF3-232D577B1D64}" type="presParOf" srcId="{37E4847A-190F-4511-86E1-6503FEAA7A89}" destId="{B581230A-C362-4723-B785-EC97F37F2E43}" srcOrd="0" destOrd="0" presId="urn:microsoft.com/office/officeart/2005/8/layout/hierarchy2"/>
    <dgm:cxn modelId="{CA76EDF2-72D7-487F-AB94-41FA674CDD06}" type="presParOf" srcId="{666FED7B-16BD-40BB-80B3-88CC88AE94FD}" destId="{2C4A42D9-8035-4DCD-BB48-9929A159514F}" srcOrd="1" destOrd="0" presId="urn:microsoft.com/office/officeart/2005/8/layout/hierarchy2"/>
    <dgm:cxn modelId="{D44A9543-069A-4826-9A88-9E2139663869}" type="presParOf" srcId="{2C4A42D9-8035-4DCD-BB48-9929A159514F}" destId="{D0CABF03-5A9A-4DD1-9CDE-8CA139C169D0}" srcOrd="0" destOrd="0" presId="urn:microsoft.com/office/officeart/2005/8/layout/hierarchy2"/>
    <dgm:cxn modelId="{1E24170A-4BDA-4756-A895-4D1784D294E6}" type="presParOf" srcId="{2C4A42D9-8035-4DCD-BB48-9929A159514F}" destId="{7AFB2DB8-996B-454A-B581-8EBD84DCCE38}" srcOrd="1" destOrd="0" presId="urn:microsoft.com/office/officeart/2005/8/layout/hierarchy2"/>
    <dgm:cxn modelId="{D7C39A3E-BF7C-439A-8CF6-4A868C0EBA1B}" type="presParOf" srcId="{7AFB2DB8-996B-454A-B581-8EBD84DCCE38}" destId="{7192EE55-5476-4691-AE79-8BFC7BE81891}" srcOrd="0" destOrd="0" presId="urn:microsoft.com/office/officeart/2005/8/layout/hierarchy2"/>
    <dgm:cxn modelId="{0511B3BF-26ED-498A-9D89-475138731B06}" type="presParOf" srcId="{7192EE55-5476-4691-AE79-8BFC7BE81891}" destId="{6D499C5F-2A72-43AC-A990-E86820C88308}" srcOrd="0" destOrd="0" presId="urn:microsoft.com/office/officeart/2005/8/layout/hierarchy2"/>
    <dgm:cxn modelId="{82F29731-BEB3-499C-A871-1B9AD3DE7661}" type="presParOf" srcId="{7AFB2DB8-996B-454A-B581-8EBD84DCCE38}" destId="{5095D024-019D-444A-B03D-138A281007E6}" srcOrd="1" destOrd="0" presId="urn:microsoft.com/office/officeart/2005/8/layout/hierarchy2"/>
    <dgm:cxn modelId="{34020EDB-80D3-4169-AF36-9947076D8108}" type="presParOf" srcId="{5095D024-019D-444A-B03D-138A281007E6}" destId="{AF7279F3-4247-4DA6-9BE5-B58D289A0672}" srcOrd="0" destOrd="0" presId="urn:microsoft.com/office/officeart/2005/8/layout/hierarchy2"/>
    <dgm:cxn modelId="{2658A834-44B9-413D-B31E-30D2B9BD607D}" type="presParOf" srcId="{5095D024-019D-444A-B03D-138A281007E6}" destId="{D39630D8-8A1E-4DEC-A648-346049113A4F}" srcOrd="1" destOrd="0" presId="urn:microsoft.com/office/officeart/2005/8/layout/hierarchy2"/>
    <dgm:cxn modelId="{9385BECD-738F-49D1-9619-AFC9862A1475}" type="presParOf" srcId="{666FED7B-16BD-40BB-80B3-88CC88AE94FD}" destId="{86E8A593-13B3-453A-98C8-A2087FF1B88B}" srcOrd="2" destOrd="0" presId="urn:microsoft.com/office/officeart/2005/8/layout/hierarchy2"/>
    <dgm:cxn modelId="{A14D68A2-FE33-496C-A711-CECE6BA130DD}" type="presParOf" srcId="{86E8A593-13B3-453A-98C8-A2087FF1B88B}" destId="{841CC894-6856-49BE-836C-FC6A4A8C52E9}" srcOrd="0" destOrd="0" presId="urn:microsoft.com/office/officeart/2005/8/layout/hierarchy2"/>
    <dgm:cxn modelId="{D906A153-3BFF-4AA6-8552-EB6868059AD8}" type="presParOf" srcId="{666FED7B-16BD-40BB-80B3-88CC88AE94FD}" destId="{6265A698-736E-4161-AC79-8AB6A72C4589}" srcOrd="3" destOrd="0" presId="urn:microsoft.com/office/officeart/2005/8/layout/hierarchy2"/>
    <dgm:cxn modelId="{903D4723-2407-4E0C-8EE6-3C4EE0AD4B7D}" type="presParOf" srcId="{6265A698-736E-4161-AC79-8AB6A72C4589}" destId="{3DFB5F12-9D2B-4866-A34A-C6615C79B651}" srcOrd="0" destOrd="0" presId="urn:microsoft.com/office/officeart/2005/8/layout/hierarchy2"/>
    <dgm:cxn modelId="{58A666F4-B591-4515-A372-93C2FF12B75F}" type="presParOf" srcId="{6265A698-736E-4161-AC79-8AB6A72C4589}" destId="{8A9098FA-9FF2-4FDB-AFC3-8652FE70406D}" srcOrd="1" destOrd="0" presId="urn:microsoft.com/office/officeart/2005/8/layout/hierarchy2"/>
    <dgm:cxn modelId="{4DAF2862-8B7F-47A7-8B23-536A175BBD7C}" type="presParOf" srcId="{8A9098FA-9FF2-4FDB-AFC3-8652FE70406D}" destId="{A92C3F2F-C98D-46C7-98B8-4BFCAE50DE4F}" srcOrd="0" destOrd="0" presId="urn:microsoft.com/office/officeart/2005/8/layout/hierarchy2"/>
    <dgm:cxn modelId="{DF2A4584-566E-4B8A-AD8E-5C5F0CCE0977}" type="presParOf" srcId="{A92C3F2F-C98D-46C7-98B8-4BFCAE50DE4F}" destId="{A7F8D56C-AF51-47ED-9049-D634BFC8D1AD}" srcOrd="0" destOrd="0" presId="urn:microsoft.com/office/officeart/2005/8/layout/hierarchy2"/>
    <dgm:cxn modelId="{50FC9249-BF61-49A0-A029-41AAF87E6A1B}" type="presParOf" srcId="{8A9098FA-9FF2-4FDB-AFC3-8652FE70406D}" destId="{8EB2CC97-23E6-4CE9-8F20-A1D12147484E}" srcOrd="1" destOrd="0" presId="urn:microsoft.com/office/officeart/2005/8/layout/hierarchy2"/>
    <dgm:cxn modelId="{C224A688-E85B-4E5A-BB45-FD3C285552A0}" type="presParOf" srcId="{8EB2CC97-23E6-4CE9-8F20-A1D12147484E}" destId="{F89EA692-E812-4A59-9FE9-0263F78D57DF}" srcOrd="0" destOrd="0" presId="urn:microsoft.com/office/officeart/2005/8/layout/hierarchy2"/>
    <dgm:cxn modelId="{43F7BC32-1E70-46E7-B53C-93C12670DCFB}" type="presParOf" srcId="{8EB2CC97-23E6-4CE9-8F20-A1D12147484E}" destId="{72416A2E-3F29-455F-8D0A-1352DD05E53C}" srcOrd="1" destOrd="0" presId="urn:microsoft.com/office/officeart/2005/8/layout/hierarchy2"/>
    <dgm:cxn modelId="{2D2E08D1-2C9A-4143-9373-6CF8B4C4FDF1}" type="presParOf" srcId="{8A9098FA-9FF2-4FDB-AFC3-8652FE70406D}" destId="{4A8158B2-D35C-4464-8BE4-2D83B3C5C4C0}" srcOrd="2" destOrd="0" presId="urn:microsoft.com/office/officeart/2005/8/layout/hierarchy2"/>
    <dgm:cxn modelId="{F8AC4AF7-B9A7-41AB-8B43-4494E7F4D967}" type="presParOf" srcId="{4A8158B2-D35C-4464-8BE4-2D83B3C5C4C0}" destId="{C75E6FB7-EA82-4500-9A56-2F07F2F8FF65}" srcOrd="0" destOrd="0" presId="urn:microsoft.com/office/officeart/2005/8/layout/hierarchy2"/>
    <dgm:cxn modelId="{C69E26E5-F719-418D-9935-014DD05FFAB2}" type="presParOf" srcId="{8A9098FA-9FF2-4FDB-AFC3-8652FE70406D}" destId="{1809B48F-844F-4AC6-84EA-EE49BEA598CD}" srcOrd="3" destOrd="0" presId="urn:microsoft.com/office/officeart/2005/8/layout/hierarchy2"/>
    <dgm:cxn modelId="{EB2B2CC3-8494-4CB2-AA72-50D2F403B84B}" type="presParOf" srcId="{1809B48F-844F-4AC6-84EA-EE49BEA598CD}" destId="{41EEEF11-7FB4-4B78-887E-B61DDADB76AC}" srcOrd="0" destOrd="0" presId="urn:microsoft.com/office/officeart/2005/8/layout/hierarchy2"/>
    <dgm:cxn modelId="{E21D63F7-8F0B-4DD3-8A56-DB9B9E8809D9}" type="presParOf" srcId="{1809B48F-844F-4AC6-84EA-EE49BEA598CD}" destId="{16379B8F-4EA5-45B6-B714-A9E62B913E5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B875E6-00C0-4F03-9353-9C417C1EED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E44F1223-F2DA-4F90-ABED-3250CADB6B73}">
      <dgm:prSet phldrT="[Texto]" custT="1"/>
      <dgm:spPr/>
      <dgm:t>
        <a:bodyPr/>
        <a:lstStyle/>
        <a:p>
          <a:r>
            <a:rPr lang="es-ES" sz="2000" dirty="0" smtClean="0"/>
            <a:t>Alternativa a inicio con Antidepresivos Tricíclicos</a:t>
          </a:r>
          <a:endParaRPr lang="es-ES" sz="2000" dirty="0"/>
        </a:p>
      </dgm:t>
    </dgm:pt>
    <dgm:pt modelId="{F1212833-E037-4A24-A2B8-A188D8F5F883}" type="parTrans" cxnId="{E65F6918-0CA7-4C53-B762-63218A63DEF7}">
      <dgm:prSet/>
      <dgm:spPr/>
      <dgm:t>
        <a:bodyPr/>
        <a:lstStyle/>
        <a:p>
          <a:endParaRPr lang="es-ES" sz="1600"/>
        </a:p>
      </dgm:t>
    </dgm:pt>
    <dgm:pt modelId="{C5DF8282-8A52-4832-A7BC-58D03CA32EC4}" type="sibTrans" cxnId="{E65F6918-0CA7-4C53-B762-63218A63DEF7}">
      <dgm:prSet/>
      <dgm:spPr/>
      <dgm:t>
        <a:bodyPr/>
        <a:lstStyle/>
        <a:p>
          <a:endParaRPr lang="es-ES" sz="1600"/>
        </a:p>
      </dgm:t>
    </dgm:pt>
    <dgm:pt modelId="{96F56908-2B09-479F-AA41-8672593A64F8}">
      <dgm:prSet phldrT="[Texto]" custT="1"/>
      <dgm:spPr/>
      <dgm:t>
        <a:bodyPr/>
        <a:lstStyle/>
        <a:p>
          <a:r>
            <a:rPr lang="es-ES" sz="2000" dirty="0" smtClean="0"/>
            <a:t>Si fatiga importante o depresión</a:t>
          </a:r>
          <a:endParaRPr lang="es-ES" sz="2000" dirty="0"/>
        </a:p>
      </dgm:t>
    </dgm:pt>
    <dgm:pt modelId="{CFC5F284-54FC-4466-81AA-1EC753586279}" type="parTrans" cxnId="{801875F5-0BA3-4606-BE13-D3393E4080BC}">
      <dgm:prSet custT="1"/>
      <dgm:spPr/>
      <dgm:t>
        <a:bodyPr/>
        <a:lstStyle/>
        <a:p>
          <a:endParaRPr lang="es-ES" sz="400"/>
        </a:p>
      </dgm:t>
    </dgm:pt>
    <dgm:pt modelId="{3977C3DB-2E3D-4D33-9E3D-FB4F45B8D2D6}" type="sibTrans" cxnId="{801875F5-0BA3-4606-BE13-D3393E4080BC}">
      <dgm:prSet/>
      <dgm:spPr/>
      <dgm:t>
        <a:bodyPr/>
        <a:lstStyle/>
        <a:p>
          <a:endParaRPr lang="es-ES" sz="1600"/>
        </a:p>
      </dgm:t>
    </dgm:pt>
    <dgm:pt modelId="{C979E554-2CAE-46B5-BB34-5320ABF781A0}">
      <dgm:prSet phldrT="[Texto]" custT="1"/>
      <dgm:spPr/>
      <dgm:t>
        <a:bodyPr/>
        <a:lstStyle/>
        <a:p>
          <a:r>
            <a:rPr lang="es-ES" sz="2000" dirty="0" smtClean="0"/>
            <a:t>Si importantes alteraciones del sueño</a:t>
          </a:r>
          <a:endParaRPr lang="es-ES" sz="2000" dirty="0"/>
        </a:p>
      </dgm:t>
    </dgm:pt>
    <dgm:pt modelId="{08451A0F-A051-45ED-8072-A8C699EB2938}" type="parTrans" cxnId="{F773F673-C88F-4EE2-8F1B-A63DD8D1704D}">
      <dgm:prSet custT="1"/>
      <dgm:spPr/>
      <dgm:t>
        <a:bodyPr/>
        <a:lstStyle/>
        <a:p>
          <a:endParaRPr lang="es-ES" sz="400"/>
        </a:p>
      </dgm:t>
    </dgm:pt>
    <dgm:pt modelId="{F1D63013-686E-46B1-8F16-208914017469}" type="sibTrans" cxnId="{F773F673-C88F-4EE2-8F1B-A63DD8D1704D}">
      <dgm:prSet/>
      <dgm:spPr/>
      <dgm:t>
        <a:bodyPr/>
        <a:lstStyle/>
        <a:p>
          <a:endParaRPr lang="es-ES" sz="1600"/>
        </a:p>
      </dgm:t>
    </dgm:pt>
    <dgm:pt modelId="{290A2AA1-A801-4BF1-917D-4B9399EBF355}">
      <dgm:prSet phldrT="[Texto]" custT="1"/>
      <dgm:spPr/>
      <dgm:t>
        <a:bodyPr/>
        <a:lstStyle/>
        <a:p>
          <a:pPr algn="ctr"/>
          <a:r>
            <a:rPr lang="es-ES" sz="2000" i="0" u="none" dirty="0" smtClean="0"/>
            <a:t>Anticonvulsivantes</a:t>
          </a:r>
          <a:endParaRPr lang="es-ES" sz="2000" i="0" u="none" dirty="0"/>
        </a:p>
      </dgm:t>
    </dgm:pt>
    <dgm:pt modelId="{84F2BAC6-4414-408B-958B-9E045C0CC78B}" type="parTrans" cxnId="{A6A4714B-994B-484F-B306-80180AB61B45}">
      <dgm:prSet custT="1"/>
      <dgm:spPr/>
      <dgm:t>
        <a:bodyPr/>
        <a:lstStyle/>
        <a:p>
          <a:endParaRPr lang="es-ES" sz="400"/>
        </a:p>
      </dgm:t>
    </dgm:pt>
    <dgm:pt modelId="{B838CD48-1172-4920-9301-2388693429AA}" type="sibTrans" cxnId="{A6A4714B-994B-484F-B306-80180AB61B45}">
      <dgm:prSet/>
      <dgm:spPr/>
      <dgm:t>
        <a:bodyPr/>
        <a:lstStyle/>
        <a:p>
          <a:endParaRPr lang="es-ES" sz="1600"/>
        </a:p>
      </dgm:t>
    </dgm:pt>
    <dgm:pt modelId="{582DBE1B-D411-4949-988A-ED16A638EA82}">
      <dgm:prSet phldrT="[Texto]" custT="1"/>
      <dgm:spPr/>
      <dgm:t>
        <a:bodyPr/>
        <a:lstStyle/>
        <a:p>
          <a:r>
            <a:rPr lang="es-ES" sz="2000" dirty="0" smtClean="0"/>
            <a:t>IRSN </a:t>
          </a:r>
          <a:r>
            <a:rPr lang="es-ES" sz="1700" dirty="0" smtClean="0"/>
            <a:t>(Inhibidor de la </a:t>
          </a:r>
          <a:r>
            <a:rPr lang="es-ES" sz="1700" dirty="0" err="1" smtClean="0"/>
            <a:t>Recaptación</a:t>
          </a:r>
          <a:r>
            <a:rPr lang="es-ES" sz="1700" dirty="0" smtClean="0"/>
            <a:t> de Serotonina y Noradrenalina)</a:t>
          </a:r>
          <a:endParaRPr lang="es-ES" sz="1700" dirty="0"/>
        </a:p>
      </dgm:t>
    </dgm:pt>
    <dgm:pt modelId="{5ACEBE7B-D8D2-46D2-872F-2567378342FE}" type="parTrans" cxnId="{578A27A2-4768-4298-A26B-53491F9E12E8}">
      <dgm:prSet/>
      <dgm:spPr/>
      <dgm:t>
        <a:bodyPr/>
        <a:lstStyle/>
        <a:p>
          <a:endParaRPr lang="es-ES"/>
        </a:p>
      </dgm:t>
    </dgm:pt>
    <dgm:pt modelId="{C40CD8BC-CF7D-4BA5-910B-B009980871DD}" type="sibTrans" cxnId="{578A27A2-4768-4298-A26B-53491F9E12E8}">
      <dgm:prSet/>
      <dgm:spPr/>
      <dgm:t>
        <a:bodyPr/>
        <a:lstStyle/>
        <a:p>
          <a:endParaRPr lang="es-ES"/>
        </a:p>
      </dgm:t>
    </dgm:pt>
    <dgm:pt modelId="{61487AA8-C03E-454F-85CD-111AC1721F63}" type="pres">
      <dgm:prSet presAssocID="{E5B875E6-00C0-4F03-9353-9C417C1EED4B}" presName="diagram" presStyleCnt="0">
        <dgm:presLayoutVars>
          <dgm:chPref val="1"/>
          <dgm:dir/>
          <dgm:animOne val="branch"/>
          <dgm:animLvl val="lvl"/>
          <dgm:resizeHandles val="exact"/>
        </dgm:presLayoutVars>
      </dgm:prSet>
      <dgm:spPr/>
      <dgm:t>
        <a:bodyPr/>
        <a:lstStyle/>
        <a:p>
          <a:endParaRPr lang="es-ES"/>
        </a:p>
      </dgm:t>
    </dgm:pt>
    <dgm:pt modelId="{9B10D154-CD55-4C32-8C6D-F4889E91D8B4}" type="pres">
      <dgm:prSet presAssocID="{E44F1223-F2DA-4F90-ABED-3250CADB6B73}" presName="root1" presStyleCnt="0"/>
      <dgm:spPr/>
    </dgm:pt>
    <dgm:pt modelId="{9AA28D19-9BA3-451C-9A6D-AC19045981AB}" type="pres">
      <dgm:prSet presAssocID="{E44F1223-F2DA-4F90-ABED-3250CADB6B73}" presName="LevelOneTextNode" presStyleLbl="node0" presStyleIdx="0" presStyleCnt="1" custScaleX="133369" custScaleY="65103">
        <dgm:presLayoutVars>
          <dgm:chPref val="3"/>
        </dgm:presLayoutVars>
      </dgm:prSet>
      <dgm:spPr/>
      <dgm:t>
        <a:bodyPr/>
        <a:lstStyle/>
        <a:p>
          <a:endParaRPr lang="es-ES"/>
        </a:p>
      </dgm:t>
    </dgm:pt>
    <dgm:pt modelId="{666FED7B-16BD-40BB-80B3-88CC88AE94FD}" type="pres">
      <dgm:prSet presAssocID="{E44F1223-F2DA-4F90-ABED-3250CADB6B73}" presName="level2hierChild" presStyleCnt="0"/>
      <dgm:spPr/>
    </dgm:pt>
    <dgm:pt modelId="{37E4847A-190F-4511-86E1-6503FEAA7A89}" type="pres">
      <dgm:prSet presAssocID="{CFC5F284-54FC-4466-81AA-1EC753586279}" presName="conn2-1" presStyleLbl="parChTrans1D2" presStyleIdx="0" presStyleCnt="2"/>
      <dgm:spPr/>
      <dgm:t>
        <a:bodyPr/>
        <a:lstStyle/>
        <a:p>
          <a:endParaRPr lang="es-ES"/>
        </a:p>
      </dgm:t>
    </dgm:pt>
    <dgm:pt modelId="{B581230A-C362-4723-B785-EC97F37F2E43}" type="pres">
      <dgm:prSet presAssocID="{CFC5F284-54FC-4466-81AA-1EC753586279}" presName="connTx" presStyleLbl="parChTrans1D2" presStyleIdx="0" presStyleCnt="2"/>
      <dgm:spPr/>
      <dgm:t>
        <a:bodyPr/>
        <a:lstStyle/>
        <a:p>
          <a:endParaRPr lang="es-ES"/>
        </a:p>
      </dgm:t>
    </dgm:pt>
    <dgm:pt modelId="{2C4A42D9-8035-4DCD-BB48-9929A159514F}" type="pres">
      <dgm:prSet presAssocID="{96F56908-2B09-479F-AA41-8672593A64F8}" presName="root2" presStyleCnt="0"/>
      <dgm:spPr/>
    </dgm:pt>
    <dgm:pt modelId="{D0CABF03-5A9A-4DD1-9CDE-8CA139C169D0}" type="pres">
      <dgm:prSet presAssocID="{96F56908-2B09-479F-AA41-8672593A64F8}" presName="LevelTwoTextNode" presStyleLbl="node2" presStyleIdx="0" presStyleCnt="2" custScaleX="133369" custScaleY="65103">
        <dgm:presLayoutVars>
          <dgm:chPref val="3"/>
        </dgm:presLayoutVars>
      </dgm:prSet>
      <dgm:spPr/>
      <dgm:t>
        <a:bodyPr/>
        <a:lstStyle/>
        <a:p>
          <a:endParaRPr lang="es-ES"/>
        </a:p>
      </dgm:t>
    </dgm:pt>
    <dgm:pt modelId="{7AFB2DB8-996B-454A-B581-8EBD84DCCE38}" type="pres">
      <dgm:prSet presAssocID="{96F56908-2B09-479F-AA41-8672593A64F8}" presName="level3hierChild" presStyleCnt="0"/>
      <dgm:spPr/>
    </dgm:pt>
    <dgm:pt modelId="{0D1669C6-EC0F-448D-8C8F-79E632690D1A}" type="pres">
      <dgm:prSet presAssocID="{5ACEBE7B-D8D2-46D2-872F-2567378342FE}" presName="conn2-1" presStyleLbl="parChTrans1D3" presStyleIdx="0" presStyleCnt="2"/>
      <dgm:spPr/>
      <dgm:t>
        <a:bodyPr/>
        <a:lstStyle/>
        <a:p>
          <a:endParaRPr lang="es-ES"/>
        </a:p>
      </dgm:t>
    </dgm:pt>
    <dgm:pt modelId="{B594745F-49EC-4506-A8E2-D9EB08893E7A}" type="pres">
      <dgm:prSet presAssocID="{5ACEBE7B-D8D2-46D2-872F-2567378342FE}" presName="connTx" presStyleLbl="parChTrans1D3" presStyleIdx="0" presStyleCnt="2"/>
      <dgm:spPr/>
      <dgm:t>
        <a:bodyPr/>
        <a:lstStyle/>
        <a:p>
          <a:endParaRPr lang="es-ES"/>
        </a:p>
      </dgm:t>
    </dgm:pt>
    <dgm:pt modelId="{A0C5A52F-12AC-4744-92C7-F74451A430B5}" type="pres">
      <dgm:prSet presAssocID="{582DBE1B-D411-4949-988A-ED16A638EA82}" presName="root2" presStyleCnt="0"/>
      <dgm:spPr/>
    </dgm:pt>
    <dgm:pt modelId="{21B85863-F326-429A-A30B-3BD6A0B3DD9D}" type="pres">
      <dgm:prSet presAssocID="{582DBE1B-D411-4949-988A-ED16A638EA82}" presName="LevelTwoTextNode" presStyleLbl="node3" presStyleIdx="0" presStyleCnt="2" custScaleX="132113" custScaleY="63471">
        <dgm:presLayoutVars>
          <dgm:chPref val="3"/>
        </dgm:presLayoutVars>
      </dgm:prSet>
      <dgm:spPr/>
      <dgm:t>
        <a:bodyPr/>
        <a:lstStyle/>
        <a:p>
          <a:endParaRPr lang="es-ES"/>
        </a:p>
      </dgm:t>
    </dgm:pt>
    <dgm:pt modelId="{93532FDE-6B50-4677-A658-B9CA78FD7D8D}" type="pres">
      <dgm:prSet presAssocID="{582DBE1B-D411-4949-988A-ED16A638EA82}" presName="level3hierChild" presStyleCnt="0"/>
      <dgm:spPr/>
    </dgm:pt>
    <dgm:pt modelId="{86E8A593-13B3-453A-98C8-A2087FF1B88B}" type="pres">
      <dgm:prSet presAssocID="{08451A0F-A051-45ED-8072-A8C699EB2938}" presName="conn2-1" presStyleLbl="parChTrans1D2" presStyleIdx="1" presStyleCnt="2"/>
      <dgm:spPr/>
      <dgm:t>
        <a:bodyPr/>
        <a:lstStyle/>
        <a:p>
          <a:endParaRPr lang="es-ES"/>
        </a:p>
      </dgm:t>
    </dgm:pt>
    <dgm:pt modelId="{841CC894-6856-49BE-836C-FC6A4A8C52E9}" type="pres">
      <dgm:prSet presAssocID="{08451A0F-A051-45ED-8072-A8C699EB2938}" presName="connTx" presStyleLbl="parChTrans1D2" presStyleIdx="1" presStyleCnt="2"/>
      <dgm:spPr/>
      <dgm:t>
        <a:bodyPr/>
        <a:lstStyle/>
        <a:p>
          <a:endParaRPr lang="es-ES"/>
        </a:p>
      </dgm:t>
    </dgm:pt>
    <dgm:pt modelId="{6265A698-736E-4161-AC79-8AB6A72C4589}" type="pres">
      <dgm:prSet presAssocID="{C979E554-2CAE-46B5-BB34-5320ABF781A0}" presName="root2" presStyleCnt="0"/>
      <dgm:spPr/>
    </dgm:pt>
    <dgm:pt modelId="{3DFB5F12-9D2B-4866-A34A-C6615C79B651}" type="pres">
      <dgm:prSet presAssocID="{C979E554-2CAE-46B5-BB34-5320ABF781A0}" presName="LevelTwoTextNode" presStyleLbl="node2" presStyleIdx="1" presStyleCnt="2" custScaleX="133369" custScaleY="65103">
        <dgm:presLayoutVars>
          <dgm:chPref val="3"/>
        </dgm:presLayoutVars>
      </dgm:prSet>
      <dgm:spPr/>
      <dgm:t>
        <a:bodyPr/>
        <a:lstStyle/>
        <a:p>
          <a:endParaRPr lang="es-ES"/>
        </a:p>
      </dgm:t>
    </dgm:pt>
    <dgm:pt modelId="{8A9098FA-9FF2-4FDB-AFC3-8652FE70406D}" type="pres">
      <dgm:prSet presAssocID="{C979E554-2CAE-46B5-BB34-5320ABF781A0}" presName="level3hierChild" presStyleCnt="0"/>
      <dgm:spPr/>
    </dgm:pt>
    <dgm:pt modelId="{A92C3F2F-C98D-46C7-98B8-4BFCAE50DE4F}" type="pres">
      <dgm:prSet presAssocID="{84F2BAC6-4414-408B-958B-9E045C0CC78B}" presName="conn2-1" presStyleLbl="parChTrans1D3" presStyleIdx="1" presStyleCnt="2"/>
      <dgm:spPr/>
      <dgm:t>
        <a:bodyPr/>
        <a:lstStyle/>
        <a:p>
          <a:endParaRPr lang="es-ES"/>
        </a:p>
      </dgm:t>
    </dgm:pt>
    <dgm:pt modelId="{A7F8D56C-AF51-47ED-9049-D634BFC8D1AD}" type="pres">
      <dgm:prSet presAssocID="{84F2BAC6-4414-408B-958B-9E045C0CC78B}" presName="connTx" presStyleLbl="parChTrans1D3" presStyleIdx="1" presStyleCnt="2"/>
      <dgm:spPr/>
      <dgm:t>
        <a:bodyPr/>
        <a:lstStyle/>
        <a:p>
          <a:endParaRPr lang="es-ES"/>
        </a:p>
      </dgm:t>
    </dgm:pt>
    <dgm:pt modelId="{8EB2CC97-23E6-4CE9-8F20-A1D12147484E}" type="pres">
      <dgm:prSet presAssocID="{290A2AA1-A801-4BF1-917D-4B9399EBF355}" presName="root2" presStyleCnt="0"/>
      <dgm:spPr/>
    </dgm:pt>
    <dgm:pt modelId="{F89EA692-E812-4A59-9FE9-0263F78D57DF}" type="pres">
      <dgm:prSet presAssocID="{290A2AA1-A801-4BF1-917D-4B9399EBF355}" presName="LevelTwoTextNode" presStyleLbl="node3" presStyleIdx="1" presStyleCnt="2" custScaleX="132898" custScaleY="65103">
        <dgm:presLayoutVars>
          <dgm:chPref val="3"/>
        </dgm:presLayoutVars>
      </dgm:prSet>
      <dgm:spPr/>
      <dgm:t>
        <a:bodyPr/>
        <a:lstStyle/>
        <a:p>
          <a:endParaRPr lang="es-ES"/>
        </a:p>
      </dgm:t>
    </dgm:pt>
    <dgm:pt modelId="{72416A2E-3F29-455F-8D0A-1352DD05E53C}" type="pres">
      <dgm:prSet presAssocID="{290A2AA1-A801-4BF1-917D-4B9399EBF355}" presName="level3hierChild" presStyleCnt="0"/>
      <dgm:spPr/>
    </dgm:pt>
  </dgm:ptLst>
  <dgm:cxnLst>
    <dgm:cxn modelId="{F4859C0C-E1A8-4CB5-9766-4644C4B21977}" type="presOf" srcId="{08451A0F-A051-45ED-8072-A8C699EB2938}" destId="{841CC894-6856-49BE-836C-FC6A4A8C52E9}" srcOrd="1" destOrd="0" presId="urn:microsoft.com/office/officeart/2005/8/layout/hierarchy2"/>
    <dgm:cxn modelId="{44D8C147-47C6-4F96-8D95-9CAD39AFDC8A}" type="presOf" srcId="{290A2AA1-A801-4BF1-917D-4B9399EBF355}" destId="{F89EA692-E812-4A59-9FE9-0263F78D57DF}" srcOrd="0" destOrd="0" presId="urn:microsoft.com/office/officeart/2005/8/layout/hierarchy2"/>
    <dgm:cxn modelId="{6C564ED0-75F9-4222-821A-F6B5C8E963FE}" type="presOf" srcId="{84F2BAC6-4414-408B-958B-9E045C0CC78B}" destId="{A92C3F2F-C98D-46C7-98B8-4BFCAE50DE4F}" srcOrd="0" destOrd="0" presId="urn:microsoft.com/office/officeart/2005/8/layout/hierarchy2"/>
    <dgm:cxn modelId="{492782B4-7FCB-4475-ACD5-10A8DB06F16E}" type="presOf" srcId="{96F56908-2B09-479F-AA41-8672593A64F8}" destId="{D0CABF03-5A9A-4DD1-9CDE-8CA139C169D0}" srcOrd="0" destOrd="0" presId="urn:microsoft.com/office/officeart/2005/8/layout/hierarchy2"/>
    <dgm:cxn modelId="{AA055F26-6E9E-43A0-957F-5C9062233035}" type="presOf" srcId="{CFC5F284-54FC-4466-81AA-1EC753586279}" destId="{B581230A-C362-4723-B785-EC97F37F2E43}" srcOrd="1" destOrd="0" presId="urn:microsoft.com/office/officeart/2005/8/layout/hierarchy2"/>
    <dgm:cxn modelId="{909BF431-50E5-4E89-A9E8-1B2D8EC3FB6D}" type="presOf" srcId="{5ACEBE7B-D8D2-46D2-872F-2567378342FE}" destId="{0D1669C6-EC0F-448D-8C8F-79E632690D1A}" srcOrd="0" destOrd="0" presId="urn:microsoft.com/office/officeart/2005/8/layout/hierarchy2"/>
    <dgm:cxn modelId="{F26D604F-2104-49EF-B62E-AE018B1EF7BD}" type="presOf" srcId="{5ACEBE7B-D8D2-46D2-872F-2567378342FE}" destId="{B594745F-49EC-4506-A8E2-D9EB08893E7A}" srcOrd="1" destOrd="0" presId="urn:microsoft.com/office/officeart/2005/8/layout/hierarchy2"/>
    <dgm:cxn modelId="{7EE810DC-C4F7-413E-8CA1-90F734016518}" type="presOf" srcId="{E5B875E6-00C0-4F03-9353-9C417C1EED4B}" destId="{61487AA8-C03E-454F-85CD-111AC1721F63}" srcOrd="0" destOrd="0" presId="urn:microsoft.com/office/officeart/2005/8/layout/hierarchy2"/>
    <dgm:cxn modelId="{79153268-E9E7-4F07-8CCD-47D53C9C9EAE}" type="presOf" srcId="{CFC5F284-54FC-4466-81AA-1EC753586279}" destId="{37E4847A-190F-4511-86E1-6503FEAA7A89}" srcOrd="0" destOrd="0" presId="urn:microsoft.com/office/officeart/2005/8/layout/hierarchy2"/>
    <dgm:cxn modelId="{578A27A2-4768-4298-A26B-53491F9E12E8}" srcId="{96F56908-2B09-479F-AA41-8672593A64F8}" destId="{582DBE1B-D411-4949-988A-ED16A638EA82}" srcOrd="0" destOrd="0" parTransId="{5ACEBE7B-D8D2-46D2-872F-2567378342FE}" sibTransId="{C40CD8BC-CF7D-4BA5-910B-B009980871DD}"/>
    <dgm:cxn modelId="{D26FB9AB-463B-4300-A47E-FB7EC7DEEEFD}" type="presOf" srcId="{582DBE1B-D411-4949-988A-ED16A638EA82}" destId="{21B85863-F326-429A-A30B-3BD6A0B3DD9D}" srcOrd="0" destOrd="0" presId="urn:microsoft.com/office/officeart/2005/8/layout/hierarchy2"/>
    <dgm:cxn modelId="{801875F5-0BA3-4606-BE13-D3393E4080BC}" srcId="{E44F1223-F2DA-4F90-ABED-3250CADB6B73}" destId="{96F56908-2B09-479F-AA41-8672593A64F8}" srcOrd="0" destOrd="0" parTransId="{CFC5F284-54FC-4466-81AA-1EC753586279}" sibTransId="{3977C3DB-2E3D-4D33-9E3D-FB4F45B8D2D6}"/>
    <dgm:cxn modelId="{B4BB1B2D-C788-448C-BB43-49E05AB722ED}" type="presOf" srcId="{C979E554-2CAE-46B5-BB34-5320ABF781A0}" destId="{3DFB5F12-9D2B-4866-A34A-C6615C79B651}" srcOrd="0" destOrd="0" presId="urn:microsoft.com/office/officeart/2005/8/layout/hierarchy2"/>
    <dgm:cxn modelId="{E65F6918-0CA7-4C53-B762-63218A63DEF7}" srcId="{E5B875E6-00C0-4F03-9353-9C417C1EED4B}" destId="{E44F1223-F2DA-4F90-ABED-3250CADB6B73}" srcOrd="0" destOrd="0" parTransId="{F1212833-E037-4A24-A2B8-A188D8F5F883}" sibTransId="{C5DF8282-8A52-4832-A7BC-58D03CA32EC4}"/>
    <dgm:cxn modelId="{0AD88721-6A7F-45A2-910F-726CC98350A2}" type="presOf" srcId="{E44F1223-F2DA-4F90-ABED-3250CADB6B73}" destId="{9AA28D19-9BA3-451C-9A6D-AC19045981AB}" srcOrd="0" destOrd="0" presId="urn:microsoft.com/office/officeart/2005/8/layout/hierarchy2"/>
    <dgm:cxn modelId="{2181B7E8-E6D3-4913-8A6C-CFF39B939B42}" type="presOf" srcId="{84F2BAC6-4414-408B-958B-9E045C0CC78B}" destId="{A7F8D56C-AF51-47ED-9049-D634BFC8D1AD}" srcOrd="1" destOrd="0" presId="urn:microsoft.com/office/officeart/2005/8/layout/hierarchy2"/>
    <dgm:cxn modelId="{7464B541-ECB2-4100-8590-0701BDE00A73}" type="presOf" srcId="{08451A0F-A051-45ED-8072-A8C699EB2938}" destId="{86E8A593-13B3-453A-98C8-A2087FF1B88B}" srcOrd="0" destOrd="0" presId="urn:microsoft.com/office/officeart/2005/8/layout/hierarchy2"/>
    <dgm:cxn modelId="{A6A4714B-994B-484F-B306-80180AB61B45}" srcId="{C979E554-2CAE-46B5-BB34-5320ABF781A0}" destId="{290A2AA1-A801-4BF1-917D-4B9399EBF355}" srcOrd="0" destOrd="0" parTransId="{84F2BAC6-4414-408B-958B-9E045C0CC78B}" sibTransId="{B838CD48-1172-4920-9301-2388693429AA}"/>
    <dgm:cxn modelId="{F773F673-C88F-4EE2-8F1B-A63DD8D1704D}" srcId="{E44F1223-F2DA-4F90-ABED-3250CADB6B73}" destId="{C979E554-2CAE-46B5-BB34-5320ABF781A0}" srcOrd="1" destOrd="0" parTransId="{08451A0F-A051-45ED-8072-A8C699EB2938}" sibTransId="{F1D63013-686E-46B1-8F16-208914017469}"/>
    <dgm:cxn modelId="{DBCCB42B-834D-4211-9EC4-57BD5D5E0FE3}" type="presParOf" srcId="{61487AA8-C03E-454F-85CD-111AC1721F63}" destId="{9B10D154-CD55-4C32-8C6D-F4889E91D8B4}" srcOrd="0" destOrd="0" presId="urn:microsoft.com/office/officeart/2005/8/layout/hierarchy2"/>
    <dgm:cxn modelId="{F21685BE-9BA0-4EDA-8484-566C4D8C8C3D}" type="presParOf" srcId="{9B10D154-CD55-4C32-8C6D-F4889E91D8B4}" destId="{9AA28D19-9BA3-451C-9A6D-AC19045981AB}" srcOrd="0" destOrd="0" presId="urn:microsoft.com/office/officeart/2005/8/layout/hierarchy2"/>
    <dgm:cxn modelId="{261343A9-0D6E-4D8B-BDDA-4573E87F9C00}" type="presParOf" srcId="{9B10D154-CD55-4C32-8C6D-F4889E91D8B4}" destId="{666FED7B-16BD-40BB-80B3-88CC88AE94FD}" srcOrd="1" destOrd="0" presId="urn:microsoft.com/office/officeart/2005/8/layout/hierarchy2"/>
    <dgm:cxn modelId="{E371219C-7982-4EEE-9B2A-F5311073E965}" type="presParOf" srcId="{666FED7B-16BD-40BB-80B3-88CC88AE94FD}" destId="{37E4847A-190F-4511-86E1-6503FEAA7A89}" srcOrd="0" destOrd="0" presId="urn:microsoft.com/office/officeart/2005/8/layout/hierarchy2"/>
    <dgm:cxn modelId="{DCD178A3-5FC4-440C-85E7-C6BAC6869C3B}" type="presParOf" srcId="{37E4847A-190F-4511-86E1-6503FEAA7A89}" destId="{B581230A-C362-4723-B785-EC97F37F2E43}" srcOrd="0" destOrd="0" presId="urn:microsoft.com/office/officeart/2005/8/layout/hierarchy2"/>
    <dgm:cxn modelId="{7DC30D96-6D92-4EFE-BEE6-1AD865BE2FCC}" type="presParOf" srcId="{666FED7B-16BD-40BB-80B3-88CC88AE94FD}" destId="{2C4A42D9-8035-4DCD-BB48-9929A159514F}" srcOrd="1" destOrd="0" presId="urn:microsoft.com/office/officeart/2005/8/layout/hierarchy2"/>
    <dgm:cxn modelId="{7E2F5BAB-A999-4D67-B151-1508FFA91EAE}" type="presParOf" srcId="{2C4A42D9-8035-4DCD-BB48-9929A159514F}" destId="{D0CABF03-5A9A-4DD1-9CDE-8CA139C169D0}" srcOrd="0" destOrd="0" presId="urn:microsoft.com/office/officeart/2005/8/layout/hierarchy2"/>
    <dgm:cxn modelId="{2E1A96FC-00E6-4549-970C-D5795C83EAF4}" type="presParOf" srcId="{2C4A42D9-8035-4DCD-BB48-9929A159514F}" destId="{7AFB2DB8-996B-454A-B581-8EBD84DCCE38}" srcOrd="1" destOrd="0" presId="urn:microsoft.com/office/officeart/2005/8/layout/hierarchy2"/>
    <dgm:cxn modelId="{E0C0FC1C-8172-43BB-AF73-4E6F8FA8290E}" type="presParOf" srcId="{7AFB2DB8-996B-454A-B581-8EBD84DCCE38}" destId="{0D1669C6-EC0F-448D-8C8F-79E632690D1A}" srcOrd="0" destOrd="0" presId="urn:microsoft.com/office/officeart/2005/8/layout/hierarchy2"/>
    <dgm:cxn modelId="{99557166-CAC1-4457-BF3B-DDF903208B32}" type="presParOf" srcId="{0D1669C6-EC0F-448D-8C8F-79E632690D1A}" destId="{B594745F-49EC-4506-A8E2-D9EB08893E7A}" srcOrd="0" destOrd="0" presId="urn:microsoft.com/office/officeart/2005/8/layout/hierarchy2"/>
    <dgm:cxn modelId="{0B758FE6-98E3-4B1F-B326-8786FA4925DC}" type="presParOf" srcId="{7AFB2DB8-996B-454A-B581-8EBD84DCCE38}" destId="{A0C5A52F-12AC-4744-92C7-F74451A430B5}" srcOrd="1" destOrd="0" presId="urn:microsoft.com/office/officeart/2005/8/layout/hierarchy2"/>
    <dgm:cxn modelId="{BF3DB2DB-ECCA-4516-9283-9215AE16B8BB}" type="presParOf" srcId="{A0C5A52F-12AC-4744-92C7-F74451A430B5}" destId="{21B85863-F326-429A-A30B-3BD6A0B3DD9D}" srcOrd="0" destOrd="0" presId="urn:microsoft.com/office/officeart/2005/8/layout/hierarchy2"/>
    <dgm:cxn modelId="{AD723E3B-4A0F-4ABC-91EB-2C5ED0303DC4}" type="presParOf" srcId="{A0C5A52F-12AC-4744-92C7-F74451A430B5}" destId="{93532FDE-6B50-4677-A658-B9CA78FD7D8D}" srcOrd="1" destOrd="0" presId="urn:microsoft.com/office/officeart/2005/8/layout/hierarchy2"/>
    <dgm:cxn modelId="{528BBA72-C3B6-4A43-BABB-2578553F4C8C}" type="presParOf" srcId="{666FED7B-16BD-40BB-80B3-88CC88AE94FD}" destId="{86E8A593-13B3-453A-98C8-A2087FF1B88B}" srcOrd="2" destOrd="0" presId="urn:microsoft.com/office/officeart/2005/8/layout/hierarchy2"/>
    <dgm:cxn modelId="{C00A8CC6-48D6-40A2-962A-80CF76DF73D2}" type="presParOf" srcId="{86E8A593-13B3-453A-98C8-A2087FF1B88B}" destId="{841CC894-6856-49BE-836C-FC6A4A8C52E9}" srcOrd="0" destOrd="0" presId="urn:microsoft.com/office/officeart/2005/8/layout/hierarchy2"/>
    <dgm:cxn modelId="{FFA5D6CE-8ECB-4DE4-B16A-A995442F5F67}" type="presParOf" srcId="{666FED7B-16BD-40BB-80B3-88CC88AE94FD}" destId="{6265A698-736E-4161-AC79-8AB6A72C4589}" srcOrd="3" destOrd="0" presId="urn:microsoft.com/office/officeart/2005/8/layout/hierarchy2"/>
    <dgm:cxn modelId="{F89353B2-79F8-4341-BE69-BB9882141AFD}" type="presParOf" srcId="{6265A698-736E-4161-AC79-8AB6A72C4589}" destId="{3DFB5F12-9D2B-4866-A34A-C6615C79B651}" srcOrd="0" destOrd="0" presId="urn:microsoft.com/office/officeart/2005/8/layout/hierarchy2"/>
    <dgm:cxn modelId="{11C07BA6-3C56-4E3E-A2C6-E9BCF2B22034}" type="presParOf" srcId="{6265A698-736E-4161-AC79-8AB6A72C4589}" destId="{8A9098FA-9FF2-4FDB-AFC3-8652FE70406D}" srcOrd="1" destOrd="0" presId="urn:microsoft.com/office/officeart/2005/8/layout/hierarchy2"/>
    <dgm:cxn modelId="{B8DCD1A5-4C13-4599-9381-CE5D084CC921}" type="presParOf" srcId="{8A9098FA-9FF2-4FDB-AFC3-8652FE70406D}" destId="{A92C3F2F-C98D-46C7-98B8-4BFCAE50DE4F}" srcOrd="0" destOrd="0" presId="urn:microsoft.com/office/officeart/2005/8/layout/hierarchy2"/>
    <dgm:cxn modelId="{BDC1C392-C36C-42EC-A544-66D9BCBACF6D}" type="presParOf" srcId="{A92C3F2F-C98D-46C7-98B8-4BFCAE50DE4F}" destId="{A7F8D56C-AF51-47ED-9049-D634BFC8D1AD}" srcOrd="0" destOrd="0" presId="urn:microsoft.com/office/officeart/2005/8/layout/hierarchy2"/>
    <dgm:cxn modelId="{5F4C477D-15A3-4642-983C-33848C213CA2}" type="presParOf" srcId="{8A9098FA-9FF2-4FDB-AFC3-8652FE70406D}" destId="{8EB2CC97-23E6-4CE9-8F20-A1D12147484E}" srcOrd="1" destOrd="0" presId="urn:microsoft.com/office/officeart/2005/8/layout/hierarchy2"/>
    <dgm:cxn modelId="{8850BFF2-1F37-4C50-8123-2825525E0E03}" type="presParOf" srcId="{8EB2CC97-23E6-4CE9-8F20-A1D12147484E}" destId="{F89EA692-E812-4A59-9FE9-0263F78D57DF}" srcOrd="0" destOrd="0" presId="urn:microsoft.com/office/officeart/2005/8/layout/hierarchy2"/>
    <dgm:cxn modelId="{A9F309F5-2625-4468-8124-A25013A0306D}" type="presParOf" srcId="{8EB2CC97-23E6-4CE9-8F20-A1D12147484E}" destId="{72416A2E-3F29-455F-8D0A-1352DD05E53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53F65-1A37-403D-9030-F95A1D10228E}">
      <dsp:nvSpPr>
        <dsp:cNvPr id="0" name=""/>
        <dsp:cNvSpPr/>
      </dsp:nvSpPr>
      <dsp:spPr>
        <a:xfrm>
          <a:off x="1222781" y="0"/>
          <a:ext cx="2659836" cy="8560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ACR 1990</a:t>
          </a:r>
          <a:endParaRPr lang="es-ES" sz="2300" kern="1200" dirty="0"/>
        </a:p>
      </dsp:txBody>
      <dsp:txXfrm>
        <a:off x="1247854" y="25073"/>
        <a:ext cx="2609690" cy="805913"/>
      </dsp:txXfrm>
    </dsp:sp>
    <dsp:sp modelId="{C454B9BC-C022-43B5-9BD5-F8D58CCF9686}">
      <dsp:nvSpPr>
        <dsp:cNvPr id="0" name=""/>
        <dsp:cNvSpPr/>
      </dsp:nvSpPr>
      <dsp:spPr>
        <a:xfrm rot="5400000">
          <a:off x="2392188" y="877460"/>
          <a:ext cx="321022" cy="385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2437132" y="909562"/>
        <a:ext cx="231136" cy="224715"/>
      </dsp:txXfrm>
    </dsp:sp>
    <dsp:sp modelId="{C50FC08B-C1F0-4E8D-9C54-9D5D015C9DE4}">
      <dsp:nvSpPr>
        <dsp:cNvPr id="0" name=""/>
        <dsp:cNvSpPr/>
      </dsp:nvSpPr>
      <dsp:spPr>
        <a:xfrm>
          <a:off x="1222781" y="1284088"/>
          <a:ext cx="2659836" cy="8560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ACR 2010/2011</a:t>
          </a:r>
          <a:endParaRPr lang="es-ES" sz="2300" kern="1200" dirty="0"/>
        </a:p>
      </dsp:txBody>
      <dsp:txXfrm>
        <a:off x="1247854" y="1309161"/>
        <a:ext cx="2609690" cy="805913"/>
      </dsp:txXfrm>
    </dsp:sp>
    <dsp:sp modelId="{767AD6F4-17D9-4B4A-98E0-25A9AFC05EDD}">
      <dsp:nvSpPr>
        <dsp:cNvPr id="0" name=""/>
        <dsp:cNvSpPr/>
      </dsp:nvSpPr>
      <dsp:spPr>
        <a:xfrm rot="5400000">
          <a:off x="2392188" y="2161549"/>
          <a:ext cx="321022" cy="385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2437132" y="2193651"/>
        <a:ext cx="231136" cy="224715"/>
      </dsp:txXfrm>
    </dsp:sp>
    <dsp:sp modelId="{5D43C86B-CF3E-4691-9F26-056D94CFFA84}">
      <dsp:nvSpPr>
        <dsp:cNvPr id="0" name=""/>
        <dsp:cNvSpPr/>
      </dsp:nvSpPr>
      <dsp:spPr>
        <a:xfrm>
          <a:off x="1222781" y="2568177"/>
          <a:ext cx="2659836" cy="8560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ACR 2016</a:t>
          </a:r>
          <a:endParaRPr lang="es-ES" sz="2300" kern="1200" dirty="0"/>
        </a:p>
      </dsp:txBody>
      <dsp:txXfrm>
        <a:off x="1247854" y="2593250"/>
        <a:ext cx="2609690" cy="805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5AE5F-5AD7-47E5-B569-3181221B7DA3}">
      <dsp:nvSpPr>
        <dsp:cNvPr id="0" name=""/>
        <dsp:cNvSpPr/>
      </dsp:nvSpPr>
      <dsp:spPr>
        <a:xfrm>
          <a:off x="5154" y="310908"/>
          <a:ext cx="2343560" cy="13821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ctr" defTabSz="844550">
            <a:lnSpc>
              <a:spcPct val="90000"/>
            </a:lnSpc>
            <a:spcBef>
              <a:spcPct val="0"/>
            </a:spcBef>
            <a:spcAft>
              <a:spcPct val="35000"/>
            </a:spcAft>
          </a:pPr>
          <a:r>
            <a:rPr lang="es-ES" sz="1900" b="1" kern="1200" dirty="0" smtClean="0"/>
            <a:t>TRATAMIENTO NO FARMACOLÓGICO</a:t>
          </a:r>
          <a:endParaRPr lang="es-ES" sz="1900" b="1" kern="1200" dirty="0"/>
        </a:p>
      </dsp:txBody>
      <dsp:txXfrm>
        <a:off x="5154" y="310908"/>
        <a:ext cx="2343560" cy="921419"/>
      </dsp:txXfrm>
    </dsp:sp>
    <dsp:sp modelId="{8B924DA3-7AA6-4130-B08C-A776B1C6F42A}">
      <dsp:nvSpPr>
        <dsp:cNvPr id="0" name=""/>
        <dsp:cNvSpPr/>
      </dsp:nvSpPr>
      <dsp:spPr>
        <a:xfrm>
          <a:off x="485160" y="1232328"/>
          <a:ext cx="2343560" cy="1881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Educación del paciente</a:t>
          </a:r>
          <a:endParaRPr lang="es-ES" sz="1900" kern="1200" dirty="0"/>
        </a:p>
        <a:p>
          <a:pPr marL="171450" lvl="1" indent="-171450" algn="l" defTabSz="844550">
            <a:lnSpc>
              <a:spcPct val="90000"/>
            </a:lnSpc>
            <a:spcBef>
              <a:spcPct val="0"/>
            </a:spcBef>
            <a:spcAft>
              <a:spcPct val="15000"/>
            </a:spcAft>
            <a:buChar char="••"/>
          </a:pPr>
          <a:r>
            <a:rPr lang="es-ES" sz="1900" kern="1200" dirty="0" smtClean="0"/>
            <a:t>Ejercicio cardiovascular</a:t>
          </a:r>
          <a:endParaRPr lang="es-ES" sz="1900" kern="1200" dirty="0"/>
        </a:p>
        <a:p>
          <a:pPr marL="171450" lvl="1" indent="-171450" algn="l" defTabSz="844550">
            <a:lnSpc>
              <a:spcPct val="90000"/>
            </a:lnSpc>
            <a:spcBef>
              <a:spcPct val="0"/>
            </a:spcBef>
            <a:spcAft>
              <a:spcPct val="15000"/>
            </a:spcAft>
            <a:buChar char="••"/>
          </a:pPr>
          <a:r>
            <a:rPr lang="es-ES" sz="1900" kern="1200" dirty="0" smtClean="0"/>
            <a:t>Terapia cognitivo-conductual</a:t>
          </a:r>
          <a:endParaRPr lang="es-ES" sz="1900" kern="1200" dirty="0"/>
        </a:p>
      </dsp:txBody>
      <dsp:txXfrm>
        <a:off x="540253" y="1287421"/>
        <a:ext cx="2233374" cy="1770814"/>
      </dsp:txXfrm>
    </dsp:sp>
    <dsp:sp modelId="{47DB21AD-1B50-46E4-8B3D-50D84ACD6967}">
      <dsp:nvSpPr>
        <dsp:cNvPr id="0" name=""/>
        <dsp:cNvSpPr/>
      </dsp:nvSpPr>
      <dsp:spPr>
        <a:xfrm>
          <a:off x="2703990" y="479879"/>
          <a:ext cx="753183" cy="583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2703990" y="596575"/>
        <a:ext cx="578140" cy="350086"/>
      </dsp:txXfrm>
    </dsp:sp>
    <dsp:sp modelId="{4CFB9122-D62F-43D9-8E79-1FCA19CA0FBA}">
      <dsp:nvSpPr>
        <dsp:cNvPr id="0" name=""/>
        <dsp:cNvSpPr/>
      </dsp:nvSpPr>
      <dsp:spPr>
        <a:xfrm>
          <a:off x="3769816" y="310908"/>
          <a:ext cx="2343560" cy="13821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ctr" defTabSz="844550">
            <a:lnSpc>
              <a:spcPct val="90000"/>
            </a:lnSpc>
            <a:spcBef>
              <a:spcPct val="0"/>
            </a:spcBef>
            <a:spcAft>
              <a:spcPct val="35000"/>
            </a:spcAft>
          </a:pPr>
          <a:r>
            <a:rPr lang="es-ES" sz="1900" b="1" kern="1200" dirty="0" smtClean="0"/>
            <a:t>TRATAMIENTO FARMACOLÓGICO INICIAL</a:t>
          </a:r>
          <a:endParaRPr lang="es-ES" sz="1900" b="1" kern="1200" dirty="0"/>
        </a:p>
      </dsp:txBody>
      <dsp:txXfrm>
        <a:off x="3769816" y="310908"/>
        <a:ext cx="2343560" cy="921419"/>
      </dsp:txXfrm>
    </dsp:sp>
    <dsp:sp modelId="{19409E47-9FDD-426A-9D06-2A39765211E2}">
      <dsp:nvSpPr>
        <dsp:cNvPr id="0" name=""/>
        <dsp:cNvSpPr/>
      </dsp:nvSpPr>
      <dsp:spPr>
        <a:xfrm>
          <a:off x="4249822" y="1232328"/>
          <a:ext cx="2343560" cy="1881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Antidepresivos tricíclicos</a:t>
          </a:r>
          <a:endParaRPr lang="es-ES" sz="1900" kern="1200" dirty="0"/>
        </a:p>
        <a:p>
          <a:pPr marL="171450" lvl="1" indent="-171450" algn="l" defTabSz="844550">
            <a:lnSpc>
              <a:spcPct val="90000"/>
            </a:lnSpc>
            <a:spcBef>
              <a:spcPct val="0"/>
            </a:spcBef>
            <a:spcAft>
              <a:spcPct val="15000"/>
            </a:spcAft>
            <a:buChar char="••"/>
          </a:pPr>
          <a:r>
            <a:rPr lang="es-ES" sz="1900" kern="1200" dirty="0" smtClean="0"/>
            <a:t>IRSN</a:t>
          </a:r>
          <a:endParaRPr lang="es-ES" sz="1900" kern="1200" dirty="0"/>
        </a:p>
        <a:p>
          <a:pPr marL="171450" lvl="1" indent="-171450" algn="l" defTabSz="844550">
            <a:lnSpc>
              <a:spcPct val="90000"/>
            </a:lnSpc>
            <a:spcBef>
              <a:spcPct val="0"/>
            </a:spcBef>
            <a:spcAft>
              <a:spcPct val="15000"/>
            </a:spcAft>
            <a:buChar char="••"/>
          </a:pPr>
          <a:r>
            <a:rPr lang="es-ES" sz="1900" kern="1200" dirty="0" smtClean="0"/>
            <a:t>Anticonvulsivantes</a:t>
          </a:r>
          <a:endParaRPr lang="es-ES" sz="1900" kern="1200" dirty="0"/>
        </a:p>
      </dsp:txBody>
      <dsp:txXfrm>
        <a:off x="4304915" y="1287421"/>
        <a:ext cx="2233374" cy="1770814"/>
      </dsp:txXfrm>
    </dsp:sp>
    <dsp:sp modelId="{FF8D9A35-8D1C-4318-81A9-FF6CC8F5E17C}">
      <dsp:nvSpPr>
        <dsp:cNvPr id="0" name=""/>
        <dsp:cNvSpPr/>
      </dsp:nvSpPr>
      <dsp:spPr>
        <a:xfrm>
          <a:off x="6468652" y="479879"/>
          <a:ext cx="753183" cy="583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6468652" y="596575"/>
        <a:ext cx="578140" cy="350086"/>
      </dsp:txXfrm>
    </dsp:sp>
    <dsp:sp modelId="{F75F1A2D-82A2-4F7D-ABCD-FBA5ED4A750F}">
      <dsp:nvSpPr>
        <dsp:cNvPr id="0" name=""/>
        <dsp:cNvSpPr/>
      </dsp:nvSpPr>
      <dsp:spPr>
        <a:xfrm>
          <a:off x="7534478" y="310908"/>
          <a:ext cx="2343560" cy="13821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ctr" defTabSz="844550">
            <a:lnSpc>
              <a:spcPct val="90000"/>
            </a:lnSpc>
            <a:spcBef>
              <a:spcPct val="0"/>
            </a:spcBef>
            <a:spcAft>
              <a:spcPct val="35000"/>
            </a:spcAft>
          </a:pPr>
          <a:r>
            <a:rPr lang="es-ES" sz="1900" b="1" kern="1200" dirty="0" smtClean="0"/>
            <a:t>TRATAMIENTO EN PACIENTES NO RESPONDEDORES</a:t>
          </a:r>
          <a:endParaRPr lang="es-ES" sz="1900" b="1" kern="1200" dirty="0"/>
        </a:p>
      </dsp:txBody>
      <dsp:txXfrm>
        <a:off x="7534478" y="310908"/>
        <a:ext cx="2343560" cy="921419"/>
      </dsp:txXfrm>
    </dsp:sp>
    <dsp:sp modelId="{B5E644D7-26BA-470B-A4DF-3D0BDCE17E38}">
      <dsp:nvSpPr>
        <dsp:cNvPr id="0" name=""/>
        <dsp:cNvSpPr/>
      </dsp:nvSpPr>
      <dsp:spPr>
        <a:xfrm>
          <a:off x="8014484" y="1232328"/>
          <a:ext cx="2343560" cy="1881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Adherencia </a:t>
          </a:r>
          <a:endParaRPr lang="es-ES" sz="1900" kern="1200" dirty="0"/>
        </a:p>
        <a:p>
          <a:pPr marL="171450" lvl="1" indent="-171450" algn="l" defTabSz="844550">
            <a:lnSpc>
              <a:spcPct val="90000"/>
            </a:lnSpc>
            <a:spcBef>
              <a:spcPct val="0"/>
            </a:spcBef>
            <a:spcAft>
              <a:spcPct val="15000"/>
            </a:spcAft>
            <a:buChar char="••"/>
          </a:pPr>
          <a:r>
            <a:rPr lang="es-ES" sz="1900" kern="1200" dirty="0" smtClean="0"/>
            <a:t>Combinación</a:t>
          </a:r>
          <a:endParaRPr lang="es-ES" sz="1900" kern="1200" dirty="0"/>
        </a:p>
        <a:p>
          <a:pPr marL="171450" lvl="1" indent="-171450" algn="l" defTabSz="844550">
            <a:lnSpc>
              <a:spcPct val="90000"/>
            </a:lnSpc>
            <a:spcBef>
              <a:spcPct val="0"/>
            </a:spcBef>
            <a:spcAft>
              <a:spcPct val="15000"/>
            </a:spcAft>
            <a:buChar char="••"/>
          </a:pPr>
          <a:r>
            <a:rPr lang="es-ES" sz="1900" kern="1200" dirty="0" smtClean="0"/>
            <a:t>Analgésicos </a:t>
          </a:r>
          <a:endParaRPr lang="es-ES" sz="1900" kern="1200" dirty="0"/>
        </a:p>
        <a:p>
          <a:pPr marL="171450" lvl="1" indent="-171450" algn="l" defTabSz="844550">
            <a:lnSpc>
              <a:spcPct val="90000"/>
            </a:lnSpc>
            <a:spcBef>
              <a:spcPct val="0"/>
            </a:spcBef>
            <a:spcAft>
              <a:spcPct val="15000"/>
            </a:spcAft>
            <a:buChar char="••"/>
          </a:pPr>
          <a:r>
            <a:rPr lang="es-ES" sz="1900" kern="1200" dirty="0" smtClean="0"/>
            <a:t>Otros terapias</a:t>
          </a:r>
          <a:endParaRPr lang="es-ES" sz="1900" kern="1200" dirty="0"/>
        </a:p>
      </dsp:txBody>
      <dsp:txXfrm>
        <a:off x="8069577" y="1287421"/>
        <a:ext cx="2233374" cy="1770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8D19-9BA3-451C-9A6D-AC19045981AB}">
      <dsp:nvSpPr>
        <dsp:cNvPr id="0" name=""/>
        <dsp:cNvSpPr/>
      </dsp:nvSpPr>
      <dsp:spPr>
        <a:xfrm>
          <a:off x="204937" y="629761"/>
          <a:ext cx="287388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Antidepresivos Tricíclicos</a:t>
          </a:r>
          <a:endParaRPr lang="es-ES" sz="2000" kern="1200" dirty="0"/>
        </a:p>
      </dsp:txBody>
      <dsp:txXfrm>
        <a:off x="224849" y="649673"/>
        <a:ext cx="2834061" cy="640005"/>
      </dsp:txXfrm>
    </dsp:sp>
    <dsp:sp modelId="{37E4847A-190F-4511-86E1-6503FEAA7A89}">
      <dsp:nvSpPr>
        <dsp:cNvPr id="0" name=""/>
        <dsp:cNvSpPr/>
      </dsp:nvSpPr>
      <dsp:spPr>
        <a:xfrm rot="19385683">
          <a:off x="2974157" y="616138"/>
          <a:ext cx="1044720" cy="79726"/>
        </a:xfrm>
        <a:custGeom>
          <a:avLst/>
          <a:gdLst/>
          <a:ahLst/>
          <a:cxnLst/>
          <a:rect l="0" t="0" r="0" b="0"/>
          <a:pathLst>
            <a:path>
              <a:moveTo>
                <a:pt x="0" y="39863"/>
              </a:moveTo>
              <a:lnTo>
                <a:pt x="1044720" y="398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470400" y="629883"/>
        <a:ext cx="52236" cy="52236"/>
      </dsp:txXfrm>
    </dsp:sp>
    <dsp:sp modelId="{D0CABF03-5A9A-4DD1-9CDE-8CA139C169D0}">
      <dsp:nvSpPr>
        <dsp:cNvPr id="0" name=""/>
        <dsp:cNvSpPr/>
      </dsp:nvSpPr>
      <dsp:spPr>
        <a:xfrm>
          <a:off x="3914212" y="2412"/>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Respuesta adecuada y buena tolerancia</a:t>
          </a:r>
          <a:endParaRPr lang="es-ES" sz="2000" kern="1200" dirty="0"/>
        </a:p>
      </dsp:txBody>
      <dsp:txXfrm>
        <a:off x="3934124" y="22324"/>
        <a:ext cx="2745551" cy="640005"/>
      </dsp:txXfrm>
    </dsp:sp>
    <dsp:sp modelId="{7192EE55-5476-4691-AE79-8BFC7BE81891}">
      <dsp:nvSpPr>
        <dsp:cNvPr id="0" name=""/>
        <dsp:cNvSpPr/>
      </dsp:nvSpPr>
      <dsp:spPr>
        <a:xfrm>
          <a:off x="6699588" y="302464"/>
          <a:ext cx="924984" cy="79726"/>
        </a:xfrm>
        <a:custGeom>
          <a:avLst/>
          <a:gdLst/>
          <a:ahLst/>
          <a:cxnLst/>
          <a:rect l="0" t="0" r="0" b="0"/>
          <a:pathLst>
            <a:path>
              <a:moveTo>
                <a:pt x="0" y="39863"/>
              </a:moveTo>
              <a:lnTo>
                <a:pt x="924984" y="398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7138956" y="319202"/>
        <a:ext cx="46249" cy="46249"/>
      </dsp:txXfrm>
    </dsp:sp>
    <dsp:sp modelId="{AF7279F3-4247-4DA6-9BE5-B58D289A0672}">
      <dsp:nvSpPr>
        <dsp:cNvPr id="0" name=""/>
        <dsp:cNvSpPr/>
      </dsp:nvSpPr>
      <dsp:spPr>
        <a:xfrm>
          <a:off x="7624573" y="2412"/>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Mantener Antidepresivo Tricíclico</a:t>
          </a:r>
          <a:endParaRPr lang="es-ES" sz="2000" kern="1200" dirty="0"/>
        </a:p>
      </dsp:txBody>
      <dsp:txXfrm>
        <a:off x="7644485" y="22324"/>
        <a:ext cx="2745551" cy="640005"/>
      </dsp:txXfrm>
    </dsp:sp>
    <dsp:sp modelId="{86E8A593-13B3-453A-98C8-A2087FF1B88B}">
      <dsp:nvSpPr>
        <dsp:cNvPr id="0" name=""/>
        <dsp:cNvSpPr/>
      </dsp:nvSpPr>
      <dsp:spPr>
        <a:xfrm rot="2214317">
          <a:off x="2974157" y="1243487"/>
          <a:ext cx="1044720" cy="79726"/>
        </a:xfrm>
        <a:custGeom>
          <a:avLst/>
          <a:gdLst/>
          <a:ahLst/>
          <a:cxnLst/>
          <a:rect l="0" t="0" r="0" b="0"/>
          <a:pathLst>
            <a:path>
              <a:moveTo>
                <a:pt x="0" y="39863"/>
              </a:moveTo>
              <a:lnTo>
                <a:pt x="1044720" y="398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470400" y="1257232"/>
        <a:ext cx="52236" cy="52236"/>
      </dsp:txXfrm>
    </dsp:sp>
    <dsp:sp modelId="{3DFB5F12-9D2B-4866-A34A-C6615C79B651}">
      <dsp:nvSpPr>
        <dsp:cNvPr id="0" name=""/>
        <dsp:cNvSpPr/>
      </dsp:nvSpPr>
      <dsp:spPr>
        <a:xfrm>
          <a:off x="3914212" y="1257110"/>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Respuesta inadecuada (1-3 meses) o intolerancia</a:t>
          </a:r>
          <a:endParaRPr lang="es-ES" sz="2000" kern="1200" dirty="0"/>
        </a:p>
      </dsp:txBody>
      <dsp:txXfrm>
        <a:off x="3934124" y="1277022"/>
        <a:ext cx="2745551" cy="640005"/>
      </dsp:txXfrm>
    </dsp:sp>
    <dsp:sp modelId="{A92C3F2F-C98D-46C7-98B8-4BFCAE50DE4F}">
      <dsp:nvSpPr>
        <dsp:cNvPr id="0" name=""/>
        <dsp:cNvSpPr/>
      </dsp:nvSpPr>
      <dsp:spPr>
        <a:xfrm rot="20140192">
          <a:off x="6654509" y="1348045"/>
          <a:ext cx="1015142" cy="79726"/>
        </a:xfrm>
        <a:custGeom>
          <a:avLst/>
          <a:gdLst/>
          <a:ahLst/>
          <a:cxnLst/>
          <a:rect l="0" t="0" r="0" b="0"/>
          <a:pathLst>
            <a:path>
              <a:moveTo>
                <a:pt x="0" y="39863"/>
              </a:moveTo>
              <a:lnTo>
                <a:pt x="1015142" y="398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7136702" y="1362530"/>
        <a:ext cx="50757" cy="50757"/>
      </dsp:txXfrm>
    </dsp:sp>
    <dsp:sp modelId="{F89EA692-E812-4A59-9FE9-0263F78D57DF}">
      <dsp:nvSpPr>
        <dsp:cNvPr id="0" name=""/>
        <dsp:cNvSpPr/>
      </dsp:nvSpPr>
      <dsp:spPr>
        <a:xfrm>
          <a:off x="7624573" y="838877"/>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i="0" u="none" kern="1200" dirty="0" smtClean="0"/>
            <a:t>IRSN </a:t>
          </a:r>
          <a:r>
            <a:rPr lang="es-ES" sz="1700" i="0" u="none" kern="1200" dirty="0" smtClean="0"/>
            <a:t>(</a:t>
          </a:r>
          <a:r>
            <a:rPr lang="es-ES" sz="1700" kern="1200" dirty="0" smtClean="0"/>
            <a:t>Inhibidor de la </a:t>
          </a:r>
          <a:r>
            <a:rPr lang="es-ES" sz="1700" kern="1200" dirty="0" err="1" smtClean="0"/>
            <a:t>Recaptación</a:t>
          </a:r>
          <a:r>
            <a:rPr lang="es-ES" sz="1700" kern="1200" dirty="0" smtClean="0"/>
            <a:t> de Serotonina y Noradrenalina</a:t>
          </a:r>
          <a:r>
            <a:rPr lang="es-ES" sz="1800" i="0" u="none" kern="1200" dirty="0" smtClean="0"/>
            <a:t>)</a:t>
          </a:r>
          <a:endParaRPr lang="es-ES" sz="1800" i="0" u="none" kern="1200" dirty="0"/>
        </a:p>
      </dsp:txBody>
      <dsp:txXfrm>
        <a:off x="7644485" y="858789"/>
        <a:ext cx="2745551" cy="640005"/>
      </dsp:txXfrm>
    </dsp:sp>
    <dsp:sp modelId="{4A8158B2-D35C-4464-8BE4-2D83B3C5C4C0}">
      <dsp:nvSpPr>
        <dsp:cNvPr id="0" name=""/>
        <dsp:cNvSpPr/>
      </dsp:nvSpPr>
      <dsp:spPr>
        <a:xfrm rot="1459808">
          <a:off x="6654509" y="1766277"/>
          <a:ext cx="1015142" cy="79726"/>
        </a:xfrm>
        <a:custGeom>
          <a:avLst/>
          <a:gdLst/>
          <a:ahLst/>
          <a:cxnLst/>
          <a:rect l="0" t="0" r="0" b="0"/>
          <a:pathLst>
            <a:path>
              <a:moveTo>
                <a:pt x="0" y="39863"/>
              </a:moveTo>
              <a:lnTo>
                <a:pt x="1015142" y="398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7136702" y="1780762"/>
        <a:ext cx="50757" cy="50757"/>
      </dsp:txXfrm>
    </dsp:sp>
    <dsp:sp modelId="{41EEEF11-7FB4-4B78-887E-B61DDADB76AC}">
      <dsp:nvSpPr>
        <dsp:cNvPr id="0" name=""/>
        <dsp:cNvSpPr/>
      </dsp:nvSpPr>
      <dsp:spPr>
        <a:xfrm>
          <a:off x="7624573" y="1675342"/>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Anticonvulsivantes</a:t>
          </a:r>
          <a:endParaRPr lang="es-ES" sz="2000" kern="1200" dirty="0"/>
        </a:p>
      </dsp:txBody>
      <dsp:txXfrm>
        <a:off x="7644485" y="1695254"/>
        <a:ext cx="2745551" cy="640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8D19-9BA3-451C-9A6D-AC19045981AB}">
      <dsp:nvSpPr>
        <dsp:cNvPr id="0" name=""/>
        <dsp:cNvSpPr/>
      </dsp:nvSpPr>
      <dsp:spPr>
        <a:xfrm>
          <a:off x="204937" y="629761"/>
          <a:ext cx="287388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Antidepresivos Tricíclicos</a:t>
          </a:r>
          <a:endParaRPr lang="es-ES" sz="2000" kern="1200" dirty="0"/>
        </a:p>
      </dsp:txBody>
      <dsp:txXfrm>
        <a:off x="224849" y="649673"/>
        <a:ext cx="2834061" cy="640005"/>
      </dsp:txXfrm>
    </dsp:sp>
    <dsp:sp modelId="{37E4847A-190F-4511-86E1-6503FEAA7A89}">
      <dsp:nvSpPr>
        <dsp:cNvPr id="0" name=""/>
        <dsp:cNvSpPr/>
      </dsp:nvSpPr>
      <dsp:spPr>
        <a:xfrm rot="19385683">
          <a:off x="2974157" y="616138"/>
          <a:ext cx="1044720" cy="79726"/>
        </a:xfrm>
        <a:custGeom>
          <a:avLst/>
          <a:gdLst/>
          <a:ahLst/>
          <a:cxnLst/>
          <a:rect l="0" t="0" r="0" b="0"/>
          <a:pathLst>
            <a:path>
              <a:moveTo>
                <a:pt x="0" y="39863"/>
              </a:moveTo>
              <a:lnTo>
                <a:pt x="1044720" y="398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470400" y="629883"/>
        <a:ext cx="52236" cy="52236"/>
      </dsp:txXfrm>
    </dsp:sp>
    <dsp:sp modelId="{D0CABF03-5A9A-4DD1-9CDE-8CA139C169D0}">
      <dsp:nvSpPr>
        <dsp:cNvPr id="0" name=""/>
        <dsp:cNvSpPr/>
      </dsp:nvSpPr>
      <dsp:spPr>
        <a:xfrm>
          <a:off x="3914212" y="2412"/>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Respuesta adecuada y buena tolerancia</a:t>
          </a:r>
          <a:endParaRPr lang="es-ES" sz="2000" kern="1200" dirty="0"/>
        </a:p>
      </dsp:txBody>
      <dsp:txXfrm>
        <a:off x="3934124" y="22324"/>
        <a:ext cx="2745551" cy="640005"/>
      </dsp:txXfrm>
    </dsp:sp>
    <dsp:sp modelId="{7192EE55-5476-4691-AE79-8BFC7BE81891}">
      <dsp:nvSpPr>
        <dsp:cNvPr id="0" name=""/>
        <dsp:cNvSpPr/>
      </dsp:nvSpPr>
      <dsp:spPr>
        <a:xfrm>
          <a:off x="6699588" y="302464"/>
          <a:ext cx="924984" cy="79726"/>
        </a:xfrm>
        <a:custGeom>
          <a:avLst/>
          <a:gdLst/>
          <a:ahLst/>
          <a:cxnLst/>
          <a:rect l="0" t="0" r="0" b="0"/>
          <a:pathLst>
            <a:path>
              <a:moveTo>
                <a:pt x="0" y="39863"/>
              </a:moveTo>
              <a:lnTo>
                <a:pt x="924984" y="398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7138956" y="319202"/>
        <a:ext cx="46249" cy="46249"/>
      </dsp:txXfrm>
    </dsp:sp>
    <dsp:sp modelId="{AF7279F3-4247-4DA6-9BE5-B58D289A0672}">
      <dsp:nvSpPr>
        <dsp:cNvPr id="0" name=""/>
        <dsp:cNvSpPr/>
      </dsp:nvSpPr>
      <dsp:spPr>
        <a:xfrm>
          <a:off x="7624573" y="2412"/>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Mantener Antidepresivo Tricíclico</a:t>
          </a:r>
          <a:endParaRPr lang="es-ES" sz="2000" kern="1200" dirty="0"/>
        </a:p>
      </dsp:txBody>
      <dsp:txXfrm>
        <a:off x="7644485" y="22324"/>
        <a:ext cx="2745551" cy="640005"/>
      </dsp:txXfrm>
    </dsp:sp>
    <dsp:sp modelId="{86E8A593-13B3-453A-98C8-A2087FF1B88B}">
      <dsp:nvSpPr>
        <dsp:cNvPr id="0" name=""/>
        <dsp:cNvSpPr/>
      </dsp:nvSpPr>
      <dsp:spPr>
        <a:xfrm rot="2214317">
          <a:off x="2974157" y="1243487"/>
          <a:ext cx="1044720" cy="79726"/>
        </a:xfrm>
        <a:custGeom>
          <a:avLst/>
          <a:gdLst/>
          <a:ahLst/>
          <a:cxnLst/>
          <a:rect l="0" t="0" r="0" b="0"/>
          <a:pathLst>
            <a:path>
              <a:moveTo>
                <a:pt x="0" y="39863"/>
              </a:moveTo>
              <a:lnTo>
                <a:pt x="1044720" y="398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470400" y="1257232"/>
        <a:ext cx="52236" cy="52236"/>
      </dsp:txXfrm>
    </dsp:sp>
    <dsp:sp modelId="{3DFB5F12-9D2B-4866-A34A-C6615C79B651}">
      <dsp:nvSpPr>
        <dsp:cNvPr id="0" name=""/>
        <dsp:cNvSpPr/>
      </dsp:nvSpPr>
      <dsp:spPr>
        <a:xfrm>
          <a:off x="3914212" y="1257110"/>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Respuesta inadecuada (1-3 meses) o intolerancia</a:t>
          </a:r>
          <a:endParaRPr lang="es-ES" sz="2000" kern="1200" dirty="0"/>
        </a:p>
      </dsp:txBody>
      <dsp:txXfrm>
        <a:off x="3934124" y="1277022"/>
        <a:ext cx="2745551" cy="640005"/>
      </dsp:txXfrm>
    </dsp:sp>
    <dsp:sp modelId="{A92C3F2F-C98D-46C7-98B8-4BFCAE50DE4F}">
      <dsp:nvSpPr>
        <dsp:cNvPr id="0" name=""/>
        <dsp:cNvSpPr/>
      </dsp:nvSpPr>
      <dsp:spPr>
        <a:xfrm rot="20140192">
          <a:off x="6654509" y="1348045"/>
          <a:ext cx="1015142" cy="79726"/>
        </a:xfrm>
        <a:custGeom>
          <a:avLst/>
          <a:gdLst/>
          <a:ahLst/>
          <a:cxnLst/>
          <a:rect l="0" t="0" r="0" b="0"/>
          <a:pathLst>
            <a:path>
              <a:moveTo>
                <a:pt x="0" y="39863"/>
              </a:moveTo>
              <a:lnTo>
                <a:pt x="1015142" y="398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7136702" y="1362530"/>
        <a:ext cx="50757" cy="50757"/>
      </dsp:txXfrm>
    </dsp:sp>
    <dsp:sp modelId="{F89EA692-E812-4A59-9FE9-0263F78D57DF}">
      <dsp:nvSpPr>
        <dsp:cNvPr id="0" name=""/>
        <dsp:cNvSpPr/>
      </dsp:nvSpPr>
      <dsp:spPr>
        <a:xfrm>
          <a:off x="7624573" y="838877"/>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i="0" u="none" kern="1200" dirty="0" smtClean="0"/>
            <a:t>IRSN </a:t>
          </a:r>
          <a:r>
            <a:rPr lang="es-ES" sz="1700" i="0" u="none" kern="1200" dirty="0" smtClean="0"/>
            <a:t>(</a:t>
          </a:r>
          <a:r>
            <a:rPr lang="es-ES" sz="1700" kern="1200" dirty="0" smtClean="0"/>
            <a:t>Inhibidor de la </a:t>
          </a:r>
          <a:r>
            <a:rPr lang="es-ES" sz="1700" kern="1200" dirty="0" err="1" smtClean="0"/>
            <a:t>Recaptación</a:t>
          </a:r>
          <a:r>
            <a:rPr lang="es-ES" sz="1700" kern="1200" dirty="0" smtClean="0"/>
            <a:t> de Serotonina y Noradrenalina</a:t>
          </a:r>
          <a:r>
            <a:rPr lang="es-ES" sz="1800" i="0" u="none" kern="1200" dirty="0" smtClean="0"/>
            <a:t>)</a:t>
          </a:r>
          <a:endParaRPr lang="es-ES" sz="1800" i="0" u="none" kern="1200" dirty="0"/>
        </a:p>
      </dsp:txBody>
      <dsp:txXfrm>
        <a:off x="7644485" y="858789"/>
        <a:ext cx="2745551" cy="640005"/>
      </dsp:txXfrm>
    </dsp:sp>
    <dsp:sp modelId="{4A8158B2-D35C-4464-8BE4-2D83B3C5C4C0}">
      <dsp:nvSpPr>
        <dsp:cNvPr id="0" name=""/>
        <dsp:cNvSpPr/>
      </dsp:nvSpPr>
      <dsp:spPr>
        <a:xfrm rot="1459808">
          <a:off x="6654509" y="1766277"/>
          <a:ext cx="1015142" cy="79726"/>
        </a:xfrm>
        <a:custGeom>
          <a:avLst/>
          <a:gdLst/>
          <a:ahLst/>
          <a:cxnLst/>
          <a:rect l="0" t="0" r="0" b="0"/>
          <a:pathLst>
            <a:path>
              <a:moveTo>
                <a:pt x="0" y="39863"/>
              </a:moveTo>
              <a:lnTo>
                <a:pt x="1015142" y="398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7136702" y="1780762"/>
        <a:ext cx="50757" cy="50757"/>
      </dsp:txXfrm>
    </dsp:sp>
    <dsp:sp modelId="{41EEEF11-7FB4-4B78-887E-B61DDADB76AC}">
      <dsp:nvSpPr>
        <dsp:cNvPr id="0" name=""/>
        <dsp:cNvSpPr/>
      </dsp:nvSpPr>
      <dsp:spPr>
        <a:xfrm>
          <a:off x="7624573" y="1675342"/>
          <a:ext cx="2785375" cy="679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Anticonvulsivantes</a:t>
          </a:r>
          <a:endParaRPr lang="es-ES" sz="2000" kern="1200" dirty="0"/>
        </a:p>
      </dsp:txBody>
      <dsp:txXfrm>
        <a:off x="7644485" y="1695254"/>
        <a:ext cx="2745551" cy="640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8D19-9BA3-451C-9A6D-AC19045981AB}">
      <dsp:nvSpPr>
        <dsp:cNvPr id="0" name=""/>
        <dsp:cNvSpPr/>
      </dsp:nvSpPr>
      <dsp:spPr>
        <a:xfrm>
          <a:off x="9757" y="748209"/>
          <a:ext cx="2836485" cy="692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Alternativa a inicio con Antidepresivos Tricíclicos</a:t>
          </a:r>
          <a:endParaRPr lang="es-ES" sz="2000" kern="1200" dirty="0"/>
        </a:p>
      </dsp:txBody>
      <dsp:txXfrm>
        <a:off x="30034" y="768486"/>
        <a:ext cx="2795931" cy="651749"/>
      </dsp:txXfrm>
    </dsp:sp>
    <dsp:sp modelId="{37E4847A-190F-4511-86E1-6503FEAA7A89}">
      <dsp:nvSpPr>
        <dsp:cNvPr id="0" name=""/>
        <dsp:cNvSpPr/>
      </dsp:nvSpPr>
      <dsp:spPr>
        <a:xfrm rot="20004327">
          <a:off x="2795913" y="837680"/>
          <a:ext cx="951376" cy="87453"/>
        </a:xfrm>
        <a:custGeom>
          <a:avLst/>
          <a:gdLst/>
          <a:ahLst/>
          <a:cxnLst/>
          <a:rect l="0" t="0" r="0" b="0"/>
          <a:pathLst>
            <a:path>
              <a:moveTo>
                <a:pt x="0" y="43726"/>
              </a:moveTo>
              <a:lnTo>
                <a:pt x="951376" y="4372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247817" y="857623"/>
        <a:ext cx="47568" cy="47568"/>
      </dsp:txXfrm>
    </dsp:sp>
    <dsp:sp modelId="{D0CABF03-5A9A-4DD1-9CDE-8CA139C169D0}">
      <dsp:nvSpPr>
        <dsp:cNvPr id="0" name=""/>
        <dsp:cNvSpPr/>
      </dsp:nvSpPr>
      <dsp:spPr>
        <a:xfrm>
          <a:off x="3696961" y="322302"/>
          <a:ext cx="2836485" cy="692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Si fatiga importante o depresión</a:t>
          </a:r>
          <a:endParaRPr lang="es-ES" sz="2000" kern="1200" dirty="0"/>
        </a:p>
      </dsp:txBody>
      <dsp:txXfrm>
        <a:off x="3717238" y="342579"/>
        <a:ext cx="2795931" cy="651749"/>
      </dsp:txXfrm>
    </dsp:sp>
    <dsp:sp modelId="{0D1669C6-EC0F-448D-8C8F-79E632690D1A}">
      <dsp:nvSpPr>
        <dsp:cNvPr id="0" name=""/>
        <dsp:cNvSpPr/>
      </dsp:nvSpPr>
      <dsp:spPr>
        <a:xfrm>
          <a:off x="6533446" y="624727"/>
          <a:ext cx="850718" cy="87453"/>
        </a:xfrm>
        <a:custGeom>
          <a:avLst/>
          <a:gdLst/>
          <a:ahLst/>
          <a:cxnLst/>
          <a:rect l="0" t="0" r="0" b="0"/>
          <a:pathLst>
            <a:path>
              <a:moveTo>
                <a:pt x="0" y="43726"/>
              </a:moveTo>
              <a:lnTo>
                <a:pt x="850718" y="437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937537" y="647186"/>
        <a:ext cx="42535" cy="42535"/>
      </dsp:txXfrm>
    </dsp:sp>
    <dsp:sp modelId="{21B85863-F326-429A-A30B-3BD6A0B3DD9D}">
      <dsp:nvSpPr>
        <dsp:cNvPr id="0" name=""/>
        <dsp:cNvSpPr/>
      </dsp:nvSpPr>
      <dsp:spPr>
        <a:xfrm>
          <a:off x="7384164" y="330979"/>
          <a:ext cx="2809772" cy="6749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IRSN </a:t>
          </a:r>
          <a:r>
            <a:rPr lang="es-ES" sz="1700" kern="1200" dirty="0" smtClean="0"/>
            <a:t>(Inhibidor de la </a:t>
          </a:r>
          <a:r>
            <a:rPr lang="es-ES" sz="1700" kern="1200" dirty="0" err="1" smtClean="0"/>
            <a:t>Recaptación</a:t>
          </a:r>
          <a:r>
            <a:rPr lang="es-ES" sz="1700" kern="1200" dirty="0" smtClean="0"/>
            <a:t> de Serotonina y Noradrenalina)</a:t>
          </a:r>
          <a:endParaRPr lang="es-ES" sz="1700" kern="1200" dirty="0"/>
        </a:p>
      </dsp:txBody>
      <dsp:txXfrm>
        <a:off x="7403933" y="350748"/>
        <a:ext cx="2770234" cy="635411"/>
      </dsp:txXfrm>
    </dsp:sp>
    <dsp:sp modelId="{86E8A593-13B3-453A-98C8-A2087FF1B88B}">
      <dsp:nvSpPr>
        <dsp:cNvPr id="0" name=""/>
        <dsp:cNvSpPr/>
      </dsp:nvSpPr>
      <dsp:spPr>
        <a:xfrm rot="1595673">
          <a:off x="2795913" y="1263587"/>
          <a:ext cx="951376" cy="87453"/>
        </a:xfrm>
        <a:custGeom>
          <a:avLst/>
          <a:gdLst/>
          <a:ahLst/>
          <a:cxnLst/>
          <a:rect l="0" t="0" r="0" b="0"/>
          <a:pathLst>
            <a:path>
              <a:moveTo>
                <a:pt x="0" y="43726"/>
              </a:moveTo>
              <a:lnTo>
                <a:pt x="951376" y="4372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3247817" y="1283529"/>
        <a:ext cx="47568" cy="47568"/>
      </dsp:txXfrm>
    </dsp:sp>
    <dsp:sp modelId="{3DFB5F12-9D2B-4866-A34A-C6615C79B651}">
      <dsp:nvSpPr>
        <dsp:cNvPr id="0" name=""/>
        <dsp:cNvSpPr/>
      </dsp:nvSpPr>
      <dsp:spPr>
        <a:xfrm>
          <a:off x="3696961" y="1174115"/>
          <a:ext cx="2836485" cy="692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Si importantes alteraciones del sueño</a:t>
          </a:r>
          <a:endParaRPr lang="es-ES" sz="2000" kern="1200" dirty="0"/>
        </a:p>
      </dsp:txBody>
      <dsp:txXfrm>
        <a:off x="3717238" y="1194392"/>
        <a:ext cx="2795931" cy="651749"/>
      </dsp:txXfrm>
    </dsp:sp>
    <dsp:sp modelId="{A92C3F2F-C98D-46C7-98B8-4BFCAE50DE4F}">
      <dsp:nvSpPr>
        <dsp:cNvPr id="0" name=""/>
        <dsp:cNvSpPr/>
      </dsp:nvSpPr>
      <dsp:spPr>
        <a:xfrm>
          <a:off x="6533446" y="1476540"/>
          <a:ext cx="850718" cy="87453"/>
        </a:xfrm>
        <a:custGeom>
          <a:avLst/>
          <a:gdLst/>
          <a:ahLst/>
          <a:cxnLst/>
          <a:rect l="0" t="0" r="0" b="0"/>
          <a:pathLst>
            <a:path>
              <a:moveTo>
                <a:pt x="0" y="43726"/>
              </a:moveTo>
              <a:lnTo>
                <a:pt x="850718" y="437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p>
      </dsp:txBody>
      <dsp:txXfrm>
        <a:off x="6937537" y="1498999"/>
        <a:ext cx="42535" cy="42535"/>
      </dsp:txXfrm>
    </dsp:sp>
    <dsp:sp modelId="{F89EA692-E812-4A59-9FE9-0263F78D57DF}">
      <dsp:nvSpPr>
        <dsp:cNvPr id="0" name=""/>
        <dsp:cNvSpPr/>
      </dsp:nvSpPr>
      <dsp:spPr>
        <a:xfrm>
          <a:off x="7384164" y="1174115"/>
          <a:ext cx="2826468" cy="692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i="0" u="none" kern="1200" dirty="0" smtClean="0"/>
            <a:t>Anticonvulsivantes</a:t>
          </a:r>
          <a:endParaRPr lang="es-ES" sz="2000" i="0" u="none" kern="1200" dirty="0"/>
        </a:p>
      </dsp:txBody>
      <dsp:txXfrm>
        <a:off x="7404441" y="1194392"/>
        <a:ext cx="2785914" cy="6517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33060-0232-4DA4-90D9-2BDA127A2BC1}" type="datetimeFigureOut">
              <a:rPr lang="es-ES" smtClean="0"/>
              <a:t>05/02/2019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E6F06-6B77-42DC-B31C-57F2CF91D689}" type="slidenum">
              <a:rPr lang="es-ES" smtClean="0"/>
              <a:t>‹Nº›</a:t>
            </a:fld>
            <a:endParaRPr lang="es-ES"/>
          </a:p>
        </p:txBody>
      </p:sp>
    </p:spTree>
    <p:extLst>
      <p:ext uri="{BB962C8B-B14F-4D97-AF65-F5344CB8AC3E}">
        <p14:creationId xmlns:p14="http://schemas.microsoft.com/office/powerpoint/2010/main" val="366838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ptodate.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https://slideplayer.es/slide/1120728/</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a:t>
            </a:fld>
            <a:endParaRPr lang="es-ES"/>
          </a:p>
        </p:txBody>
      </p:sp>
    </p:spTree>
    <p:extLst>
      <p:ext uri="{BB962C8B-B14F-4D97-AF65-F5344CB8AC3E}">
        <p14:creationId xmlns:p14="http://schemas.microsoft.com/office/powerpoint/2010/main" val="10028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Cumplen criterios</a:t>
            </a:r>
            <a:r>
              <a:rPr lang="es-ES" baseline="0" dirty="0" smtClean="0"/>
              <a:t> de FM</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12</a:t>
            </a:fld>
            <a:endParaRPr lang="es-ES"/>
          </a:p>
        </p:txBody>
      </p:sp>
    </p:spTree>
    <p:extLst>
      <p:ext uri="{BB962C8B-B14F-4D97-AF65-F5344CB8AC3E}">
        <p14:creationId xmlns:p14="http://schemas.microsoft.com/office/powerpoint/2010/main" val="211968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eaLnBrk="1" fontAlgn="t" latinLnBrk="0" hangingPunct="1"/>
            <a:r>
              <a:rPr lang="es-ES" sz="1200" b="1" i="0" u="none" strike="noStrike" kern="1200" dirty="0" smtClean="0">
                <a:solidFill>
                  <a:schemeClr val="tx1"/>
                </a:solidFill>
                <a:effectLst/>
                <a:latin typeface="+mn-lt"/>
                <a:ea typeface="+mn-ea"/>
                <a:cs typeface="+mn-cs"/>
              </a:rPr>
              <a:t>ARTRITIS</a:t>
            </a:r>
            <a:r>
              <a:rPr lang="es-ES" sz="1200" b="1" i="0" u="none" strike="noStrike" kern="1200" baseline="0" dirty="0" smtClean="0">
                <a:solidFill>
                  <a:schemeClr val="tx1"/>
                </a:solidFill>
                <a:effectLst/>
                <a:latin typeface="+mn-lt"/>
                <a:ea typeface="+mn-ea"/>
                <a:cs typeface="+mn-cs"/>
              </a:rPr>
              <a:t> REUMATOIDE </a:t>
            </a:r>
            <a:endParaRPr lang="es-ES"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baseline="0" dirty="0" smtClean="0">
                <a:solidFill>
                  <a:schemeClr val="tx1"/>
                </a:solidFill>
                <a:effectLst/>
                <a:latin typeface="+mn-lt"/>
                <a:ea typeface="+mn-ea"/>
                <a:cs typeface="+mn-cs"/>
              </a:rPr>
              <a:t>O LUPUS</a:t>
            </a:r>
            <a:endParaRPr lang="es-ES"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POLIMIALGIA REUMÁTICA</a:t>
            </a:r>
            <a:endParaRPr lang="es-ES"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MIOSITIS</a:t>
            </a:r>
            <a:endParaRPr lang="es-ES"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HIPOTIROIDISMO</a:t>
            </a:r>
            <a:endParaRPr lang="es-ES"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HIPERPARATIROIDISMO</a:t>
            </a:r>
            <a:endParaRPr lang="es-ES" sz="1200" b="0" i="0" u="none" strike="noStrike" kern="1200" dirty="0" smtClean="0">
              <a:solidFill>
                <a:schemeClr val="tx1"/>
              </a:solidFill>
              <a:effectLst/>
              <a:latin typeface="+mn-lt"/>
              <a:ea typeface="+mn-ea"/>
              <a:cs typeface="+mn-cs"/>
            </a:endParaRPr>
          </a:p>
          <a:p>
            <a:pPr rtl="0" eaLnBrk="1" fontAlgn="t" latinLnBrk="0" hangingPunct="1"/>
            <a:r>
              <a:rPr lang="es-ES" sz="1200" b="1" i="0" u="none" strike="noStrike" kern="1200" dirty="0" smtClean="0">
                <a:solidFill>
                  <a:schemeClr val="tx1"/>
                </a:solidFill>
                <a:effectLst/>
                <a:latin typeface="+mn-lt"/>
                <a:ea typeface="+mn-ea"/>
                <a:cs typeface="+mn-cs"/>
              </a:rPr>
              <a:t>NEUROPATÍAS</a:t>
            </a:r>
            <a:endParaRPr lang="es-ES" sz="1200" b="0" i="0" u="none" strike="noStrike"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13</a:t>
            </a:fld>
            <a:endParaRPr lang="es-ES"/>
          </a:p>
        </p:txBody>
      </p:sp>
    </p:spTree>
    <p:extLst>
      <p:ext uri="{BB962C8B-B14F-4D97-AF65-F5344CB8AC3E}">
        <p14:creationId xmlns:p14="http://schemas.microsoft.com/office/powerpoint/2010/main" val="138946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La guía EULAR del 2017 para el manejo de la FM recomienda que el manejo inicial debería consistir en educación del paciente y en medidas no farmacológicas. Algunos pacientes responden bien sin necesidad de </a:t>
            </a:r>
            <a:r>
              <a:rPr lang="es-ES" baseline="0" dirty="0" err="1" smtClean="0"/>
              <a:t>tto</a:t>
            </a:r>
            <a:r>
              <a:rPr lang="es-ES" baseline="0" dirty="0" smtClean="0"/>
              <a:t> farmacológico</a:t>
            </a:r>
          </a:p>
          <a:p>
            <a:endParaRPr lang="es-ES" baseline="0" dirty="0" smtClean="0"/>
          </a:p>
          <a:p>
            <a:r>
              <a:rPr lang="es-ES" dirty="0" smtClean="0"/>
              <a:t/>
            </a:r>
            <a:br>
              <a:rPr lang="es-ES" dirty="0" smtClean="0"/>
            </a:br>
            <a:r>
              <a:rPr lang="es-ES" sz="1200" b="0" i="0" kern="1200" dirty="0" smtClean="0">
                <a:solidFill>
                  <a:schemeClr val="tx1"/>
                </a:solidFill>
                <a:effectLst/>
                <a:latin typeface="+mn-lt"/>
                <a:ea typeface="+mn-ea"/>
                <a:cs typeface="+mn-cs"/>
              </a:rPr>
              <a:t>Esto es más común entre los que se presentan en el entorno de atención primaria.</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14</a:t>
            </a:fld>
            <a:endParaRPr lang="es-ES"/>
          </a:p>
        </p:txBody>
      </p:sp>
    </p:spTree>
    <p:extLst>
      <p:ext uri="{BB962C8B-B14F-4D97-AF65-F5344CB8AC3E}">
        <p14:creationId xmlns:p14="http://schemas.microsoft.com/office/powerpoint/2010/main" val="226177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Información: no es una condición degenerativa ni deformante</a:t>
            </a:r>
            <a:r>
              <a:rPr lang="es-ES" baseline="0" dirty="0" smtClean="0"/>
              <a:t> ni produce complicaciones que supongan una amenaza para la vida</a:t>
            </a:r>
            <a:endParaRPr lang="es-ES" dirty="0" smtClean="0"/>
          </a:p>
          <a:p>
            <a:r>
              <a:rPr lang="es-ES" dirty="0" smtClean="0"/>
              <a:t>Consejos sobre como afrontar</a:t>
            </a:r>
            <a:r>
              <a:rPr lang="es-ES" baseline="0" dirty="0" smtClean="0"/>
              <a:t> correctamente la enfermedad y así minimizar sus consecuencias</a:t>
            </a:r>
            <a:endParaRPr lang="es-ES" dirty="0" smtClean="0"/>
          </a:p>
          <a:p>
            <a:r>
              <a:rPr lang="es-ES" dirty="0" err="1" smtClean="0"/>
              <a:t>Afibroex</a:t>
            </a:r>
            <a:r>
              <a:rPr lang="es-ES" dirty="0" smtClean="0"/>
              <a:t>: psicología, ejercicio físico</a:t>
            </a:r>
            <a:r>
              <a:rPr lang="es-ES" baseline="0" dirty="0" smtClean="0"/>
              <a:t> y fisioterapia</a:t>
            </a:r>
          </a:p>
          <a:p>
            <a:r>
              <a:rPr lang="es-ES" baseline="0" dirty="0" smtClean="0"/>
              <a:t>En esta parte del </a:t>
            </a:r>
            <a:r>
              <a:rPr lang="es-ES" baseline="0" dirty="0" err="1" smtClean="0"/>
              <a:t>tto</a:t>
            </a:r>
            <a:r>
              <a:rPr lang="es-ES" baseline="0" dirty="0" smtClean="0"/>
              <a:t>, a parte de lo que podemos hacer desde la sanidad pública, aquí en Cáceres nos podemos apoyar en la asociación de fibromialgia de Extremadura que realiza actividades de este tipo.</a:t>
            </a:r>
          </a:p>
          <a:p>
            <a:r>
              <a:rPr lang="es-ES" dirty="0" smtClean="0"/>
              <a:t>Se</a:t>
            </a:r>
            <a:r>
              <a:rPr lang="es-ES" baseline="0" dirty="0" smtClean="0"/>
              <a:t> ha visto que la entrega de documentación impresa nos ayuda en la educación del paciente.</a:t>
            </a:r>
            <a:endParaRPr lang="es-ES" dirty="0" smtClean="0"/>
          </a:p>
          <a:p>
            <a:r>
              <a:rPr lang="es-ES" dirty="0" smtClean="0"/>
              <a:t>Autocuidado:</a:t>
            </a:r>
            <a:r>
              <a:rPr lang="es-ES" baseline="0" dirty="0" smtClean="0"/>
              <a:t> </a:t>
            </a:r>
            <a:r>
              <a:rPr lang="es-ES" dirty="0" smtClean="0"/>
              <a:t>Anexo 11 FM SNS</a:t>
            </a:r>
          </a:p>
          <a:p>
            <a:r>
              <a:rPr lang="es-ES" dirty="0" smtClean="0"/>
              <a:t>FM</a:t>
            </a:r>
            <a:r>
              <a:rPr lang="es-ES" baseline="0" dirty="0" smtClean="0"/>
              <a:t> Valencia</a:t>
            </a:r>
            <a:endParaRPr lang="es-ES" dirty="0" smtClean="0"/>
          </a:p>
          <a:p>
            <a:r>
              <a:rPr lang="es-ES" dirty="0" smtClean="0"/>
              <a:t>Es difícil empezar</a:t>
            </a:r>
            <a:r>
              <a:rPr lang="es-ES" baseline="0" dirty="0" smtClean="0"/>
              <a:t> y mantener a los pacientes con fibromialgia en programas de ejercicio cardiovascular porque normalmente perciben que el dolor y la fatiga empeoran al inicio del ejercicio.</a:t>
            </a:r>
          </a:p>
          <a:p>
            <a:r>
              <a:rPr lang="es-ES" baseline="0" dirty="0" smtClean="0"/>
              <a:t>Ejercicio cardiovascular: actividades de bajo impacto aeróbico como … son las más exitosas entre las intervenciones que han sido estudiados.</a:t>
            </a:r>
          </a:p>
          <a:p>
            <a:r>
              <a:rPr lang="es-ES" baseline="0" dirty="0" smtClean="0"/>
              <a:t>Otras formas de ejercicio como el yoda y el taichí han demostrado algún tipo de beneficio</a:t>
            </a:r>
          </a:p>
          <a:p>
            <a:r>
              <a:rPr lang="es-ES" baseline="0" dirty="0" smtClean="0"/>
              <a:t>Ejercicios de fuerza y flexibilidad no han sido ampliamente estudiados, sin embargo</a:t>
            </a:r>
          </a:p>
          <a:p>
            <a:endParaRPr lang="es-ES" baseline="0" dirty="0" smtClean="0"/>
          </a:p>
          <a:p>
            <a:r>
              <a:rPr lang="es-ES" sz="1200" b="0" i="0" u="none" strike="noStrike" kern="1200" baseline="0" dirty="0" smtClean="0">
                <a:solidFill>
                  <a:schemeClr val="tx1"/>
                </a:solidFill>
                <a:latin typeface="+mn-lt"/>
                <a:ea typeface="+mn-ea"/>
                <a:cs typeface="+mn-cs"/>
              </a:rPr>
              <a:t>Consideraciones iniciales</a:t>
            </a:r>
          </a:p>
          <a:p>
            <a:r>
              <a:rPr lang="es-ES" sz="1200" b="0" i="0" u="none" strike="noStrike" kern="1200" baseline="0" dirty="0" smtClean="0">
                <a:solidFill>
                  <a:schemeClr val="tx1"/>
                </a:solidFill>
                <a:latin typeface="+mn-lt"/>
                <a:ea typeface="+mn-ea"/>
                <a:cs typeface="+mn-cs"/>
              </a:rPr>
              <a:t>- El ejercicio se adaptará a las preferencias individuales y comorbilidades de cada</a:t>
            </a:r>
          </a:p>
          <a:p>
            <a:r>
              <a:rPr lang="es-ES" sz="1200" b="0" i="0" u="none" strike="noStrike" kern="1200" baseline="0" dirty="0" smtClean="0">
                <a:solidFill>
                  <a:schemeClr val="tx1"/>
                </a:solidFill>
                <a:latin typeface="+mn-lt"/>
                <a:ea typeface="+mn-ea"/>
                <a:cs typeface="+mn-cs"/>
              </a:rPr>
              <a:t>paciente.</a:t>
            </a:r>
          </a:p>
          <a:p>
            <a:r>
              <a:rPr lang="es-ES" sz="1200" b="0" i="0" u="none" strike="noStrike" kern="1200" baseline="0" dirty="0" smtClean="0">
                <a:solidFill>
                  <a:schemeClr val="tx1"/>
                </a:solidFill>
                <a:latin typeface="+mn-lt"/>
                <a:ea typeface="+mn-ea"/>
                <a:cs typeface="+mn-cs"/>
              </a:rPr>
              <a:t>- Comenzar con un Programa de Entrenamiento inicial, por debajo de las capacidades</a:t>
            </a:r>
          </a:p>
          <a:p>
            <a:r>
              <a:rPr lang="es-ES" sz="1200" b="0" i="0" u="none" strike="noStrike" kern="1200" baseline="0" dirty="0" smtClean="0">
                <a:solidFill>
                  <a:schemeClr val="tx1"/>
                </a:solidFill>
                <a:latin typeface="+mn-lt"/>
                <a:ea typeface="+mn-ea"/>
                <a:cs typeface="+mn-cs"/>
              </a:rPr>
              <a:t>individuales, y prolongarlo durante 4 semanas.</a:t>
            </a:r>
          </a:p>
          <a:p>
            <a:r>
              <a:rPr lang="es-ES" sz="1200" b="0" i="0" u="none" strike="noStrike" kern="1200" baseline="0" dirty="0" smtClean="0">
                <a:solidFill>
                  <a:schemeClr val="tx1"/>
                </a:solidFill>
                <a:latin typeface="+mn-lt"/>
                <a:ea typeface="+mn-ea"/>
                <a:cs typeface="+mn-cs"/>
              </a:rPr>
              <a:t>- Dar información de que a corto plazo puede aumentar de forma tolerable el dolor y la</a:t>
            </a:r>
          </a:p>
          <a:p>
            <a:r>
              <a:rPr lang="es-ES" sz="1200" b="0" i="0" u="none" strike="noStrike" kern="1200" baseline="0" dirty="0" smtClean="0">
                <a:solidFill>
                  <a:schemeClr val="tx1"/>
                </a:solidFill>
                <a:latin typeface="+mn-lt"/>
                <a:ea typeface="+mn-ea"/>
                <a:cs typeface="+mn-cs"/>
              </a:rPr>
              <a:t>fatiga, disminuyendo con el paso del tiempo.</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15</a:t>
            </a:fld>
            <a:endParaRPr lang="es-ES"/>
          </a:p>
        </p:txBody>
      </p:sp>
    </p:spTree>
    <p:extLst>
      <p:ext uri="{BB962C8B-B14F-4D97-AF65-F5344CB8AC3E}">
        <p14:creationId xmlns:p14="http://schemas.microsoft.com/office/powerpoint/2010/main" val="2589491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Iniciar</a:t>
            </a:r>
            <a:r>
              <a:rPr lang="es-ES" baseline="0" dirty="0" smtClean="0"/>
              <a:t> a dosis bajas e ir subiendo de forma gradual</a:t>
            </a:r>
          </a:p>
          <a:p>
            <a:r>
              <a:rPr lang="es-ES" baseline="0" dirty="0" smtClean="0"/>
              <a:t>Evaluar su eficacia y la aparición de efectos adversos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16</a:t>
            </a:fld>
            <a:endParaRPr lang="es-ES"/>
          </a:p>
        </p:txBody>
      </p:sp>
    </p:spTree>
    <p:extLst>
      <p:ext uri="{BB962C8B-B14F-4D97-AF65-F5344CB8AC3E}">
        <p14:creationId xmlns:p14="http://schemas.microsoft.com/office/powerpoint/2010/main" val="364528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Iniciar</a:t>
            </a:r>
            <a:r>
              <a:rPr lang="es-ES" baseline="0" dirty="0" smtClean="0"/>
              <a:t> a dosis bajas e ir subiendo de forma gradual</a:t>
            </a:r>
          </a:p>
          <a:p>
            <a:r>
              <a:rPr lang="es-ES" baseline="0" dirty="0" smtClean="0"/>
              <a:t>Evaluar su eficacia y la aparición de efectos adversos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17</a:t>
            </a:fld>
            <a:endParaRPr lang="es-ES"/>
          </a:p>
        </p:txBody>
      </p:sp>
    </p:spTree>
    <p:extLst>
      <p:ext uri="{BB962C8B-B14F-4D97-AF65-F5344CB8AC3E}">
        <p14:creationId xmlns:p14="http://schemas.microsoft.com/office/powerpoint/2010/main" val="137026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Iniciar</a:t>
            </a:r>
            <a:r>
              <a:rPr lang="es-ES" baseline="0" dirty="0" smtClean="0"/>
              <a:t> a dosis bajas e ir subiendo de forma gradual</a:t>
            </a:r>
          </a:p>
          <a:p>
            <a:r>
              <a:rPr lang="es-ES" baseline="0" dirty="0" smtClean="0"/>
              <a:t>Evaluar su eficacia y la aparición de efectos adversos</a:t>
            </a:r>
            <a:endParaRPr lang="es-ES" dirty="0" smtClean="0"/>
          </a:p>
          <a:p>
            <a:endParaRPr lang="es-ES" dirty="0" smtClean="0"/>
          </a:p>
          <a:p>
            <a:r>
              <a:rPr lang="es-ES" dirty="0" smtClean="0"/>
              <a:t>En</a:t>
            </a:r>
            <a:r>
              <a:rPr lang="es-ES" baseline="0" dirty="0" smtClean="0"/>
              <a:t> caso de que no se pudieran usar los de elección, tenemos las alternativas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18</a:t>
            </a:fld>
            <a:endParaRPr lang="es-ES"/>
          </a:p>
        </p:txBody>
      </p:sp>
    </p:spTree>
    <p:extLst>
      <p:ext uri="{BB962C8B-B14F-4D97-AF65-F5344CB8AC3E}">
        <p14:creationId xmlns:p14="http://schemas.microsoft.com/office/powerpoint/2010/main" val="16645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Otras terapias</a:t>
            </a:r>
            <a:r>
              <a:rPr lang="es-ES" baseline="0" dirty="0" smtClean="0"/>
              <a:t> como… que pueden ser útiles pero su grado de evidencia varía de unas revisiones a otras.</a:t>
            </a:r>
          </a:p>
          <a:p>
            <a:r>
              <a:rPr lang="es-ES" baseline="0" dirty="0" smtClean="0"/>
              <a:t>AINES y opioides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19</a:t>
            </a:fld>
            <a:endParaRPr lang="es-ES"/>
          </a:p>
        </p:txBody>
      </p:sp>
    </p:spTree>
    <p:extLst>
      <p:ext uri="{BB962C8B-B14F-4D97-AF65-F5344CB8AC3E}">
        <p14:creationId xmlns:p14="http://schemas.microsoft.com/office/powerpoint/2010/main" val="2559803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Otras terapias</a:t>
            </a:r>
            <a:r>
              <a:rPr lang="es-ES" baseline="0" dirty="0" smtClean="0"/>
              <a:t> como… que pueden ser útiles pero su grado de evidencia varía de unas revisiones a otras.</a:t>
            </a:r>
          </a:p>
          <a:p>
            <a:r>
              <a:rPr lang="es-ES" baseline="0" dirty="0" smtClean="0"/>
              <a:t>AINES y opioides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20</a:t>
            </a:fld>
            <a:endParaRPr lang="es-ES"/>
          </a:p>
        </p:txBody>
      </p:sp>
    </p:spTree>
    <p:extLst>
      <p:ext uri="{BB962C8B-B14F-4D97-AF65-F5344CB8AC3E}">
        <p14:creationId xmlns:p14="http://schemas.microsoft.com/office/powerpoint/2010/main" val="204037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Rehabilitación en aquellos</a:t>
            </a:r>
            <a:r>
              <a:rPr lang="es-ES" baseline="0" dirty="0" smtClean="0"/>
              <a:t> pacientes que no alcancen un nivel adecuado de ejercicio</a:t>
            </a:r>
            <a:endParaRPr lang="es-ES" dirty="0" smtClean="0"/>
          </a:p>
          <a:p>
            <a:r>
              <a:rPr lang="es-ES" dirty="0" smtClean="0"/>
              <a:t>Cuando haya</a:t>
            </a:r>
            <a:r>
              <a:rPr lang="es-ES" baseline="0" dirty="0" smtClean="0"/>
              <a:t> una patología concomitante que dificulte la actividad física y pueda mejorar con rehabilitación o fisioterapia</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21</a:t>
            </a:fld>
            <a:endParaRPr lang="es-ES"/>
          </a:p>
        </p:txBody>
      </p:sp>
    </p:spTree>
    <p:extLst>
      <p:ext uri="{BB962C8B-B14F-4D97-AF65-F5344CB8AC3E}">
        <p14:creationId xmlns:p14="http://schemas.microsoft.com/office/powerpoint/2010/main" val="164630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Sin que haya</a:t>
            </a:r>
            <a:r>
              <a:rPr lang="es-ES" baseline="0" dirty="0" smtClean="0"/>
              <a:t> una causa aparente para ese dolor</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a:t>
            </a:fld>
            <a:endParaRPr lang="es-ES"/>
          </a:p>
        </p:txBody>
      </p:sp>
    </p:spTree>
    <p:extLst>
      <p:ext uri="{BB962C8B-B14F-4D97-AF65-F5344CB8AC3E}">
        <p14:creationId xmlns:p14="http://schemas.microsoft.com/office/powerpoint/2010/main" val="868954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Género</a:t>
            </a:r>
            <a:r>
              <a:rPr lang="es-ES" baseline="0" dirty="0" smtClean="0"/>
              <a:t> femenino, status socioeconómico bajo, obesidad y estar desempleado tienen efectos adversos en los resultados.</a:t>
            </a:r>
          </a:p>
          <a:p>
            <a:r>
              <a:rPr lang="es-ES" baseline="0" dirty="0" smtClean="0"/>
              <a:t>Depresión, historia de abusos, catastrofismo y el exceso de preocupación somática son los factores más importantes en los resultados adversos</a:t>
            </a:r>
          </a:p>
          <a:p>
            <a:endParaRPr lang="es-ES" baseline="0" dirty="0" smtClean="0"/>
          </a:p>
          <a:p>
            <a:r>
              <a:rPr lang="es-ES" b="1" baseline="0" dirty="0" smtClean="0"/>
              <a:t>Muchos pacientes continúa estando sintomáticos a largo plazo por el efecto perjudicial del retardo en el diagnóstico (que en muchas ocasiones es de años), por la mala adherencia al </a:t>
            </a:r>
            <a:r>
              <a:rPr lang="es-ES" b="1" baseline="0" dirty="0" err="1" smtClean="0"/>
              <a:t>tto</a:t>
            </a:r>
            <a:r>
              <a:rPr lang="es-ES" b="1" baseline="0" dirty="0" smtClean="0"/>
              <a:t> y por no alcanzar las dosis recomendadas </a:t>
            </a:r>
          </a:p>
          <a:p>
            <a:endParaRPr lang="es-ES" dirty="0" smtClean="0"/>
          </a:p>
          <a:p>
            <a:r>
              <a:rPr lang="es-ES" dirty="0" smtClean="0"/>
              <a:t>Los pacientes con fibromialgia más severamente sintomáticos experimentan mayor morbilidad, más comorbilidades y un mayor costo de la atención [102]. Las tasas de mortalidad general no parecen aumentar en los pacientes con fibromialgia, pero puede haber un mayor riesgo de suicidio entre tales pacientes, como se muestra en otros estudios de dolor crónico no relacionado con el cáncer [103-105]. En un estudio de 1361 pacientes daneses con fibromialgia remitidos durante un período de 16 años, utilizando el Registro de Mortalidad Danés, la tasa de mortalidad estandarizada (SMR) para un mayor riesgo de muerte por suicidio aumentó significativamente (SMR 10.5, IC 95% 4.5 20.7) [103]. En otro estudio, hubo un riesgo leve de suicidio en general en la fibromialgia, pero un riesgo marcado en aquellos pacientes con comorbilidades, en comparación con individuos de control emparejados sin fibromialgia ni comorbilidades, con índices de riesgo que oscilaron entre 1,5 y 8,2 [106]. Un estudio separado encontró que las mujeres con fibromialgia tenían un mayor riesgo de enfermedad cardiovascular que los controles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22</a:t>
            </a:fld>
            <a:endParaRPr lang="es-ES"/>
          </a:p>
        </p:txBody>
      </p:sp>
    </p:spTree>
    <p:extLst>
      <p:ext uri="{BB962C8B-B14F-4D97-AF65-F5344CB8AC3E}">
        <p14:creationId xmlns:p14="http://schemas.microsoft.com/office/powerpoint/2010/main" val="786744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etiología y la patogenia de este trastorno son desconocidas, aunque los datos indican que un componente importante de sensibilización central está en la raíz del síndrome [1, 2]. Inicialmente descrito en adultos, este trastorno se ve a menudo en niños y adolescentes y también se conoce como fibromialgia primaria juvenil cuando ocurre en la infancia [3 - 6]. Los datos de adultos no siempre pueden extrapolarse a las personas con síndrome de fibromialgia juvenil, ya que existen algunas diferencias distintivas</a:t>
            </a:r>
          </a:p>
          <a:p>
            <a:endParaRPr lang="es-ES" dirty="0" smtClean="0"/>
          </a:p>
          <a:p>
            <a:r>
              <a:rPr lang="es-ES" dirty="0" smtClean="0"/>
              <a:t>La sintomatología es muy similar</a:t>
            </a:r>
            <a:r>
              <a:rPr lang="es-ES" baseline="0" dirty="0" smtClean="0"/>
              <a:t> a la de los adultos aunque la frecuencia de los síntomas acompañantes es más variable. puede variar con respecto a la que presentan los adultos. varía según las series, por ejemplo, en algunas series se ha visto con más frecuencia la cefalea que la fatiga.</a:t>
            </a:r>
          </a:p>
          <a:p>
            <a:endParaRPr lang="es-ES" baseline="0" dirty="0" smtClean="0"/>
          </a:p>
          <a:p>
            <a:r>
              <a:rPr lang="es-ES" baseline="0" dirty="0" smtClean="0"/>
              <a:t>Absentismo escolar</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23</a:t>
            </a:fld>
            <a:endParaRPr lang="es-ES"/>
          </a:p>
        </p:txBody>
      </p:sp>
    </p:spTree>
    <p:extLst>
      <p:ext uri="{BB962C8B-B14F-4D97-AF65-F5344CB8AC3E}">
        <p14:creationId xmlns:p14="http://schemas.microsoft.com/office/powerpoint/2010/main" val="426574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etiología y la patogenia de este trastorno son desconocidas, aunque los datos indican que un componente importante de sensibilización central está en la raíz del síndrome [1, 2]. Inicialmente descrito en adultos, este trastorno se ve a menudo en niños y adolescentes y también se conoce como fibromialgia primaria juvenil cuando ocurre en la infancia [3 - 6]. Los datos de adultos no siempre pueden extrapolarse a las personas con síndrome de fibromialgia juvenil, ya que existen algunas diferencias distintivas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24</a:t>
            </a:fld>
            <a:endParaRPr lang="es-ES"/>
          </a:p>
        </p:txBody>
      </p:sp>
    </p:spTree>
    <p:extLst>
      <p:ext uri="{BB962C8B-B14F-4D97-AF65-F5344CB8AC3E}">
        <p14:creationId xmlns:p14="http://schemas.microsoft.com/office/powerpoint/2010/main" val="168925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Fluoxetina</a:t>
            </a:r>
            <a:r>
              <a:rPr lang="es-ES" dirty="0" smtClean="0"/>
              <a:t>,</a:t>
            </a:r>
            <a:r>
              <a:rPr lang="es-ES" baseline="0" dirty="0" smtClean="0"/>
              <a:t> </a:t>
            </a:r>
            <a:r>
              <a:rPr lang="es-ES" baseline="0" dirty="0" err="1" smtClean="0"/>
              <a:t>duloxetina</a:t>
            </a:r>
            <a:r>
              <a:rPr lang="es-ES" baseline="0" dirty="0" smtClean="0"/>
              <a:t>, </a:t>
            </a:r>
            <a:r>
              <a:rPr lang="es-ES" baseline="0" dirty="0" err="1" smtClean="0"/>
              <a:t>milnacipran</a:t>
            </a:r>
            <a:r>
              <a:rPr lang="es-ES" baseline="0" dirty="0" smtClean="0"/>
              <a:t> y antiepilépticos también pueden ser opciones terapéuticas.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25</a:t>
            </a:fld>
            <a:endParaRPr lang="es-ES"/>
          </a:p>
        </p:txBody>
      </p:sp>
    </p:spTree>
    <p:extLst>
      <p:ext uri="{BB962C8B-B14F-4D97-AF65-F5344CB8AC3E}">
        <p14:creationId xmlns:p14="http://schemas.microsoft.com/office/powerpoint/2010/main" val="402587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FM debería</a:t>
            </a:r>
            <a:r>
              <a:rPr lang="es-ES" baseline="0" dirty="0" smtClean="0"/>
              <a:t> ser diagnosticada y tratado en AP, sin necesidad de especialista hospitalario para la confirmación diagnóstica ni el seguimiento en la mayoría de los casos.</a:t>
            </a:r>
          </a:p>
          <a:p>
            <a:r>
              <a:rPr lang="es-ES" baseline="0" dirty="0" smtClean="0"/>
              <a:t>MNF pueden ser suficientemente eficaces como para poder evitar el </a:t>
            </a:r>
            <a:r>
              <a:rPr lang="es-ES" baseline="0" dirty="0" err="1" smtClean="0"/>
              <a:t>tto</a:t>
            </a:r>
            <a:r>
              <a:rPr lang="es-ES" baseline="0" dirty="0" smtClean="0"/>
              <a:t> farmacológico.</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26</a:t>
            </a:fld>
            <a:endParaRPr lang="es-ES"/>
          </a:p>
        </p:txBody>
      </p:sp>
    </p:spTree>
    <p:extLst>
      <p:ext uri="{BB962C8B-B14F-4D97-AF65-F5344CB8AC3E}">
        <p14:creationId xmlns:p14="http://schemas.microsoft.com/office/powerpoint/2010/main" val="1425550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nb-NO" cap="none" dirty="0" smtClean="0"/>
              <a:t>Macfarlane GJ, et al. Ann rheum dis 2017;76:318–328. Doi:10.1136/annrheumdis-2016-209724</a:t>
            </a:r>
          </a:p>
          <a:p>
            <a:r>
              <a:rPr lang="es-ES" cap="none" dirty="0" smtClean="0"/>
              <a:t>Guía de práctica clínica sobre fibromialgia. Ministerio de sanidad. 2011</a:t>
            </a:r>
          </a:p>
          <a:p>
            <a:r>
              <a:rPr lang="es-ES" cap="none" dirty="0" err="1" smtClean="0"/>
              <a:t>Gazón</a:t>
            </a:r>
            <a:r>
              <a:rPr lang="es-ES" cap="none" dirty="0" smtClean="0"/>
              <a:t> J, gavilán E. Fibromialgia. </a:t>
            </a:r>
            <a:r>
              <a:rPr lang="es-ES" cap="none" dirty="0" err="1" smtClean="0"/>
              <a:t>Amf</a:t>
            </a:r>
            <a:r>
              <a:rPr lang="es-ES" cap="none" dirty="0" smtClean="0"/>
              <a:t> 2018;14(3):145-152</a:t>
            </a:r>
          </a:p>
          <a:p>
            <a:r>
              <a:rPr lang="es-ES" cap="none" dirty="0" smtClean="0"/>
              <a:t>García DA, </a:t>
            </a:r>
            <a:r>
              <a:rPr lang="es-ES" cap="none" dirty="0" err="1" smtClean="0"/>
              <a:t>martínez</a:t>
            </a:r>
            <a:r>
              <a:rPr lang="es-ES" cap="none" dirty="0" smtClean="0"/>
              <a:t> I, </a:t>
            </a:r>
            <a:r>
              <a:rPr lang="es-ES" cap="none" dirty="0" err="1" smtClean="0"/>
              <a:t>saturno</a:t>
            </a:r>
            <a:r>
              <a:rPr lang="es-ES" cap="none" dirty="0" smtClean="0"/>
              <a:t> PJ. Abordaje clínico de la Fibromialgia. </a:t>
            </a:r>
            <a:r>
              <a:rPr lang="es-ES" cap="none" dirty="0" err="1" smtClean="0"/>
              <a:t>Reumatol</a:t>
            </a:r>
            <a:r>
              <a:rPr lang="es-ES" cap="none" dirty="0" smtClean="0"/>
              <a:t> </a:t>
            </a:r>
            <a:r>
              <a:rPr lang="es-ES" cap="none" dirty="0" err="1" smtClean="0"/>
              <a:t>clin</a:t>
            </a:r>
            <a:r>
              <a:rPr lang="es-ES" cap="none" dirty="0" smtClean="0"/>
              <a:t>. 2016;12(2):65–71</a:t>
            </a:r>
          </a:p>
          <a:p>
            <a:endParaRPr lang="es-ES" dirty="0" smtClean="0"/>
          </a:p>
          <a:p>
            <a:endParaRPr lang="es-ES" dirty="0" smtClean="0"/>
          </a:p>
          <a:p>
            <a:r>
              <a:rPr lang="en-US" sz="1200" b="0" i="0" kern="1200" dirty="0" smtClean="0">
                <a:solidFill>
                  <a:schemeClr val="tx1"/>
                </a:solidFill>
                <a:effectLst/>
                <a:latin typeface="+mn-lt"/>
                <a:ea typeface="+mn-ea"/>
                <a:cs typeface="+mn-cs"/>
              </a:rPr>
              <a:t>Jobson MD. Second-generation antipsychotic medications: pharmacology, administration, and side effects. Post TW, ed. </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 Waltham, MA: </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 Inc. </a:t>
            </a:r>
            <a:r>
              <a:rPr lang="en-US" sz="1200" b="0" i="0" u="sng" kern="1200" dirty="0" smtClean="0">
                <a:solidFill>
                  <a:schemeClr val="tx1"/>
                </a:solidFill>
                <a:effectLst/>
                <a:latin typeface="+mn-lt"/>
                <a:ea typeface="+mn-ea"/>
                <a:cs typeface="+mn-cs"/>
                <a:hlinkClick r:id="rId3"/>
              </a:rPr>
              <a:t>https://www.uptodate.com</a:t>
            </a:r>
            <a:r>
              <a:rPr lang="en-US" sz="1200" b="0" i="0" kern="1200" dirty="0" smtClean="0">
                <a:solidFill>
                  <a:schemeClr val="tx1"/>
                </a:solidFill>
                <a:effectLst/>
                <a:latin typeface="+mn-lt"/>
                <a:ea typeface="+mn-ea"/>
                <a:cs typeface="+mn-cs"/>
              </a:rPr>
              <a:t> (Accessed on January 02, 2017.)</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28</a:t>
            </a:fld>
            <a:endParaRPr lang="es-ES"/>
          </a:p>
        </p:txBody>
      </p:sp>
    </p:spTree>
    <p:extLst>
      <p:ext uri="{BB962C8B-B14F-4D97-AF65-F5344CB8AC3E}">
        <p14:creationId xmlns:p14="http://schemas.microsoft.com/office/powerpoint/2010/main" val="253100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CLINICAL</a:t>
            </a:r>
            <a:r>
              <a:rPr lang="es-ES" baseline="0" dirty="0" smtClean="0"/>
              <a:t> MANIFESTATIONS:</a:t>
            </a:r>
          </a:p>
          <a:p>
            <a:pPr marL="171450" indent="-171450">
              <a:buFontTx/>
              <a:buChar char="-"/>
            </a:pPr>
            <a:r>
              <a:rPr lang="es-ES" baseline="0" dirty="0" smtClean="0"/>
              <a:t>Prevalencia aproximada de 2-3%, que se incrementa con la edad</a:t>
            </a:r>
          </a:p>
          <a:p>
            <a:pPr marL="171450" indent="-171450">
              <a:buFontTx/>
              <a:buChar char="-"/>
            </a:pPr>
            <a:r>
              <a:rPr lang="es-ES" baseline="0" dirty="0" smtClean="0"/>
              <a:t>Más común en mujeres que en hombres. Ocurre lo mismo en niños y ancianos.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4</a:t>
            </a:fld>
            <a:endParaRPr lang="es-ES"/>
          </a:p>
        </p:txBody>
      </p:sp>
    </p:spTree>
    <p:extLst>
      <p:ext uri="{BB962C8B-B14F-4D97-AF65-F5344CB8AC3E}">
        <p14:creationId xmlns:p14="http://schemas.microsoft.com/office/powerpoint/2010/main" val="163794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SEMERGEN:</a:t>
            </a:r>
          </a:p>
          <a:p>
            <a:pPr marL="171450" indent="-171450">
              <a:buFontTx/>
              <a:buChar char="-"/>
            </a:pPr>
            <a:r>
              <a:rPr lang="es-ES" dirty="0" smtClean="0"/>
              <a:t>En</a:t>
            </a:r>
            <a:r>
              <a:rPr lang="es-ES" baseline="0" dirty="0" smtClean="0"/>
              <a:t>tre las características fisiopatológicas más destacadas se encuentra una amplificación </a:t>
            </a:r>
            <a:r>
              <a:rPr lang="es-ES" baseline="0" dirty="0" err="1" smtClean="0"/>
              <a:t>excitatoria</a:t>
            </a:r>
            <a:r>
              <a:rPr lang="es-ES" baseline="0" dirty="0" smtClean="0"/>
              <a:t> de las vías y áreas relacionadas con el procesamiento del dolor, generada por mecanismos de “</a:t>
            </a:r>
            <a:r>
              <a:rPr lang="es-ES" baseline="0" dirty="0" err="1" smtClean="0"/>
              <a:t>wind</a:t>
            </a:r>
            <a:r>
              <a:rPr lang="es-ES" baseline="0" dirty="0" smtClean="0"/>
              <a:t> up” o “</a:t>
            </a:r>
            <a:r>
              <a:rPr lang="es-ES" baseline="0" dirty="0" err="1" smtClean="0"/>
              <a:t>sumación</a:t>
            </a:r>
            <a:r>
              <a:rPr lang="es-ES" baseline="0" dirty="0" smtClean="0"/>
              <a:t> temporal” y cambios </a:t>
            </a:r>
            <a:r>
              <a:rPr lang="es-ES" baseline="0" dirty="0" err="1" smtClean="0"/>
              <a:t>neuroplásticos</a:t>
            </a:r>
            <a:r>
              <a:rPr lang="es-ES" baseline="0" dirty="0" smtClean="0"/>
              <a:t>. Por otra parte, los sujeto con fibromialgia presentan una disminución del umbral mecánico, térmico y químico y una reducción de los mecanismos inhibitorios descendentes.</a:t>
            </a:r>
          </a:p>
          <a:p>
            <a:pPr marL="0" indent="0">
              <a:buFontTx/>
              <a:buNone/>
            </a:pPr>
            <a:endParaRPr lang="es-ES" baseline="0" dirty="0" smtClean="0"/>
          </a:p>
          <a:p>
            <a:pPr marL="0" indent="0">
              <a:buFontTx/>
              <a:buNone/>
            </a:pPr>
            <a:r>
              <a:rPr lang="es-ES" baseline="0" dirty="0" smtClean="0"/>
              <a:t>FISTERRA</a:t>
            </a:r>
          </a:p>
          <a:p>
            <a:pPr marL="171450" indent="-171450">
              <a:buFontTx/>
              <a:buChar char="-"/>
            </a:pPr>
            <a:r>
              <a:rPr lang="es-ES" baseline="0" dirty="0" smtClean="0"/>
              <a:t>Definición larga</a:t>
            </a:r>
          </a:p>
          <a:p>
            <a:pPr marL="171450" indent="-171450">
              <a:buFontTx/>
              <a:buChar char="-"/>
            </a:pPr>
            <a:r>
              <a:rPr lang="es-ES" baseline="0" dirty="0" smtClean="0"/>
              <a:t>El conocimiento de los mecanismos neurofisiológicos debe reducir el escepticismo y la creencia de que el SFM es un síndrome subjetivo.</a:t>
            </a:r>
          </a:p>
          <a:p>
            <a:pPr marL="171450" indent="-171450">
              <a:buFontTx/>
              <a:buChar char="-"/>
            </a:pPr>
            <a:r>
              <a:rPr lang="es-ES" baseline="0" dirty="0" smtClean="0"/>
              <a:t>Genética podría explicar el 50%% del riesgo de desarrollo de SFM y los factores ambientales el otro 50%. Desencadenantes más frecuentes: aquellos que implican dolor agudo, ciertas infecciones (VEB, </a:t>
            </a:r>
            <a:r>
              <a:rPr lang="es-ES" baseline="0" dirty="0" err="1" smtClean="0"/>
              <a:t>Enf</a:t>
            </a:r>
            <a:r>
              <a:rPr lang="es-ES" baseline="0" dirty="0" smtClean="0"/>
              <a:t> </a:t>
            </a:r>
            <a:r>
              <a:rPr lang="es-ES" baseline="0" dirty="0" err="1" smtClean="0"/>
              <a:t>Lyme</a:t>
            </a:r>
            <a:r>
              <a:rPr lang="es-ES" baseline="0" dirty="0" smtClean="0"/>
              <a:t>, Fiebre Q, Hepatitis víricas), traumatismos y estrés psicológico. Dentro de los factores modificables: alteración del sueño, obesidad, inactividad física, insatisfacción laboral y vital. Las adversidad vitales infantiles, abuso sexual, físico o psicológico se han asociado con mayor frecuencia.</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5</a:t>
            </a:fld>
            <a:endParaRPr lang="es-ES"/>
          </a:p>
        </p:txBody>
      </p:sp>
    </p:spTree>
    <p:extLst>
      <p:ext uri="{BB962C8B-B14F-4D97-AF65-F5344CB8AC3E}">
        <p14:creationId xmlns:p14="http://schemas.microsoft.com/office/powerpoint/2010/main" val="219726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Rápida adaptación</a:t>
            </a:r>
            <a:r>
              <a:rPr lang="es-ES" baseline="0" dirty="0" smtClean="0"/>
              <a:t> a los cambios</a:t>
            </a:r>
          </a:p>
          <a:p>
            <a:r>
              <a:rPr lang="es-ES" baseline="0" dirty="0" smtClean="0"/>
              <a:t>Trastorno de movimiento periódico de las extremidades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6</a:t>
            </a:fld>
            <a:endParaRPr lang="es-ES"/>
          </a:p>
        </p:txBody>
      </p:sp>
    </p:spTree>
    <p:extLst>
      <p:ext uri="{BB962C8B-B14F-4D97-AF65-F5344CB8AC3E}">
        <p14:creationId xmlns:p14="http://schemas.microsoft.com/office/powerpoint/2010/main" val="372690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Evaluación</a:t>
            </a:r>
            <a:r>
              <a:rPr lang="es-ES" baseline="0" dirty="0" smtClean="0"/>
              <a:t> analítica inicial: Hemograma…</a:t>
            </a:r>
          </a:p>
          <a:p>
            <a:endParaRPr lang="es-ES" baseline="0" dirty="0" smtClean="0"/>
          </a:p>
          <a:p>
            <a:r>
              <a:rPr lang="es-ES" baseline="0" dirty="0" smtClean="0"/>
              <a:t>Que nos sirva para confirmar el diagnóstico</a:t>
            </a:r>
          </a:p>
          <a:p>
            <a:endParaRPr lang="es-ES" baseline="0" dirty="0" smtClean="0"/>
          </a:p>
          <a:p>
            <a:r>
              <a:rPr lang="es-ES" baseline="0" dirty="0" smtClean="0"/>
              <a:t>Nos deberíamos apoyar en los criterios</a:t>
            </a:r>
          </a:p>
          <a:p>
            <a:endParaRPr lang="es-ES" baseline="0" dirty="0" smtClean="0"/>
          </a:p>
          <a:p>
            <a:r>
              <a:rPr lang="es-ES" baseline="0" dirty="0" smtClean="0"/>
              <a:t>Las pruebas de laboratorio deberían limitarse a un hemograma completo y una bioquímica que incluye… salvo que las manifestaciones clínicas hagan necesario estudios adicionales.</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8</a:t>
            </a:fld>
            <a:endParaRPr lang="es-ES"/>
          </a:p>
        </p:txBody>
      </p:sp>
    </p:spTree>
    <p:extLst>
      <p:ext uri="{BB962C8B-B14F-4D97-AF65-F5344CB8AC3E}">
        <p14:creationId xmlns:p14="http://schemas.microsoft.com/office/powerpoint/2010/main" val="333086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ha comprobado</a:t>
            </a:r>
            <a:r>
              <a:rPr lang="es-ES" baseline="0" dirty="0" smtClean="0"/>
              <a:t> que muchos médicos no estaban bien entrenados para realizar esta exploración, por lo que los criterios se han modificado y los que se deberían utilizar actualmente son los del 2016 hasta llegar a los actuales, que son del 2016 y se basan en la clínica del paciente y se evalúa mediante el índice de dolor generalizado y la escala de gravedad de los síntomas</a:t>
            </a:r>
          </a:p>
          <a:p>
            <a:endParaRPr lang="es-ES" baseline="0" dirty="0" smtClean="0"/>
          </a:p>
          <a:p>
            <a:r>
              <a:rPr lang="es-ES" baseline="0" dirty="0" smtClean="0"/>
              <a:t>Los primeros que se publicaron fueron los del año 90, que se basaban en los puntillos gatillos, al menos debía haber 11 de los 18 para poder establecer el diagnóstico de FM.</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En los estudios se ha comprobado que en muchas ocasiones no se hacen y que hay que estar entrenado para poder realizar bien esta exploración, por lo que los criterios se han modificado y los que se deberían utilizar actualmente son los del 2016 que se basan en la clínica del paciente y se evalúa mediante el índice de dolor generalizado y la escala de gravedad de los síntomas</a:t>
            </a:r>
          </a:p>
          <a:p>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9</a:t>
            </a:fld>
            <a:endParaRPr lang="es-ES"/>
          </a:p>
        </p:txBody>
      </p:sp>
    </p:spTree>
    <p:extLst>
      <p:ext uri="{BB962C8B-B14F-4D97-AF65-F5344CB8AC3E}">
        <p14:creationId xmlns:p14="http://schemas.microsoft.com/office/powerpoint/2010/main" val="50005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https://slideplayer.es/slide/1120728/release/woothee</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10</a:t>
            </a:fld>
            <a:endParaRPr lang="es-ES"/>
          </a:p>
        </p:txBody>
      </p:sp>
    </p:spTree>
    <p:extLst>
      <p:ext uri="{BB962C8B-B14F-4D97-AF65-F5344CB8AC3E}">
        <p14:creationId xmlns:p14="http://schemas.microsoft.com/office/powerpoint/2010/main" val="86781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Escala de gravedad</a:t>
            </a:r>
            <a:r>
              <a:rPr lang="es-ES" baseline="0" dirty="0" smtClean="0"/>
              <a:t> de los síntomas valora por un lado la intensidad de 3 ítems definidos y por otro la presencia de otros síntomas</a:t>
            </a:r>
          </a:p>
          <a:p>
            <a:r>
              <a:rPr lang="es-ES" baseline="0" dirty="0" smtClean="0"/>
              <a:t>De 0 a 3 siendo 0 que no ha supuesto un problema y 3 que ha supuesto un problema grave</a:t>
            </a:r>
            <a:endParaRPr lang="es-ES" dirty="0"/>
          </a:p>
        </p:txBody>
      </p:sp>
      <p:sp>
        <p:nvSpPr>
          <p:cNvPr id="4" name="Marcador de número de diapositiva 3"/>
          <p:cNvSpPr>
            <a:spLocks noGrp="1"/>
          </p:cNvSpPr>
          <p:nvPr>
            <p:ph type="sldNum" sz="quarter" idx="10"/>
          </p:nvPr>
        </p:nvSpPr>
        <p:spPr/>
        <p:txBody>
          <a:bodyPr/>
          <a:lstStyle/>
          <a:p>
            <a:fld id="{0A3E6F06-6B77-42DC-B31C-57F2CF91D689}" type="slidenum">
              <a:rPr lang="es-ES" smtClean="0"/>
              <a:t>11</a:t>
            </a:fld>
            <a:endParaRPr lang="es-ES"/>
          </a:p>
        </p:txBody>
      </p:sp>
    </p:spTree>
    <p:extLst>
      <p:ext uri="{BB962C8B-B14F-4D97-AF65-F5344CB8AC3E}">
        <p14:creationId xmlns:p14="http://schemas.microsoft.com/office/powerpoint/2010/main" val="155595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1746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0514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0813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43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5892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4375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2070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0375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5544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6085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308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3224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7223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5480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668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65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4206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2/5/2019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551210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707184"/>
            <a:ext cx="8689976" cy="2509213"/>
          </a:xfrm>
        </p:spPr>
        <p:txBody>
          <a:bodyPr/>
          <a:lstStyle/>
          <a:p>
            <a:r>
              <a:rPr lang="es-ES" b="1" dirty="0" smtClean="0"/>
              <a:t>FIBROMIALGIA EN ATENCIÓN PRIMARIA</a:t>
            </a:r>
            <a:br>
              <a:rPr lang="es-ES" b="1" dirty="0" smtClean="0"/>
            </a:br>
            <a:endParaRPr lang="es-ES" b="1" dirty="0"/>
          </a:p>
        </p:txBody>
      </p:sp>
      <p:sp>
        <p:nvSpPr>
          <p:cNvPr id="3" name="Subtítulo 2"/>
          <p:cNvSpPr>
            <a:spLocks noGrp="1"/>
          </p:cNvSpPr>
          <p:nvPr>
            <p:ph type="subTitle" idx="1"/>
          </p:nvPr>
        </p:nvSpPr>
        <p:spPr>
          <a:xfrm>
            <a:off x="1751012" y="4728878"/>
            <a:ext cx="8689976" cy="1371599"/>
          </a:xfrm>
        </p:spPr>
        <p:txBody>
          <a:bodyPr>
            <a:normAutofit fontScale="92500" lnSpcReduction="10000"/>
          </a:bodyPr>
          <a:lstStyle/>
          <a:p>
            <a:pPr algn="l"/>
            <a:r>
              <a:rPr lang="es-ES" dirty="0" smtClean="0">
                <a:solidFill>
                  <a:schemeClr val="tx1">
                    <a:lumMod val="75000"/>
                    <a:lumOff val="25000"/>
                  </a:schemeClr>
                </a:solidFill>
              </a:rPr>
              <a:t>Mir r2 </a:t>
            </a:r>
            <a:r>
              <a:rPr lang="es-ES" dirty="0" err="1" smtClean="0">
                <a:solidFill>
                  <a:schemeClr val="tx1">
                    <a:lumMod val="75000"/>
                    <a:lumOff val="25000"/>
                  </a:schemeClr>
                </a:solidFill>
              </a:rPr>
              <a:t>mfyc</a:t>
            </a:r>
            <a:r>
              <a:rPr lang="es-ES" dirty="0" smtClean="0">
                <a:solidFill>
                  <a:schemeClr val="tx1">
                    <a:lumMod val="75000"/>
                    <a:lumOff val="25000"/>
                  </a:schemeClr>
                </a:solidFill>
              </a:rPr>
              <a:t>: Rebeca gil García</a:t>
            </a:r>
          </a:p>
          <a:p>
            <a:pPr algn="l"/>
            <a:r>
              <a:rPr lang="es-ES" dirty="0" smtClean="0">
                <a:solidFill>
                  <a:schemeClr val="tx1">
                    <a:lumMod val="75000"/>
                    <a:lumOff val="25000"/>
                  </a:schemeClr>
                </a:solidFill>
              </a:rPr>
              <a:t>Tutor: Alexis Arjona bravo</a:t>
            </a:r>
          </a:p>
          <a:p>
            <a:pPr algn="r"/>
            <a:r>
              <a:rPr lang="es-ES" dirty="0" smtClean="0">
                <a:solidFill>
                  <a:schemeClr val="tx1">
                    <a:lumMod val="75000"/>
                    <a:lumOff val="25000"/>
                  </a:schemeClr>
                </a:solidFill>
              </a:rPr>
              <a:t>5 de febrero de 2019</a:t>
            </a:r>
            <a:endParaRPr lang="es-ES" dirty="0">
              <a:solidFill>
                <a:schemeClr val="tx1">
                  <a:lumMod val="75000"/>
                  <a:lumOff val="25000"/>
                </a:schemeClr>
              </a:solidFill>
            </a:endParaRPr>
          </a:p>
        </p:txBody>
      </p:sp>
    </p:spTree>
    <p:extLst>
      <p:ext uri="{BB962C8B-B14F-4D97-AF65-F5344CB8AC3E}">
        <p14:creationId xmlns:p14="http://schemas.microsoft.com/office/powerpoint/2010/main" val="3882033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DIAGNÓSTICO: CRITERIOS ACR 2016</a:t>
            </a:r>
            <a:endParaRPr lang="es-ES" b="1" dirty="0"/>
          </a:p>
        </p:txBody>
      </p:sp>
      <p:sp>
        <p:nvSpPr>
          <p:cNvPr id="8" name="Marcador de contenido 7"/>
          <p:cNvSpPr>
            <a:spLocks noGrp="1"/>
          </p:cNvSpPr>
          <p:nvPr>
            <p:ph sz="quarter" idx="13"/>
          </p:nvPr>
        </p:nvSpPr>
        <p:spPr>
          <a:xfrm>
            <a:off x="3344333" y="2002380"/>
            <a:ext cx="5503333" cy="528509"/>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s-ES" b="1" dirty="0" smtClean="0"/>
              <a:t>ÍNDICE DE DOLOR GENERALIZADO (IDG)</a:t>
            </a:r>
            <a:endParaRPr lang="es-ES" b="1" dirty="0"/>
          </a:p>
        </p:txBody>
      </p:sp>
      <p:pic>
        <p:nvPicPr>
          <p:cNvPr id="1028" name="Picture 4" descr="criterios dolor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24" y="2847085"/>
            <a:ext cx="3966943" cy="37783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7772401" y="3352416"/>
            <a:ext cx="4059279" cy="3252444"/>
          </a:xfrm>
          <a:prstGeom prst="rect">
            <a:avLst/>
          </a:prstGeom>
        </p:spPr>
      </p:pic>
      <p:sp>
        <p:nvSpPr>
          <p:cNvPr id="3" name="CuadroTexto 2"/>
          <p:cNvSpPr txBox="1"/>
          <p:nvPr/>
        </p:nvSpPr>
        <p:spPr>
          <a:xfrm>
            <a:off x="4621018" y="2847085"/>
            <a:ext cx="2729832" cy="375487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S" sz="1400" b="1" dirty="0" smtClean="0"/>
              <a:t>Región 1: </a:t>
            </a:r>
            <a:r>
              <a:rPr lang="es-ES" sz="1400" dirty="0" smtClean="0"/>
              <a:t>Superior izquierda (cintura escapular, brazo superior, brazo inferior o mandíbula izquierda)</a:t>
            </a:r>
          </a:p>
          <a:p>
            <a:pPr algn="just"/>
            <a:r>
              <a:rPr lang="es-ES" sz="1400" b="1" dirty="0" smtClean="0"/>
              <a:t>Región 2:</a:t>
            </a:r>
            <a:r>
              <a:rPr lang="es-ES" sz="1400" dirty="0" smtClean="0"/>
              <a:t> Superior derecha (</a:t>
            </a:r>
            <a:r>
              <a:rPr lang="es-ES" sz="1400" dirty="0"/>
              <a:t>cintura escapular, brazo superior, brazo inferior o mandíbula </a:t>
            </a:r>
            <a:r>
              <a:rPr lang="es-ES" sz="1400" dirty="0" smtClean="0"/>
              <a:t>derecha)</a:t>
            </a:r>
          </a:p>
          <a:p>
            <a:pPr algn="just"/>
            <a:r>
              <a:rPr lang="es-ES" sz="1400" b="1" dirty="0" smtClean="0"/>
              <a:t>Región 3:</a:t>
            </a:r>
            <a:r>
              <a:rPr lang="es-ES" sz="1400" dirty="0" smtClean="0"/>
              <a:t> Inferior izquierda (pierna superior, pierna inferior y nalga izquierda)</a:t>
            </a:r>
          </a:p>
          <a:p>
            <a:pPr algn="just"/>
            <a:r>
              <a:rPr lang="es-ES" sz="1400" b="1" dirty="0" smtClean="0"/>
              <a:t>Región 4:</a:t>
            </a:r>
            <a:r>
              <a:rPr lang="es-ES" sz="1400" dirty="0" smtClean="0"/>
              <a:t> </a:t>
            </a:r>
            <a:r>
              <a:rPr lang="es-ES" sz="1400" dirty="0"/>
              <a:t>Inferior </a:t>
            </a:r>
            <a:r>
              <a:rPr lang="es-ES" sz="1400" dirty="0" smtClean="0"/>
              <a:t>derecha </a:t>
            </a:r>
            <a:r>
              <a:rPr lang="es-ES" sz="1400" dirty="0"/>
              <a:t>(pierna superior, pierna inferior y nalga </a:t>
            </a:r>
            <a:r>
              <a:rPr lang="es-ES" sz="1400" dirty="0" smtClean="0"/>
              <a:t>derecha)</a:t>
            </a:r>
            <a:endParaRPr lang="es-ES" sz="1400" b="1" dirty="0" smtClean="0"/>
          </a:p>
          <a:p>
            <a:pPr algn="just"/>
            <a:r>
              <a:rPr lang="es-ES" sz="1400" b="1" dirty="0" smtClean="0"/>
              <a:t>Región 5:</a:t>
            </a:r>
            <a:r>
              <a:rPr lang="es-ES" sz="1400" dirty="0" smtClean="0"/>
              <a:t> Axial (cuello, espalda superior, espalda inferior, pecho y abdomen)</a:t>
            </a:r>
            <a:endParaRPr lang="es-ES" sz="1400" dirty="0"/>
          </a:p>
        </p:txBody>
      </p:sp>
      <p:sp>
        <p:nvSpPr>
          <p:cNvPr id="9" name="CuadroTexto 8"/>
          <p:cNvSpPr txBox="1"/>
          <p:nvPr/>
        </p:nvSpPr>
        <p:spPr>
          <a:xfrm>
            <a:off x="7772400" y="2856897"/>
            <a:ext cx="4059279"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S" sz="1400" b="1" dirty="0" smtClean="0"/>
              <a:t>1 punto por cada zona		    Máximo 19 puntos</a:t>
            </a:r>
            <a:endParaRPr lang="es-ES" sz="1400" dirty="0"/>
          </a:p>
        </p:txBody>
      </p:sp>
    </p:spTree>
    <p:extLst>
      <p:ext uri="{BB962C8B-B14F-4D97-AF65-F5344CB8AC3E}">
        <p14:creationId xmlns:p14="http://schemas.microsoft.com/office/powerpoint/2010/main" val="1947928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DIAGNÓSTICO: CRITERIOS ACR 2016</a:t>
            </a:r>
            <a:endParaRPr lang="es-ES" b="1" dirty="0"/>
          </a:p>
        </p:txBody>
      </p:sp>
      <p:sp>
        <p:nvSpPr>
          <p:cNvPr id="8" name="Marcador de contenido 7"/>
          <p:cNvSpPr>
            <a:spLocks noGrp="1"/>
          </p:cNvSpPr>
          <p:nvPr>
            <p:ph sz="quarter" idx="13"/>
          </p:nvPr>
        </p:nvSpPr>
        <p:spPr>
          <a:xfrm>
            <a:off x="3344333" y="2002380"/>
            <a:ext cx="5503333" cy="528509"/>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s-ES" b="1" cap="none" dirty="0"/>
              <a:t>ESCALA DE GRAVEDAD DE SÍNTOMAS (EGS)</a:t>
            </a:r>
          </a:p>
          <a:p>
            <a:pPr algn="ctr"/>
            <a:endParaRPr lang="es-ES" dirty="0"/>
          </a:p>
        </p:txBody>
      </p:sp>
      <p:pic>
        <p:nvPicPr>
          <p:cNvPr id="3" name="Imagen 2"/>
          <p:cNvPicPr>
            <a:picLocks noChangeAspect="1"/>
          </p:cNvPicPr>
          <p:nvPr/>
        </p:nvPicPr>
        <p:blipFill>
          <a:blip r:embed="rId3"/>
          <a:stretch>
            <a:fillRect/>
          </a:stretch>
        </p:blipFill>
        <p:spPr>
          <a:xfrm>
            <a:off x="199499" y="2776201"/>
            <a:ext cx="3576637" cy="1290418"/>
          </a:xfrm>
          <a:prstGeom prst="rect">
            <a:avLst/>
          </a:prstGeom>
        </p:spPr>
      </p:pic>
      <p:pic>
        <p:nvPicPr>
          <p:cNvPr id="4" name="Imagen 3"/>
          <p:cNvPicPr>
            <a:picLocks noChangeAspect="1"/>
          </p:cNvPicPr>
          <p:nvPr/>
        </p:nvPicPr>
        <p:blipFill>
          <a:blip r:embed="rId4"/>
          <a:stretch>
            <a:fillRect/>
          </a:stretch>
        </p:blipFill>
        <p:spPr>
          <a:xfrm>
            <a:off x="199500" y="4114079"/>
            <a:ext cx="3576637" cy="1296310"/>
          </a:xfrm>
          <a:prstGeom prst="rect">
            <a:avLst/>
          </a:prstGeom>
        </p:spPr>
      </p:pic>
      <p:pic>
        <p:nvPicPr>
          <p:cNvPr id="5" name="Imagen 4"/>
          <p:cNvPicPr>
            <a:picLocks noChangeAspect="1"/>
          </p:cNvPicPr>
          <p:nvPr/>
        </p:nvPicPr>
        <p:blipFill>
          <a:blip r:embed="rId5"/>
          <a:stretch>
            <a:fillRect/>
          </a:stretch>
        </p:blipFill>
        <p:spPr>
          <a:xfrm>
            <a:off x="199499" y="5436186"/>
            <a:ext cx="3576638" cy="1292547"/>
          </a:xfrm>
          <a:prstGeom prst="rect">
            <a:avLst/>
          </a:prstGeom>
        </p:spPr>
      </p:pic>
      <p:pic>
        <p:nvPicPr>
          <p:cNvPr id="6" name="Imagen 5"/>
          <p:cNvPicPr>
            <a:picLocks noChangeAspect="1"/>
          </p:cNvPicPr>
          <p:nvPr/>
        </p:nvPicPr>
        <p:blipFill>
          <a:blip r:embed="rId6"/>
          <a:stretch>
            <a:fillRect/>
          </a:stretch>
        </p:blipFill>
        <p:spPr>
          <a:xfrm>
            <a:off x="3871044" y="2776201"/>
            <a:ext cx="4623577" cy="3952532"/>
          </a:xfrm>
          <a:prstGeom prst="rect">
            <a:avLst/>
          </a:prstGeom>
        </p:spPr>
      </p:pic>
      <p:sp>
        <p:nvSpPr>
          <p:cNvPr id="7" name="CuadroTexto 6"/>
          <p:cNvSpPr txBox="1"/>
          <p:nvPr/>
        </p:nvSpPr>
        <p:spPr>
          <a:xfrm>
            <a:off x="9040834" y="2772349"/>
            <a:ext cx="258679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1600" b="1" dirty="0" smtClean="0"/>
              <a:t>0 Síntomas = 0</a:t>
            </a:r>
          </a:p>
          <a:p>
            <a:pPr algn="ctr"/>
            <a:r>
              <a:rPr lang="es-ES" sz="1600" b="1" dirty="0" smtClean="0"/>
              <a:t>1-10 Síntomas = 1</a:t>
            </a:r>
          </a:p>
          <a:p>
            <a:pPr algn="ctr"/>
            <a:r>
              <a:rPr lang="es-ES" sz="1600" b="1" dirty="0" smtClean="0"/>
              <a:t>11-24 Síntomas = 2</a:t>
            </a:r>
          </a:p>
          <a:p>
            <a:pPr algn="ctr"/>
            <a:r>
              <a:rPr lang="es-ES" sz="1600" b="1" dirty="0" smtClean="0"/>
              <a:t>&gt; 25 Síntomas = 3</a:t>
            </a:r>
            <a:endParaRPr lang="es-ES" sz="1600" b="1" dirty="0"/>
          </a:p>
        </p:txBody>
      </p:sp>
      <p:sp>
        <p:nvSpPr>
          <p:cNvPr id="9" name="CuadroTexto 8"/>
          <p:cNvSpPr txBox="1"/>
          <p:nvPr/>
        </p:nvSpPr>
        <p:spPr>
          <a:xfrm>
            <a:off x="9052874" y="5983635"/>
            <a:ext cx="258679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1600" b="1" dirty="0" smtClean="0"/>
              <a:t>Puntuación máxima total: 12 Puntos</a:t>
            </a:r>
            <a:endParaRPr lang="es-ES" sz="1600" b="1" dirty="0"/>
          </a:p>
        </p:txBody>
      </p:sp>
      <p:sp>
        <p:nvSpPr>
          <p:cNvPr id="10" name="Flecha derecha 9"/>
          <p:cNvSpPr/>
          <p:nvPr/>
        </p:nvSpPr>
        <p:spPr>
          <a:xfrm>
            <a:off x="8565195" y="3226906"/>
            <a:ext cx="412024" cy="3390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1" name="Cruz 10"/>
          <p:cNvSpPr/>
          <p:nvPr/>
        </p:nvSpPr>
        <p:spPr>
          <a:xfrm>
            <a:off x="10183617" y="4012220"/>
            <a:ext cx="198303" cy="204179"/>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2" name="CuadroTexto 11"/>
          <p:cNvSpPr txBox="1"/>
          <p:nvPr/>
        </p:nvSpPr>
        <p:spPr>
          <a:xfrm>
            <a:off x="8610602" y="4397763"/>
            <a:ext cx="3344334" cy="86177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1600" b="1" dirty="0" smtClean="0"/>
              <a:t>Puntuación Fatiga</a:t>
            </a:r>
          </a:p>
          <a:p>
            <a:pPr algn="ctr"/>
            <a:r>
              <a:rPr lang="es-ES" sz="1600" b="1" dirty="0" smtClean="0"/>
              <a:t>Puntuación Sueño No Reparador</a:t>
            </a:r>
          </a:p>
          <a:p>
            <a:pPr algn="ctr"/>
            <a:r>
              <a:rPr lang="es-ES" sz="1600" b="1" dirty="0" smtClean="0"/>
              <a:t>Puntuación Trastornos Cognitivos</a:t>
            </a:r>
            <a:endParaRPr lang="es-ES" sz="1600" b="1" dirty="0"/>
          </a:p>
        </p:txBody>
      </p:sp>
    </p:spTree>
    <p:extLst>
      <p:ext uri="{BB962C8B-B14F-4D97-AF65-F5344CB8AC3E}">
        <p14:creationId xmlns:p14="http://schemas.microsoft.com/office/powerpoint/2010/main" val="112039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DIAGNÓSTICO: CRITERIOS ACR 2016</a:t>
            </a:r>
            <a:endParaRPr lang="es-ES" b="1" dirty="0"/>
          </a:p>
        </p:txBody>
      </p:sp>
      <p:sp>
        <p:nvSpPr>
          <p:cNvPr id="3" name="Marcador de contenido 2"/>
          <p:cNvSpPr>
            <a:spLocks noGrp="1"/>
          </p:cNvSpPr>
          <p:nvPr>
            <p:ph sz="quarter" idx="13"/>
          </p:nvPr>
        </p:nvSpPr>
        <p:spPr/>
        <p:txBody>
          <a:bodyPr>
            <a:normAutofit lnSpcReduction="10000"/>
          </a:bodyPr>
          <a:lstStyle/>
          <a:p>
            <a:pPr algn="just"/>
            <a:endParaRPr lang="es-ES" cap="none" dirty="0" smtClean="0"/>
          </a:p>
          <a:p>
            <a:pPr algn="just"/>
            <a:endParaRPr lang="es-ES" cap="none" dirty="0"/>
          </a:p>
          <a:p>
            <a:pPr algn="just"/>
            <a:endParaRPr lang="es-ES" cap="none" dirty="0" smtClean="0"/>
          </a:p>
          <a:p>
            <a:pPr algn="just"/>
            <a:endParaRPr lang="es-ES" cap="none" dirty="0" smtClean="0"/>
          </a:p>
          <a:p>
            <a:pPr marL="0" indent="0" algn="just">
              <a:buNone/>
            </a:pPr>
            <a:endParaRPr lang="es-ES" cap="none" dirty="0"/>
          </a:p>
          <a:p>
            <a:pPr algn="just"/>
            <a:r>
              <a:rPr lang="es-ES" cap="none" dirty="0" smtClean="0"/>
              <a:t>El </a:t>
            </a:r>
            <a:r>
              <a:rPr lang="es-ES" cap="none" dirty="0"/>
              <a:t>diagnóstico de fibromialgia no debe ser considerado de exclusión: es válido independientemente de otros problemas reumatológicos. La presencia de fibromialgia no excluye otras enfermedades clínicamente importantes   </a:t>
            </a:r>
          </a:p>
          <a:p>
            <a:pPr algn="just"/>
            <a:endParaRPr lang="es-ES" dirty="0"/>
          </a:p>
        </p:txBody>
      </p:sp>
      <p:sp>
        <p:nvSpPr>
          <p:cNvPr id="4" name="CuadroTexto 3"/>
          <p:cNvSpPr txBox="1"/>
          <p:nvPr/>
        </p:nvSpPr>
        <p:spPr>
          <a:xfrm>
            <a:off x="3975057" y="2182425"/>
            <a:ext cx="4241259"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s-ES" b="1" dirty="0"/>
              <a:t>IDG ≥ 7 + EGS ≥ 5 </a:t>
            </a:r>
            <a:r>
              <a:rPr lang="es-ES" b="1" dirty="0" err="1"/>
              <a:t>ó</a:t>
            </a:r>
            <a:r>
              <a:rPr lang="es-ES" b="1" dirty="0"/>
              <a:t> IDG 4-6 + EGS ≥ </a:t>
            </a:r>
            <a:r>
              <a:rPr lang="es-ES" b="1" dirty="0" smtClean="0"/>
              <a:t>9</a:t>
            </a:r>
            <a:endParaRPr lang="es-ES" b="1" dirty="0"/>
          </a:p>
        </p:txBody>
      </p:sp>
      <p:sp>
        <p:nvSpPr>
          <p:cNvPr id="5" name="CuadroTexto 4"/>
          <p:cNvSpPr txBox="1"/>
          <p:nvPr/>
        </p:nvSpPr>
        <p:spPr>
          <a:xfrm>
            <a:off x="3741593" y="2969202"/>
            <a:ext cx="47081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b="1" dirty="0"/>
              <a:t>Dolor en al menos 4 de las 5 áreas </a:t>
            </a:r>
            <a:r>
              <a:rPr lang="es-ES" b="1" dirty="0" smtClean="0"/>
              <a:t>descritas</a:t>
            </a:r>
            <a:endParaRPr lang="es-ES" b="1" dirty="0"/>
          </a:p>
        </p:txBody>
      </p:sp>
      <p:sp>
        <p:nvSpPr>
          <p:cNvPr id="6" name="CuadroTexto 5"/>
          <p:cNvSpPr txBox="1"/>
          <p:nvPr/>
        </p:nvSpPr>
        <p:spPr>
          <a:xfrm>
            <a:off x="3326859" y="3755979"/>
            <a:ext cx="595332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a:t>Los síntomas deben haber estado presentes a un nivel de intensidad similar al actual al menos en los últimos 3 </a:t>
            </a:r>
            <a:r>
              <a:rPr lang="es-ES" b="1" dirty="0" smtClean="0"/>
              <a:t>meses</a:t>
            </a:r>
            <a:endParaRPr lang="es-ES" b="1" dirty="0"/>
          </a:p>
        </p:txBody>
      </p:sp>
      <p:sp>
        <p:nvSpPr>
          <p:cNvPr id="7" name="Cruz 6"/>
          <p:cNvSpPr/>
          <p:nvPr/>
        </p:nvSpPr>
        <p:spPr>
          <a:xfrm>
            <a:off x="5953328" y="2641600"/>
            <a:ext cx="261206" cy="2554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ruz 8"/>
          <p:cNvSpPr/>
          <p:nvPr/>
        </p:nvSpPr>
        <p:spPr>
          <a:xfrm>
            <a:off x="5970264" y="3420528"/>
            <a:ext cx="261206" cy="2554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2361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DIAGNÓSTICO DIFERENCIAL</a:t>
            </a:r>
            <a:endParaRPr lang="es-ES" b="1"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1120691884"/>
              </p:ext>
            </p:extLst>
          </p:nvPr>
        </p:nvGraphicFramePr>
        <p:xfrm>
          <a:off x="914400" y="2908833"/>
          <a:ext cx="10363200" cy="2377440"/>
        </p:xfrm>
        <a:graphic>
          <a:graphicData uri="http://schemas.openxmlformats.org/drawingml/2006/table">
            <a:tbl>
              <a:tblPr firstRow="1" bandRow="1">
                <a:tableStyleId>{5C22544A-7EE6-4342-B048-85BDC9FD1C3A}</a:tableStyleId>
              </a:tblPr>
              <a:tblGrid>
                <a:gridCol w="3522133">
                  <a:extLst>
                    <a:ext uri="{9D8B030D-6E8A-4147-A177-3AD203B41FA5}">
                      <a16:colId xmlns:a16="http://schemas.microsoft.com/office/drawing/2014/main" val="4080533075"/>
                    </a:ext>
                  </a:extLst>
                </a:gridCol>
                <a:gridCol w="3386667">
                  <a:extLst>
                    <a:ext uri="{9D8B030D-6E8A-4147-A177-3AD203B41FA5}">
                      <a16:colId xmlns:a16="http://schemas.microsoft.com/office/drawing/2014/main" val="1124264066"/>
                    </a:ext>
                  </a:extLst>
                </a:gridCol>
                <a:gridCol w="3454400">
                  <a:extLst>
                    <a:ext uri="{9D8B030D-6E8A-4147-A177-3AD203B41FA5}">
                      <a16:colId xmlns:a16="http://schemas.microsoft.com/office/drawing/2014/main" val="1210001598"/>
                    </a:ext>
                  </a:extLst>
                </a:gridCol>
              </a:tblGrid>
              <a:tr h="370840">
                <a:tc>
                  <a:txBody>
                    <a:bodyPr/>
                    <a:lstStyle/>
                    <a:p>
                      <a:pPr algn="ctr"/>
                      <a:r>
                        <a:rPr lang="es-ES" dirty="0" smtClean="0"/>
                        <a:t>ENFERMEDADES</a:t>
                      </a:r>
                      <a:r>
                        <a:rPr lang="es-ES" baseline="0" dirty="0" smtClean="0"/>
                        <a:t> REUMATOLÓGICAS</a:t>
                      </a:r>
                      <a:endParaRPr lang="es-ES" dirty="0"/>
                    </a:p>
                  </a:txBody>
                  <a:tcPr anchor="ctr"/>
                </a:tc>
                <a:tc>
                  <a:txBody>
                    <a:bodyPr/>
                    <a:lstStyle/>
                    <a:p>
                      <a:pPr algn="ctr"/>
                      <a:r>
                        <a:rPr lang="es-ES" dirty="0" smtClean="0"/>
                        <a:t>ENFERMEDADES NEUROLÓGICAS</a:t>
                      </a:r>
                      <a:endParaRPr lang="es-ES" dirty="0"/>
                    </a:p>
                  </a:txBody>
                  <a:tcPr anchor="ctr"/>
                </a:tc>
                <a:tc>
                  <a:txBody>
                    <a:bodyPr/>
                    <a:lstStyle/>
                    <a:p>
                      <a:pPr algn="ctr"/>
                      <a:r>
                        <a:rPr lang="es-ES" dirty="0" smtClean="0"/>
                        <a:t>ENFERMEDADES</a:t>
                      </a:r>
                      <a:r>
                        <a:rPr lang="es-ES" baseline="0" dirty="0" smtClean="0"/>
                        <a:t> ENDOCRINOLÓGICAS</a:t>
                      </a:r>
                      <a:endParaRPr lang="es-ES" dirty="0"/>
                    </a:p>
                  </a:txBody>
                  <a:tcPr anchor="ctr"/>
                </a:tc>
                <a:extLst>
                  <a:ext uri="{0D108BD9-81ED-4DB2-BD59-A6C34878D82A}">
                    <a16:rowId xmlns:a16="http://schemas.microsoft.com/office/drawing/2014/main" val="1910458264"/>
                  </a:ext>
                </a:extLst>
              </a:tr>
              <a:tr h="370840">
                <a:tc>
                  <a:txBody>
                    <a:bodyPr/>
                    <a:lstStyle/>
                    <a:p>
                      <a:pPr algn="ctr"/>
                      <a:r>
                        <a:rPr lang="es-ES" dirty="0" smtClean="0"/>
                        <a:t>Artritis</a:t>
                      </a:r>
                      <a:r>
                        <a:rPr lang="es-ES" baseline="0" dirty="0" smtClean="0"/>
                        <a:t> reumatoide</a:t>
                      </a:r>
                    </a:p>
                    <a:p>
                      <a:pPr algn="ctr"/>
                      <a:r>
                        <a:rPr lang="es-ES" baseline="0" dirty="0" smtClean="0"/>
                        <a:t>Lupus eritematoso sistémico</a:t>
                      </a:r>
                    </a:p>
                    <a:p>
                      <a:pPr algn="ctr"/>
                      <a:r>
                        <a:rPr lang="es-ES" baseline="0" dirty="0" err="1" smtClean="0"/>
                        <a:t>Polimialgia</a:t>
                      </a:r>
                      <a:r>
                        <a:rPr lang="es-ES" baseline="0" dirty="0" smtClean="0"/>
                        <a:t> reumática</a:t>
                      </a:r>
                    </a:p>
                    <a:p>
                      <a:pPr algn="ctr"/>
                      <a:r>
                        <a:rPr lang="es-ES" baseline="0" dirty="0" smtClean="0"/>
                        <a:t>Síndrome de </a:t>
                      </a:r>
                      <a:r>
                        <a:rPr lang="es-ES" baseline="0" dirty="0" err="1" smtClean="0"/>
                        <a:t>Sjögren</a:t>
                      </a:r>
                      <a:endParaRPr lang="es-ES" baseline="0" dirty="0" smtClean="0"/>
                    </a:p>
                    <a:p>
                      <a:pPr algn="ctr"/>
                      <a:r>
                        <a:rPr lang="es-ES" baseline="0" dirty="0" err="1" smtClean="0"/>
                        <a:t>Espondiloartritis</a:t>
                      </a:r>
                      <a:endParaRPr lang="es-ES" baseline="0" dirty="0" smtClean="0"/>
                    </a:p>
                    <a:p>
                      <a:pPr algn="ctr"/>
                      <a:r>
                        <a:rPr lang="es-ES" baseline="0" dirty="0" smtClean="0"/>
                        <a:t>Osteoartritis</a:t>
                      </a:r>
                      <a:endParaRPr lang="es-ES" dirty="0"/>
                    </a:p>
                  </a:txBody>
                  <a:tcPr anchor="ctr"/>
                </a:tc>
                <a:tc>
                  <a:txBody>
                    <a:bodyPr/>
                    <a:lstStyle/>
                    <a:p>
                      <a:pPr algn="ctr"/>
                      <a:r>
                        <a:rPr lang="es-ES" dirty="0" err="1" smtClean="0"/>
                        <a:t>Miositis</a:t>
                      </a:r>
                      <a:endParaRPr lang="es-ES" dirty="0" smtClean="0"/>
                    </a:p>
                    <a:p>
                      <a:pPr algn="ctr"/>
                      <a:r>
                        <a:rPr lang="es-ES" dirty="0" smtClean="0"/>
                        <a:t>Neuropatías periféricas</a:t>
                      </a:r>
                    </a:p>
                    <a:p>
                      <a:pPr algn="ctr"/>
                      <a:r>
                        <a:rPr lang="es-ES" dirty="0" smtClean="0"/>
                        <a:t>Esclerosis</a:t>
                      </a:r>
                      <a:r>
                        <a:rPr lang="es-ES" baseline="0" dirty="0" smtClean="0"/>
                        <a:t> múltiple</a:t>
                      </a:r>
                      <a:endParaRPr lang="es-ES" dirty="0"/>
                    </a:p>
                  </a:txBody>
                  <a:tcPr anchor="ctr"/>
                </a:tc>
                <a:tc>
                  <a:txBody>
                    <a:bodyPr/>
                    <a:lstStyle/>
                    <a:p>
                      <a:pPr algn="ctr"/>
                      <a:r>
                        <a:rPr lang="es-ES" dirty="0" smtClean="0"/>
                        <a:t>Hipotiroidismo</a:t>
                      </a:r>
                    </a:p>
                    <a:p>
                      <a:pPr algn="ctr"/>
                      <a:r>
                        <a:rPr lang="es-ES" dirty="0" smtClean="0"/>
                        <a:t>Hiperparatiroidismo</a:t>
                      </a:r>
                      <a:endParaRPr lang="es-ES" dirty="0"/>
                    </a:p>
                  </a:txBody>
                  <a:tcPr anchor="ctr"/>
                </a:tc>
                <a:extLst>
                  <a:ext uri="{0D108BD9-81ED-4DB2-BD59-A6C34878D82A}">
                    <a16:rowId xmlns:a16="http://schemas.microsoft.com/office/drawing/2014/main" val="2959533956"/>
                  </a:ext>
                </a:extLst>
              </a:tr>
            </a:tbl>
          </a:graphicData>
        </a:graphic>
      </p:graphicFrame>
    </p:spTree>
    <p:extLst>
      <p:ext uri="{BB962C8B-B14F-4D97-AF65-F5344CB8AC3E}">
        <p14:creationId xmlns:p14="http://schemas.microsoft.com/office/powerpoint/2010/main" val="2455494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TRATAMIENTO</a:t>
            </a:r>
            <a:endParaRPr lang="es-ES" b="1" dirty="0"/>
          </a:p>
        </p:txBody>
      </p:sp>
      <p:graphicFrame>
        <p:nvGraphicFramePr>
          <p:cNvPr id="6" name="Marcador de contenido 5"/>
          <p:cNvGraphicFramePr>
            <a:graphicFrameLocks noGrp="1"/>
          </p:cNvGraphicFramePr>
          <p:nvPr>
            <p:ph sz="quarter" idx="13"/>
            <p:extLst>
              <p:ext uri="{D42A27DB-BD31-4B8C-83A1-F6EECF244321}">
                <p14:modId xmlns:p14="http://schemas.microsoft.com/office/powerpoint/2010/main" val="2527898002"/>
              </p:ext>
            </p:extLst>
          </p:nvPr>
        </p:nvGraphicFramePr>
        <p:xfrm>
          <a:off x="913775" y="2468693"/>
          <a:ext cx="10363200" cy="34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30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Tratamiento NO farmacológico</a:t>
            </a:r>
            <a:endParaRPr lang="es-ES" b="1"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055722127"/>
              </p:ext>
            </p:extLst>
          </p:nvPr>
        </p:nvGraphicFramePr>
        <p:xfrm>
          <a:off x="398260" y="2304378"/>
          <a:ext cx="8862472" cy="4211320"/>
        </p:xfrm>
        <a:graphic>
          <a:graphicData uri="http://schemas.openxmlformats.org/drawingml/2006/table">
            <a:tbl>
              <a:tblPr firstRow="1" bandRow="1">
                <a:tableStyleId>{69CF1AB2-1976-4502-BF36-3FF5EA218861}</a:tableStyleId>
              </a:tblPr>
              <a:tblGrid>
                <a:gridCol w="2729222">
                  <a:extLst>
                    <a:ext uri="{9D8B030D-6E8A-4147-A177-3AD203B41FA5}">
                      <a16:colId xmlns:a16="http://schemas.microsoft.com/office/drawing/2014/main" val="549059759"/>
                    </a:ext>
                  </a:extLst>
                </a:gridCol>
                <a:gridCol w="6133250">
                  <a:extLst>
                    <a:ext uri="{9D8B030D-6E8A-4147-A177-3AD203B41FA5}">
                      <a16:colId xmlns:a16="http://schemas.microsoft.com/office/drawing/2014/main" val="3664918429"/>
                    </a:ext>
                  </a:extLst>
                </a:gridCol>
              </a:tblGrid>
              <a:tr h="370840">
                <a:tc>
                  <a:txBody>
                    <a:bodyPr/>
                    <a:lstStyle/>
                    <a:p>
                      <a:pPr algn="ctr"/>
                      <a:r>
                        <a:rPr lang="es-ES" b="1" dirty="0" smtClean="0"/>
                        <a:t>EDUCACIÓN</a:t>
                      </a:r>
                      <a:r>
                        <a:rPr lang="es-ES" b="1" baseline="0" dirty="0" smtClean="0"/>
                        <a:t> DEL PACIENTE</a:t>
                      </a:r>
                      <a:endParaRPr lang="es-ES" b="1" dirty="0"/>
                    </a:p>
                  </a:txBody>
                  <a:tcPr anchor="ctr"/>
                </a:tc>
                <a:tc>
                  <a:txBody>
                    <a:bodyPr/>
                    <a:lstStyle/>
                    <a:p>
                      <a:r>
                        <a:rPr lang="es-ES" b="0" dirty="0" smtClean="0"/>
                        <a:t>Enfermedad</a:t>
                      </a:r>
                      <a:r>
                        <a:rPr lang="es-ES" b="0" baseline="0" dirty="0" smtClean="0"/>
                        <a:t> real</a:t>
                      </a:r>
                    </a:p>
                    <a:p>
                      <a:r>
                        <a:rPr lang="es-ES" b="0" baseline="0" dirty="0" smtClean="0"/>
                        <a:t>Información sobre la enfermedad, diagnóstico, tratamiento y pronóstico</a:t>
                      </a:r>
                    </a:p>
                    <a:p>
                      <a:r>
                        <a:rPr lang="es-ES" b="0" baseline="0" dirty="0" smtClean="0"/>
                        <a:t>Papel del estrés, alteraciones del ánimo, del sueño y de las actividades físicas</a:t>
                      </a:r>
                    </a:p>
                    <a:p>
                      <a:r>
                        <a:rPr lang="es-ES" b="0" baseline="0" dirty="0" smtClean="0"/>
                        <a:t>Consejos sobre el afrontamiento y la adhesión terapéutica</a:t>
                      </a:r>
                    </a:p>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smtClean="0"/>
                        <a:t>Pautas de autocuidado</a:t>
                      </a:r>
                    </a:p>
                  </a:txBody>
                  <a:tcPr/>
                </a:tc>
                <a:extLst>
                  <a:ext uri="{0D108BD9-81ED-4DB2-BD59-A6C34878D82A}">
                    <a16:rowId xmlns:a16="http://schemas.microsoft.com/office/drawing/2014/main" val="335555951"/>
                  </a:ext>
                </a:extLst>
              </a:tr>
              <a:tr h="370840">
                <a:tc>
                  <a:txBody>
                    <a:bodyPr/>
                    <a:lstStyle/>
                    <a:p>
                      <a:pPr algn="ctr"/>
                      <a:r>
                        <a:rPr lang="es-ES" b="1" dirty="0" smtClean="0"/>
                        <a:t>EJERCICIO</a:t>
                      </a:r>
                      <a:r>
                        <a:rPr lang="es-ES" b="1" baseline="0" dirty="0" smtClean="0"/>
                        <a:t> CARDIOVASCULAR</a:t>
                      </a:r>
                      <a:endParaRPr lang="es-ES" b="1" dirty="0"/>
                    </a:p>
                  </a:txBody>
                  <a:tcPr anchor="ctr"/>
                </a:tc>
                <a:tc>
                  <a:txBody>
                    <a:bodyPr/>
                    <a:lstStyle/>
                    <a:p>
                      <a:r>
                        <a:rPr lang="es-ES" b="0" dirty="0" smtClean="0"/>
                        <a:t>Caminar rápido,</a:t>
                      </a:r>
                      <a:r>
                        <a:rPr lang="es-ES" b="0" baseline="0" dirty="0" smtClean="0"/>
                        <a:t> bicicleta, natación, aerobic acuático o baile</a:t>
                      </a:r>
                      <a:endParaRPr lang="es-ES" b="0" dirty="0" smtClean="0"/>
                    </a:p>
                    <a:p>
                      <a:r>
                        <a:rPr lang="es-ES" b="0" dirty="0" smtClean="0"/>
                        <a:t>20-30 minutos/día, 2-3 veces/semana</a:t>
                      </a:r>
                    </a:p>
                    <a:p>
                      <a:r>
                        <a:rPr lang="es-ES" b="0" dirty="0" smtClean="0"/>
                        <a:t>Incremento gradual</a:t>
                      </a:r>
                      <a:endParaRPr lang="es-ES" b="0" dirty="0"/>
                    </a:p>
                  </a:txBody>
                  <a:tcPr/>
                </a:tc>
                <a:extLst>
                  <a:ext uri="{0D108BD9-81ED-4DB2-BD59-A6C34878D82A}">
                    <a16:rowId xmlns:a16="http://schemas.microsoft.com/office/drawing/2014/main" val="2682546784"/>
                  </a:ext>
                </a:extLst>
              </a:tr>
              <a:tr h="370840">
                <a:tc gridSpan="2">
                  <a:txBody>
                    <a:bodyPr/>
                    <a:lstStyle/>
                    <a:p>
                      <a:pPr algn="ctr"/>
                      <a:endParaRPr lang="es-ES" sz="900" b="1" dirty="0"/>
                    </a:p>
                  </a:txBody>
                  <a:tcPr anchor="ctr"/>
                </a:tc>
                <a:tc hMerge="1">
                  <a:txBody>
                    <a:bodyPr/>
                    <a:lstStyle/>
                    <a:p>
                      <a:endParaRPr lang="es-ES" b="0" dirty="0" smtClean="0"/>
                    </a:p>
                  </a:txBody>
                  <a:tcPr anchor="ctr"/>
                </a:tc>
                <a:extLst>
                  <a:ext uri="{0D108BD9-81ED-4DB2-BD59-A6C34878D82A}">
                    <a16:rowId xmlns:a16="http://schemas.microsoft.com/office/drawing/2014/main" val="3584226463"/>
                  </a:ext>
                </a:extLst>
              </a:tr>
              <a:tr h="370840">
                <a:tc>
                  <a:txBody>
                    <a:bodyPr/>
                    <a:lstStyle/>
                    <a:p>
                      <a:pPr algn="ctr"/>
                      <a:endParaRPr lang="es-ES" sz="900" b="1" dirty="0" smtClean="0"/>
                    </a:p>
                    <a:p>
                      <a:pPr algn="ctr"/>
                      <a:r>
                        <a:rPr lang="es-ES" b="1" dirty="0" smtClean="0"/>
                        <a:t>PSICOLOGÍA</a:t>
                      </a:r>
                    </a:p>
                    <a:p>
                      <a:pPr algn="ctr"/>
                      <a:endParaRPr lang="es-ES" sz="900" b="1" dirty="0"/>
                    </a:p>
                  </a:txBody>
                  <a:tcPr anchor="ctr"/>
                </a:tc>
                <a:tc>
                  <a:txBody>
                    <a:bodyPr/>
                    <a:lstStyle/>
                    <a:p>
                      <a:r>
                        <a:rPr lang="es-ES" b="0" dirty="0" smtClean="0"/>
                        <a:t>Terapia cognitivo-conductual</a:t>
                      </a:r>
                    </a:p>
                    <a:p>
                      <a:r>
                        <a:rPr lang="es-ES" b="0" dirty="0" smtClean="0"/>
                        <a:t>Terapias grupales y entrevista emocional</a:t>
                      </a:r>
                    </a:p>
                    <a:p>
                      <a:r>
                        <a:rPr lang="es-ES" b="0" dirty="0" smtClean="0"/>
                        <a:t>Terapia</a:t>
                      </a:r>
                      <a:r>
                        <a:rPr lang="es-ES" b="0" baseline="0" dirty="0" smtClean="0"/>
                        <a:t> de conciencia corporal</a:t>
                      </a:r>
                      <a:endParaRPr lang="es-ES" b="0" dirty="0" smtClean="0"/>
                    </a:p>
                  </a:txBody>
                  <a:tcPr anchor="ctr"/>
                </a:tc>
                <a:extLst>
                  <a:ext uri="{0D108BD9-81ED-4DB2-BD59-A6C34878D82A}">
                    <a16:rowId xmlns:a16="http://schemas.microsoft.com/office/drawing/2014/main" val="4088963070"/>
                  </a:ext>
                </a:extLst>
              </a:tr>
            </a:tbl>
          </a:graphicData>
        </a:graphic>
      </p:graphicFrame>
      <p:pic>
        <p:nvPicPr>
          <p:cNvPr id="5" name="Picture 4" descr="http://www.afibroex.com/s/misc/logo.jpg?t=1548420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644" y="4498835"/>
            <a:ext cx="2217935" cy="139515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nforeuma"/>
          <p:cNvPicPr/>
          <p:nvPr/>
        </p:nvPicPr>
        <p:blipFill>
          <a:blip r:embed="rId4">
            <a:extLst>
              <a:ext uri="{28A0092B-C50C-407E-A947-70E740481C1C}">
                <a14:useLocalDpi xmlns:a14="http://schemas.microsoft.com/office/drawing/2010/main" val="0"/>
              </a:ext>
            </a:extLst>
          </a:blip>
          <a:srcRect/>
          <a:stretch>
            <a:fillRect/>
          </a:stretch>
        </p:blipFill>
        <p:spPr bwMode="auto">
          <a:xfrm>
            <a:off x="9546644" y="2976662"/>
            <a:ext cx="2217935" cy="555197"/>
          </a:xfrm>
          <a:prstGeom prst="rect">
            <a:avLst/>
          </a:prstGeom>
          <a:noFill/>
          <a:ln>
            <a:noFill/>
          </a:ln>
        </p:spPr>
      </p:pic>
    </p:spTree>
    <p:extLst>
      <p:ext uri="{BB962C8B-B14F-4D97-AF65-F5344CB8AC3E}">
        <p14:creationId xmlns:p14="http://schemas.microsoft.com/office/powerpoint/2010/main" val="2183662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Tratamiento farmacológico inicial</a:t>
            </a:r>
            <a:endParaRPr lang="es-ES" b="1"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4186154491"/>
              </p:ext>
            </p:extLst>
          </p:nvPr>
        </p:nvGraphicFramePr>
        <p:xfrm>
          <a:off x="824753" y="2406527"/>
          <a:ext cx="10704483" cy="235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8998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Tratamiento farmacológico inicial</a:t>
            </a:r>
            <a:endParaRPr lang="es-ES" b="1"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785640073"/>
              </p:ext>
            </p:extLst>
          </p:nvPr>
        </p:nvGraphicFramePr>
        <p:xfrm>
          <a:off x="824753" y="2406527"/>
          <a:ext cx="10704483" cy="235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2472161334"/>
              </p:ext>
            </p:extLst>
          </p:nvPr>
        </p:nvGraphicFramePr>
        <p:xfrm>
          <a:off x="1057834" y="4601546"/>
          <a:ext cx="10220391" cy="21887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78356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TRATAMIENTO FARMACOLÓGICO INICIAL</a:t>
            </a:r>
            <a:endParaRPr lang="es-ES" b="1"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159851931"/>
              </p:ext>
            </p:extLst>
          </p:nvPr>
        </p:nvGraphicFramePr>
        <p:xfrm>
          <a:off x="268941" y="2278063"/>
          <a:ext cx="11600329" cy="4469545"/>
        </p:xfrm>
        <a:graphic>
          <a:graphicData uri="http://schemas.openxmlformats.org/drawingml/2006/table">
            <a:tbl>
              <a:tblPr firstRow="1" bandRow="1">
                <a:tableStyleId>{69CF1AB2-1976-4502-BF36-3FF5EA218861}</a:tableStyleId>
              </a:tblPr>
              <a:tblGrid>
                <a:gridCol w="2689412">
                  <a:extLst>
                    <a:ext uri="{9D8B030D-6E8A-4147-A177-3AD203B41FA5}">
                      <a16:colId xmlns:a16="http://schemas.microsoft.com/office/drawing/2014/main" val="3243939405"/>
                    </a:ext>
                  </a:extLst>
                </a:gridCol>
                <a:gridCol w="2169459">
                  <a:extLst>
                    <a:ext uri="{9D8B030D-6E8A-4147-A177-3AD203B41FA5}">
                      <a16:colId xmlns:a16="http://schemas.microsoft.com/office/drawing/2014/main" val="499455426"/>
                    </a:ext>
                  </a:extLst>
                </a:gridCol>
                <a:gridCol w="6741458">
                  <a:extLst>
                    <a:ext uri="{9D8B030D-6E8A-4147-A177-3AD203B41FA5}">
                      <a16:colId xmlns:a16="http://schemas.microsoft.com/office/drawing/2014/main" val="1209173147"/>
                    </a:ext>
                  </a:extLst>
                </a:gridCol>
              </a:tblGrid>
              <a:tr h="711029">
                <a:tc rowSpan="2">
                  <a:txBody>
                    <a:bodyPr/>
                    <a:lstStyle/>
                    <a:p>
                      <a:pPr algn="ctr"/>
                      <a:r>
                        <a:rPr lang="es-ES" b="1" dirty="0" smtClean="0"/>
                        <a:t>ANTIDEPRESIVOS</a:t>
                      </a:r>
                      <a:r>
                        <a:rPr lang="es-ES" b="1" baseline="0" dirty="0" smtClean="0"/>
                        <a:t> TRICÍCLICOS</a:t>
                      </a:r>
                      <a:endParaRPr lang="es-ES" b="1" dirty="0"/>
                    </a:p>
                  </a:txBody>
                  <a:tcPr anchor="ctr"/>
                </a:tc>
                <a:tc>
                  <a:txBody>
                    <a:bodyPr/>
                    <a:lstStyle/>
                    <a:p>
                      <a:pPr algn="ctr"/>
                      <a:r>
                        <a:rPr lang="es-ES" u="sng" dirty="0" err="1" smtClean="0"/>
                        <a:t>Amitriptilina</a:t>
                      </a:r>
                      <a:endParaRPr lang="es-ES" u="sng" dirty="0"/>
                    </a:p>
                  </a:txBody>
                  <a:tcPr anchor="ctr"/>
                </a:tc>
                <a:tc>
                  <a:txBody>
                    <a:bodyPr/>
                    <a:lstStyle/>
                    <a:p>
                      <a:r>
                        <a:rPr lang="es-ES" b="0" dirty="0" smtClean="0"/>
                        <a:t>Dosis</a:t>
                      </a:r>
                      <a:r>
                        <a:rPr lang="es-ES" b="0" baseline="0" dirty="0" smtClean="0"/>
                        <a:t> inicial: 10 mg antes de acostarse </a:t>
                      </a:r>
                      <a:r>
                        <a:rPr lang="es-ES" b="0" baseline="0" dirty="0" smtClean="0">
                          <a:latin typeface="+mn-lt"/>
                        </a:rPr>
                        <a:t>→ Ir incrementando 5 mg como mínimo cada 2 semanas</a:t>
                      </a:r>
                    </a:p>
                    <a:p>
                      <a:r>
                        <a:rPr lang="es-ES" b="0" baseline="0" dirty="0" smtClean="0">
                          <a:latin typeface="+mn-lt"/>
                        </a:rPr>
                        <a:t>Dosis recomendada: 10-50 mg/día</a:t>
                      </a:r>
                    </a:p>
                  </a:txBody>
                  <a:tcPr anchor="ctr"/>
                </a:tc>
                <a:extLst>
                  <a:ext uri="{0D108BD9-81ED-4DB2-BD59-A6C34878D82A}">
                    <a16:rowId xmlns:a16="http://schemas.microsoft.com/office/drawing/2014/main" val="3342887647"/>
                  </a:ext>
                </a:extLst>
              </a:tr>
              <a:tr h="711029">
                <a:tc vMerge="1">
                  <a:txBody>
                    <a:bodyPr/>
                    <a:lstStyle/>
                    <a:p>
                      <a:endParaRPr lang="es-ES" dirty="0"/>
                    </a:p>
                  </a:txBody>
                  <a:tcPr/>
                </a:tc>
                <a:tc>
                  <a:txBody>
                    <a:bodyPr/>
                    <a:lstStyle/>
                    <a:p>
                      <a:pPr algn="ctr"/>
                      <a:r>
                        <a:rPr lang="es-ES" dirty="0" err="1" smtClean="0"/>
                        <a:t>Ciclobenzapirina</a:t>
                      </a:r>
                      <a:endParaRPr lang="es-ES" dirty="0"/>
                    </a:p>
                  </a:txBody>
                  <a:tcPr anchor="ctr"/>
                </a:tc>
                <a:tc>
                  <a:txBody>
                    <a:bodyPr/>
                    <a:lstStyle/>
                    <a:p>
                      <a:r>
                        <a:rPr lang="es-ES" dirty="0" smtClean="0"/>
                        <a:t>Dosis</a:t>
                      </a:r>
                      <a:r>
                        <a:rPr lang="es-ES" baseline="0" dirty="0" smtClean="0"/>
                        <a:t> inicial:10 mg antes de acostarse </a:t>
                      </a:r>
                      <a:r>
                        <a:rPr lang="es-ES" baseline="0" dirty="0" smtClean="0">
                          <a:latin typeface="Century Gothic" panose="020B0502020202020204" pitchFamily="34" charset="0"/>
                        </a:rPr>
                        <a:t>→ S</a:t>
                      </a:r>
                      <a:r>
                        <a:rPr lang="es-ES" baseline="0" dirty="0" smtClean="0"/>
                        <a:t>i muy sedante, bajar a 5 mg</a:t>
                      </a:r>
                    </a:p>
                    <a:p>
                      <a:r>
                        <a:rPr lang="es-ES" baseline="0" dirty="0" smtClean="0"/>
                        <a:t>Dosis recomendada: 10-40 mg/día</a:t>
                      </a:r>
                      <a:endParaRPr lang="es-ES" dirty="0" smtClean="0"/>
                    </a:p>
                  </a:txBody>
                  <a:tcPr anchor="ctr"/>
                </a:tc>
                <a:extLst>
                  <a:ext uri="{0D108BD9-81ED-4DB2-BD59-A6C34878D82A}">
                    <a16:rowId xmlns:a16="http://schemas.microsoft.com/office/drawing/2014/main" val="2838958803"/>
                  </a:ext>
                </a:extLst>
              </a:tr>
              <a:tr h="711029">
                <a:tc rowSpan="2">
                  <a:txBody>
                    <a:bodyPr/>
                    <a:lstStyle/>
                    <a:p>
                      <a:pPr algn="ctr"/>
                      <a:r>
                        <a:rPr lang="es-ES" b="1" dirty="0" smtClean="0"/>
                        <a:t>INHIBIDORES</a:t>
                      </a:r>
                      <a:r>
                        <a:rPr lang="es-ES" b="1" baseline="0" dirty="0" smtClean="0"/>
                        <a:t> DE LA RECAPTACIÓN DE SEROTONINA Y NORADRENALINA</a:t>
                      </a:r>
                      <a:endParaRPr lang="es-ES" b="1" dirty="0"/>
                    </a:p>
                  </a:txBody>
                  <a:tcPr anchor="ctr"/>
                </a:tc>
                <a:tc>
                  <a:txBody>
                    <a:bodyPr/>
                    <a:lstStyle/>
                    <a:p>
                      <a:pPr algn="ctr"/>
                      <a:r>
                        <a:rPr lang="es-ES" b="1" u="sng" dirty="0" err="1" smtClean="0"/>
                        <a:t>Duloxetina</a:t>
                      </a:r>
                      <a:endParaRPr lang="es-ES" b="1" u="sng" dirty="0"/>
                    </a:p>
                  </a:txBody>
                  <a:tcPr anchor="ctr"/>
                </a:tc>
                <a:tc>
                  <a:txBody>
                    <a:bodyPr/>
                    <a:lstStyle/>
                    <a:p>
                      <a:r>
                        <a:rPr lang="es-ES" dirty="0" smtClean="0"/>
                        <a:t>Dosis inicial:</a:t>
                      </a:r>
                      <a:r>
                        <a:rPr lang="es-ES" baseline="0" dirty="0" smtClean="0"/>
                        <a:t> 20-30 mg/día en desayuno </a:t>
                      </a:r>
                    </a:p>
                    <a:p>
                      <a:r>
                        <a:rPr lang="es-ES" baseline="0" dirty="0" smtClean="0"/>
                        <a:t>Dosis recomendada: 20-120 mg/día</a:t>
                      </a:r>
                      <a:endParaRPr lang="es-ES" dirty="0"/>
                    </a:p>
                  </a:txBody>
                  <a:tcPr anchor="ctr"/>
                </a:tc>
                <a:extLst>
                  <a:ext uri="{0D108BD9-81ED-4DB2-BD59-A6C34878D82A}">
                    <a16:rowId xmlns:a16="http://schemas.microsoft.com/office/drawing/2014/main" val="3892923545"/>
                  </a:ext>
                </a:extLst>
              </a:tr>
              <a:tr h="711029">
                <a:tc vMerge="1">
                  <a:txBody>
                    <a:bodyPr/>
                    <a:lstStyle/>
                    <a:p>
                      <a:endParaRPr lang="es-ES" dirty="0"/>
                    </a:p>
                  </a:txBody>
                  <a:tcPr/>
                </a:tc>
                <a:tc>
                  <a:txBody>
                    <a:bodyPr/>
                    <a:lstStyle/>
                    <a:p>
                      <a:pPr algn="ctr"/>
                      <a:r>
                        <a:rPr lang="es-ES" dirty="0" err="1" smtClean="0"/>
                        <a:t>Milnacipran</a:t>
                      </a:r>
                      <a:endParaRPr lang="es-ES" dirty="0"/>
                    </a:p>
                  </a:txBody>
                  <a:tcPr anchor="ctr"/>
                </a:tc>
                <a:tc>
                  <a:txBody>
                    <a:bodyPr/>
                    <a:lstStyle/>
                    <a:p>
                      <a:r>
                        <a:rPr lang="es-ES" dirty="0" smtClean="0"/>
                        <a:t>Dosis</a:t>
                      </a:r>
                      <a:r>
                        <a:rPr lang="es-ES" baseline="0" dirty="0" smtClean="0"/>
                        <a:t> inicial: 12.5 mg/día en desayuno</a:t>
                      </a:r>
                    </a:p>
                    <a:p>
                      <a:r>
                        <a:rPr lang="es-ES" baseline="0" dirty="0" smtClean="0"/>
                        <a:t>Dosis recomendada: 50 mg/12 horas</a:t>
                      </a:r>
                      <a:endParaRPr lang="es-ES" dirty="0"/>
                    </a:p>
                  </a:txBody>
                  <a:tcPr anchor="ctr"/>
                </a:tc>
                <a:extLst>
                  <a:ext uri="{0D108BD9-81ED-4DB2-BD59-A6C34878D82A}">
                    <a16:rowId xmlns:a16="http://schemas.microsoft.com/office/drawing/2014/main" val="2868412387"/>
                  </a:ext>
                </a:extLst>
              </a:tr>
              <a:tr h="711029">
                <a:tc rowSpan="2">
                  <a:txBody>
                    <a:bodyPr/>
                    <a:lstStyle/>
                    <a:p>
                      <a:pPr algn="ctr"/>
                      <a:r>
                        <a:rPr lang="es-ES" b="1" dirty="0" smtClean="0"/>
                        <a:t>ANTICONSULSIVANTES</a:t>
                      </a:r>
                      <a:endParaRPr lang="es-ES" b="1" dirty="0"/>
                    </a:p>
                  </a:txBody>
                  <a:tcPr anchor="ctr"/>
                </a:tc>
                <a:tc>
                  <a:txBody>
                    <a:bodyPr/>
                    <a:lstStyle/>
                    <a:p>
                      <a:pPr algn="ctr"/>
                      <a:r>
                        <a:rPr lang="es-ES" b="1" u="sng" dirty="0" err="1" smtClean="0"/>
                        <a:t>Pregabalina</a:t>
                      </a:r>
                      <a:endParaRPr lang="es-ES" b="1" u="sng" dirty="0"/>
                    </a:p>
                  </a:txBody>
                  <a:tcPr anchor="ctr"/>
                </a:tc>
                <a:tc>
                  <a:txBody>
                    <a:bodyPr/>
                    <a:lstStyle/>
                    <a:p>
                      <a:r>
                        <a:rPr lang="es-ES" dirty="0" smtClean="0"/>
                        <a:t>Dosis inicial: 25-50 mg</a:t>
                      </a:r>
                    </a:p>
                    <a:p>
                      <a:r>
                        <a:rPr lang="es-ES" dirty="0" smtClean="0"/>
                        <a:t>Dosis</a:t>
                      </a:r>
                      <a:r>
                        <a:rPr lang="es-ES" baseline="0" dirty="0" smtClean="0"/>
                        <a:t> recomendada: 150-600 mg/día</a:t>
                      </a:r>
                      <a:endParaRPr lang="es-ES" dirty="0"/>
                    </a:p>
                  </a:txBody>
                  <a:tcPr anchor="ctr"/>
                </a:tc>
                <a:extLst>
                  <a:ext uri="{0D108BD9-81ED-4DB2-BD59-A6C34878D82A}">
                    <a16:rowId xmlns:a16="http://schemas.microsoft.com/office/drawing/2014/main" val="959381356"/>
                  </a:ext>
                </a:extLst>
              </a:tr>
              <a:tr h="711029">
                <a:tc vMerge="1">
                  <a:txBody>
                    <a:bodyPr/>
                    <a:lstStyle/>
                    <a:p>
                      <a:endParaRPr lang="es-ES" dirty="0"/>
                    </a:p>
                  </a:txBody>
                  <a:tcPr/>
                </a:tc>
                <a:tc>
                  <a:txBody>
                    <a:bodyPr/>
                    <a:lstStyle/>
                    <a:p>
                      <a:pPr algn="ctr"/>
                      <a:r>
                        <a:rPr lang="es-ES" dirty="0" err="1" smtClean="0"/>
                        <a:t>Gabapentina</a:t>
                      </a:r>
                      <a:endParaRPr lang="es-ES" dirty="0"/>
                    </a:p>
                  </a:txBody>
                  <a:tcPr anchor="ctr"/>
                </a:tc>
                <a:tc>
                  <a:txBody>
                    <a:bodyPr/>
                    <a:lstStyle/>
                    <a:p>
                      <a:r>
                        <a:rPr lang="es-ES" dirty="0" smtClean="0"/>
                        <a:t>Dosis inicial: 100 mg/día</a:t>
                      </a:r>
                    </a:p>
                    <a:p>
                      <a:r>
                        <a:rPr lang="es-ES" dirty="0" smtClean="0"/>
                        <a:t>Dosis recomendada:</a:t>
                      </a:r>
                      <a:r>
                        <a:rPr lang="es-ES" baseline="0" dirty="0" smtClean="0"/>
                        <a:t> 1200-2400 mg/día</a:t>
                      </a:r>
                      <a:endParaRPr lang="es-ES" dirty="0"/>
                    </a:p>
                  </a:txBody>
                  <a:tcPr anchor="ctr"/>
                </a:tc>
                <a:extLst>
                  <a:ext uri="{0D108BD9-81ED-4DB2-BD59-A6C34878D82A}">
                    <a16:rowId xmlns:a16="http://schemas.microsoft.com/office/drawing/2014/main" val="927308269"/>
                  </a:ext>
                </a:extLst>
              </a:tr>
            </a:tbl>
          </a:graphicData>
        </a:graphic>
      </p:graphicFrame>
    </p:spTree>
    <p:extLst>
      <p:ext uri="{BB962C8B-B14F-4D97-AF65-F5344CB8AC3E}">
        <p14:creationId xmlns:p14="http://schemas.microsoft.com/office/powerpoint/2010/main" val="800511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TRATAMIENTO EN NO RESPONDEDORES</a:t>
            </a:r>
            <a:endParaRPr lang="es-ES" b="1" dirty="0"/>
          </a:p>
        </p:txBody>
      </p:sp>
      <p:sp>
        <p:nvSpPr>
          <p:cNvPr id="6" name="CuadroTexto 5"/>
          <p:cNvSpPr txBox="1"/>
          <p:nvPr/>
        </p:nvSpPr>
        <p:spPr>
          <a:xfrm>
            <a:off x="4868693" y="2098348"/>
            <a:ext cx="245461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800" b="1" dirty="0" smtClean="0"/>
              <a:t>ADHERENCIA</a:t>
            </a:r>
            <a:endParaRPr lang="es-ES" sz="2800" b="1" dirty="0"/>
          </a:p>
        </p:txBody>
      </p:sp>
      <p:sp>
        <p:nvSpPr>
          <p:cNvPr id="3" name="Marcador de contenido 2"/>
          <p:cNvSpPr>
            <a:spLocks noGrp="1"/>
          </p:cNvSpPr>
          <p:nvPr>
            <p:ph sz="quarter" idx="13"/>
          </p:nvPr>
        </p:nvSpPr>
        <p:spPr/>
        <p:txBody>
          <a:bodyPr/>
          <a:lstStyle/>
          <a:p>
            <a:endParaRPr lang="es-ES"/>
          </a:p>
        </p:txBody>
      </p:sp>
    </p:spTree>
    <p:extLst>
      <p:ext uri="{BB962C8B-B14F-4D97-AF65-F5344CB8AC3E}">
        <p14:creationId xmlns:p14="http://schemas.microsoft.com/office/powerpoint/2010/main" val="408505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CASO CLÍNICO</a:t>
            </a:r>
            <a:endParaRPr lang="es-ES" b="1" dirty="0"/>
          </a:p>
        </p:txBody>
      </p:sp>
      <p:sp>
        <p:nvSpPr>
          <p:cNvPr id="3" name="Marcador de contenido 2"/>
          <p:cNvSpPr>
            <a:spLocks noGrp="1"/>
          </p:cNvSpPr>
          <p:nvPr>
            <p:ph sz="quarter" idx="13"/>
          </p:nvPr>
        </p:nvSpPr>
        <p:spPr/>
        <p:txBody>
          <a:bodyPr>
            <a:normAutofit lnSpcReduction="10000"/>
          </a:bodyPr>
          <a:lstStyle/>
          <a:p>
            <a:pPr algn="just"/>
            <a:r>
              <a:rPr lang="es-ES" cap="none" dirty="0" smtClean="0"/>
              <a:t>Mujer de 42 años</a:t>
            </a:r>
          </a:p>
          <a:p>
            <a:pPr algn="just"/>
            <a:r>
              <a:rPr lang="es-ES" cap="none" dirty="0" smtClean="0"/>
              <a:t>Antecedentes personales: alergia a penicilina e hipertensión arterial</a:t>
            </a:r>
          </a:p>
          <a:p>
            <a:pPr algn="just"/>
            <a:r>
              <a:rPr lang="es-ES" cap="none" dirty="0" smtClean="0"/>
              <a:t>Acude a su nuevo médico de Atención Primaria refiriendo que desde hace 2 años “donde me toque, me duele” sin causa desencadenante aparente. Además presenta fatiga con limitación de las ABVD, un estado importante de ansiedad y ánimo decaído (“voy llorando por las esquinas”) y alteraciones del sueño (“me levanto con sensación de no haber descansado”)</a:t>
            </a:r>
          </a:p>
          <a:p>
            <a:pPr algn="just"/>
            <a:r>
              <a:rPr lang="es-ES" cap="none" dirty="0" smtClean="0"/>
              <a:t>Exploración física: anodina</a:t>
            </a:r>
          </a:p>
          <a:p>
            <a:pPr algn="just"/>
            <a:r>
              <a:rPr lang="es-ES" cap="none" dirty="0" smtClean="0"/>
              <a:t>Analítica: sin hallazgos de interés</a:t>
            </a:r>
            <a:endParaRPr lang="es-ES" cap="none" dirty="0"/>
          </a:p>
        </p:txBody>
      </p:sp>
    </p:spTree>
    <p:extLst>
      <p:ext uri="{BB962C8B-B14F-4D97-AF65-F5344CB8AC3E}">
        <p14:creationId xmlns:p14="http://schemas.microsoft.com/office/powerpoint/2010/main" val="6716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TRATAMIENTO EN NO RESPONDEDORES</a:t>
            </a:r>
            <a:endParaRPr lang="es-ES" b="1"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1185208408"/>
              </p:ext>
            </p:extLst>
          </p:nvPr>
        </p:nvGraphicFramePr>
        <p:xfrm>
          <a:off x="914400" y="3028442"/>
          <a:ext cx="10363201" cy="3509441"/>
        </p:xfrm>
        <a:graphic>
          <a:graphicData uri="http://schemas.openxmlformats.org/drawingml/2006/table">
            <a:tbl>
              <a:tblPr firstRow="1" bandRow="1">
                <a:tableStyleId>{69CF1AB2-1976-4502-BF36-3FF5EA218861}</a:tableStyleId>
              </a:tblPr>
              <a:tblGrid>
                <a:gridCol w="3404681">
                  <a:extLst>
                    <a:ext uri="{9D8B030D-6E8A-4147-A177-3AD203B41FA5}">
                      <a16:colId xmlns:a16="http://schemas.microsoft.com/office/drawing/2014/main" val="4187981689"/>
                    </a:ext>
                  </a:extLst>
                </a:gridCol>
                <a:gridCol w="6958520">
                  <a:extLst>
                    <a:ext uri="{9D8B030D-6E8A-4147-A177-3AD203B41FA5}">
                      <a16:colId xmlns:a16="http://schemas.microsoft.com/office/drawing/2014/main" val="3495019915"/>
                    </a:ext>
                  </a:extLst>
                </a:gridCol>
              </a:tblGrid>
              <a:tr h="857682">
                <a:tc>
                  <a:txBody>
                    <a:bodyPr/>
                    <a:lstStyle/>
                    <a:p>
                      <a:r>
                        <a:rPr lang="es-ES" b="1" dirty="0" smtClean="0"/>
                        <a:t>COMBINACIÓN</a:t>
                      </a:r>
                      <a:r>
                        <a:rPr lang="es-ES" b="1" baseline="0" dirty="0" smtClean="0"/>
                        <a:t> DE FÁRMACOS</a:t>
                      </a:r>
                      <a:endParaRPr lang="es-ES" b="1" dirty="0"/>
                    </a:p>
                  </a:txBody>
                  <a:tcPr anchor="ctr"/>
                </a:tc>
                <a:tc>
                  <a:txBody>
                    <a:bodyPr/>
                    <a:lstStyle/>
                    <a:p>
                      <a:r>
                        <a:rPr lang="es-ES" b="1" u="sng" dirty="0" err="1" smtClean="0"/>
                        <a:t>Duloxetina</a:t>
                      </a:r>
                      <a:r>
                        <a:rPr lang="es-ES" b="0" baseline="0" dirty="0" smtClean="0"/>
                        <a:t> a dosis bajas por la mañana </a:t>
                      </a:r>
                      <a:r>
                        <a:rPr lang="es-ES" b="1" baseline="0" dirty="0" smtClean="0"/>
                        <a:t>+</a:t>
                      </a:r>
                      <a:r>
                        <a:rPr lang="es-ES" b="0" baseline="0" dirty="0" smtClean="0"/>
                        <a:t> </a:t>
                      </a:r>
                      <a:r>
                        <a:rPr lang="es-ES" b="1" u="sng" baseline="0" dirty="0" err="1" smtClean="0"/>
                        <a:t>Pregabalina</a:t>
                      </a:r>
                      <a:r>
                        <a:rPr lang="es-ES" b="0" baseline="0" dirty="0" smtClean="0"/>
                        <a:t> a baja dosis por la noche</a:t>
                      </a:r>
                      <a:endParaRPr lang="es-ES" b="0" dirty="0"/>
                    </a:p>
                    <a:p>
                      <a:r>
                        <a:rPr lang="es-ES" b="1" u="sng" dirty="0" err="1" smtClean="0"/>
                        <a:t>Duloxetina</a:t>
                      </a:r>
                      <a:r>
                        <a:rPr lang="es-ES" b="1" u="sng" baseline="0" dirty="0" smtClean="0"/>
                        <a:t> </a:t>
                      </a:r>
                      <a:r>
                        <a:rPr lang="es-ES" b="1" u="sng" dirty="0" smtClean="0"/>
                        <a:t>o </a:t>
                      </a:r>
                      <a:r>
                        <a:rPr lang="es-ES" b="1" u="sng" dirty="0" err="1" smtClean="0"/>
                        <a:t>Fluoxetina</a:t>
                      </a:r>
                      <a:r>
                        <a:rPr lang="es-ES" b="1" u="sng" dirty="0" smtClean="0"/>
                        <a:t> </a:t>
                      </a:r>
                      <a:r>
                        <a:rPr lang="es-ES" b="0" dirty="0" smtClean="0"/>
                        <a:t>a</a:t>
                      </a:r>
                      <a:r>
                        <a:rPr lang="es-ES" b="0" baseline="0" dirty="0" smtClean="0"/>
                        <a:t> dosis bajas </a:t>
                      </a:r>
                      <a:r>
                        <a:rPr lang="es-ES" b="0" dirty="0" smtClean="0"/>
                        <a:t>por la mañana</a:t>
                      </a:r>
                      <a:r>
                        <a:rPr lang="es-ES" b="0" baseline="0" dirty="0" smtClean="0"/>
                        <a:t> </a:t>
                      </a:r>
                      <a:r>
                        <a:rPr lang="es-ES" b="1" dirty="0" smtClean="0"/>
                        <a:t>+</a:t>
                      </a:r>
                      <a:r>
                        <a:rPr lang="es-ES" b="0" dirty="0" smtClean="0"/>
                        <a:t> </a:t>
                      </a:r>
                      <a:r>
                        <a:rPr lang="es-ES" b="1" u="sng" dirty="0" err="1" smtClean="0"/>
                        <a:t>Amitriptilina</a:t>
                      </a:r>
                      <a:r>
                        <a:rPr lang="es-ES" b="0" dirty="0" smtClean="0"/>
                        <a:t> a bajas</a:t>
                      </a:r>
                      <a:r>
                        <a:rPr lang="es-ES" b="0" baseline="0" dirty="0" smtClean="0"/>
                        <a:t> dosis por la mañana</a:t>
                      </a:r>
                      <a:r>
                        <a:rPr lang="es-ES" b="0" dirty="0" smtClean="0"/>
                        <a:t> </a:t>
                      </a:r>
                      <a:endParaRPr lang="es-ES" b="0" dirty="0"/>
                    </a:p>
                  </a:txBody>
                  <a:tcPr anchor="ctr"/>
                </a:tc>
                <a:extLst>
                  <a:ext uri="{0D108BD9-81ED-4DB2-BD59-A6C34878D82A}">
                    <a16:rowId xmlns:a16="http://schemas.microsoft.com/office/drawing/2014/main" val="3955838373"/>
                  </a:ext>
                </a:extLst>
              </a:tr>
              <a:tr h="857681">
                <a:tc>
                  <a:txBody>
                    <a:bodyPr/>
                    <a:lstStyle/>
                    <a:p>
                      <a:r>
                        <a:rPr lang="es-ES" b="1" dirty="0" smtClean="0"/>
                        <a:t>ANALGÉSICOS</a:t>
                      </a:r>
                      <a:endParaRPr lang="es-ES" b="1" dirty="0"/>
                    </a:p>
                  </a:txBody>
                  <a:tcPr anchor="ctr"/>
                </a:tc>
                <a:tc>
                  <a:txBody>
                    <a:bodyPr/>
                    <a:lstStyle/>
                    <a:p>
                      <a:r>
                        <a:rPr lang="es-ES" dirty="0" err="1" smtClean="0"/>
                        <a:t>Tramadol</a:t>
                      </a:r>
                      <a:r>
                        <a:rPr lang="es-ES" baseline="0" dirty="0" smtClean="0"/>
                        <a:t> 37.5 </a:t>
                      </a:r>
                      <a:r>
                        <a:rPr lang="es-ES" baseline="0" smtClean="0"/>
                        <a:t>mg + </a:t>
                      </a:r>
                      <a:r>
                        <a:rPr lang="es-ES" baseline="0" dirty="0" smtClean="0"/>
                        <a:t>Paracetamol 325 mg</a:t>
                      </a:r>
                    </a:p>
                    <a:p>
                      <a:r>
                        <a:rPr lang="es-ES" b="1" u="sng" baseline="0" dirty="0" smtClean="0"/>
                        <a:t>Evitar opioides mayores</a:t>
                      </a:r>
                      <a:r>
                        <a:rPr lang="es-ES" baseline="0" dirty="0" smtClean="0"/>
                        <a:t> </a:t>
                      </a:r>
                      <a:endParaRPr lang="es-ES" dirty="0"/>
                    </a:p>
                  </a:txBody>
                  <a:tcPr anchor="ctr"/>
                </a:tc>
                <a:extLst>
                  <a:ext uri="{0D108BD9-81ED-4DB2-BD59-A6C34878D82A}">
                    <a16:rowId xmlns:a16="http://schemas.microsoft.com/office/drawing/2014/main" val="686960294"/>
                  </a:ext>
                </a:extLst>
              </a:tr>
              <a:tr h="857681">
                <a:tc>
                  <a:txBody>
                    <a:bodyPr/>
                    <a:lstStyle/>
                    <a:p>
                      <a:r>
                        <a:rPr lang="es-ES" b="1" dirty="0" smtClean="0"/>
                        <a:t>OTRAS TERAPIAS</a:t>
                      </a:r>
                      <a:endParaRPr lang="es-ES" b="1" dirty="0"/>
                    </a:p>
                  </a:txBody>
                  <a:tcPr anchor="ctr"/>
                </a:tc>
                <a:tc>
                  <a:txBody>
                    <a:bodyPr/>
                    <a:lstStyle/>
                    <a:p>
                      <a:r>
                        <a:rPr lang="es-ES" dirty="0" smtClean="0"/>
                        <a:t>Técnicas</a:t>
                      </a:r>
                      <a:r>
                        <a:rPr lang="es-ES" baseline="0" dirty="0" smtClean="0"/>
                        <a:t> de meditación (yoga, </a:t>
                      </a:r>
                      <a:r>
                        <a:rPr lang="es-ES" baseline="0" dirty="0" err="1" smtClean="0"/>
                        <a:t>tai</a:t>
                      </a:r>
                      <a:r>
                        <a:rPr lang="es-ES" baseline="0" dirty="0" smtClean="0"/>
                        <a:t> </a:t>
                      </a:r>
                      <a:r>
                        <a:rPr lang="es-ES" baseline="0" dirty="0" err="1" smtClean="0"/>
                        <a:t>chi</a:t>
                      </a:r>
                      <a:r>
                        <a:rPr lang="es-ES" baseline="0" dirty="0" smtClean="0"/>
                        <a:t>, </a:t>
                      </a:r>
                      <a:r>
                        <a:rPr lang="es-ES" baseline="0" dirty="0" err="1" smtClean="0"/>
                        <a:t>qigong</a:t>
                      </a:r>
                      <a:r>
                        <a:rPr lang="es-ES" baseline="0" dirty="0" smtClean="0"/>
                        <a:t>)</a:t>
                      </a:r>
                    </a:p>
                    <a:p>
                      <a:r>
                        <a:rPr lang="es-ES" baseline="0" dirty="0" err="1" smtClean="0"/>
                        <a:t>Mindfulness</a:t>
                      </a:r>
                      <a:r>
                        <a:rPr lang="es-ES" baseline="0" dirty="0" smtClean="0"/>
                        <a:t> </a:t>
                      </a:r>
                      <a:endParaRPr lang="es-ES" dirty="0" smtClean="0"/>
                    </a:p>
                    <a:p>
                      <a:r>
                        <a:rPr lang="es-ES" dirty="0" smtClean="0"/>
                        <a:t>Hidroterapia</a:t>
                      </a:r>
                    </a:p>
                    <a:p>
                      <a:r>
                        <a:rPr lang="es-ES" dirty="0" smtClean="0"/>
                        <a:t>Masajes</a:t>
                      </a:r>
                    </a:p>
                    <a:p>
                      <a:r>
                        <a:rPr lang="es-ES" dirty="0" smtClean="0"/>
                        <a:t>Acupuntura</a:t>
                      </a:r>
                      <a:endParaRPr lang="es-ES" dirty="0"/>
                    </a:p>
                  </a:txBody>
                  <a:tcPr anchor="ctr"/>
                </a:tc>
                <a:extLst>
                  <a:ext uri="{0D108BD9-81ED-4DB2-BD59-A6C34878D82A}">
                    <a16:rowId xmlns:a16="http://schemas.microsoft.com/office/drawing/2014/main" val="3831721283"/>
                  </a:ext>
                </a:extLst>
              </a:tr>
            </a:tbl>
          </a:graphicData>
        </a:graphic>
      </p:graphicFrame>
      <p:sp>
        <p:nvSpPr>
          <p:cNvPr id="6" name="CuadroTexto 5"/>
          <p:cNvSpPr txBox="1"/>
          <p:nvPr/>
        </p:nvSpPr>
        <p:spPr>
          <a:xfrm>
            <a:off x="4868693" y="2098348"/>
            <a:ext cx="245461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800" b="1" dirty="0" smtClean="0"/>
              <a:t>ADHERENCIA</a:t>
            </a:r>
            <a:endParaRPr lang="es-ES" sz="2800" b="1" dirty="0"/>
          </a:p>
        </p:txBody>
      </p:sp>
    </p:spTree>
    <p:extLst>
      <p:ext uri="{BB962C8B-B14F-4D97-AF65-F5344CB8AC3E}">
        <p14:creationId xmlns:p14="http://schemas.microsoft.com/office/powerpoint/2010/main" val="301905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¿Cuándo hacer interconsulta o derivación?</a:t>
            </a:r>
            <a:endParaRPr lang="es-ES" b="1"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720185140"/>
              </p:ext>
            </p:extLst>
          </p:nvPr>
        </p:nvGraphicFramePr>
        <p:xfrm>
          <a:off x="270933" y="2366963"/>
          <a:ext cx="11650134" cy="3931920"/>
        </p:xfrm>
        <a:graphic>
          <a:graphicData uri="http://schemas.openxmlformats.org/drawingml/2006/table">
            <a:tbl>
              <a:tblPr firstRow="1" bandRow="1">
                <a:tableStyleId>{69CF1AB2-1976-4502-BF36-3FF5EA218861}</a:tableStyleId>
              </a:tblPr>
              <a:tblGrid>
                <a:gridCol w="4453467">
                  <a:extLst>
                    <a:ext uri="{9D8B030D-6E8A-4147-A177-3AD203B41FA5}">
                      <a16:colId xmlns:a16="http://schemas.microsoft.com/office/drawing/2014/main" val="4283768848"/>
                    </a:ext>
                  </a:extLst>
                </a:gridCol>
                <a:gridCol w="7196667">
                  <a:extLst>
                    <a:ext uri="{9D8B030D-6E8A-4147-A177-3AD203B41FA5}">
                      <a16:colId xmlns:a16="http://schemas.microsoft.com/office/drawing/2014/main" val="2051164281"/>
                    </a:ext>
                  </a:extLst>
                </a:gridCol>
              </a:tblGrid>
              <a:tr h="370840">
                <a:tc>
                  <a:txBody>
                    <a:bodyPr/>
                    <a:lstStyle/>
                    <a:p>
                      <a:pPr algn="ctr"/>
                      <a:r>
                        <a:rPr lang="es-ES" b="1" dirty="0" smtClean="0"/>
                        <a:t>REUMATOLOGÍA/MEDICINA</a:t>
                      </a:r>
                      <a:r>
                        <a:rPr lang="es-ES" b="1" baseline="0" dirty="0" smtClean="0"/>
                        <a:t> INTERNA</a:t>
                      </a:r>
                      <a:endParaRPr lang="es-ES" b="1" dirty="0"/>
                    </a:p>
                  </a:txBody>
                  <a:tcPr anchor="ctr"/>
                </a:tc>
                <a:tc>
                  <a:txBody>
                    <a:bodyPr/>
                    <a:lstStyle/>
                    <a:p>
                      <a:pPr marL="285750" indent="-285750" algn="just">
                        <a:buFont typeface="Arial" panose="020B0604020202020204" pitchFamily="34" charset="0"/>
                        <a:buChar char="•"/>
                      </a:pPr>
                      <a:r>
                        <a:rPr lang="es-ES" b="0" dirty="0" smtClean="0"/>
                        <a:t>Sospecha de problema inflamatorio o autoinmune</a:t>
                      </a:r>
                    </a:p>
                    <a:p>
                      <a:pPr marL="285750" indent="-285750" algn="just">
                        <a:buFont typeface="Arial" panose="020B0604020202020204" pitchFamily="34" charset="0"/>
                        <a:buChar char="•"/>
                      </a:pPr>
                      <a:r>
                        <a:rPr lang="es-ES" b="0" dirty="0" smtClean="0"/>
                        <a:t>En situaciones puntuales durante el proceso de diagnóstico y seguimiento: dudas diagnósticas, ajustes</a:t>
                      </a:r>
                      <a:r>
                        <a:rPr lang="es-ES" b="0" baseline="0" dirty="0" smtClean="0"/>
                        <a:t> de medicación, comorbilidad reumatológica</a:t>
                      </a:r>
                      <a:endParaRPr lang="es-ES" b="0" dirty="0"/>
                    </a:p>
                  </a:txBody>
                  <a:tcPr anchor="ctr"/>
                </a:tc>
                <a:extLst>
                  <a:ext uri="{0D108BD9-81ED-4DB2-BD59-A6C34878D82A}">
                    <a16:rowId xmlns:a16="http://schemas.microsoft.com/office/drawing/2014/main" val="1595710253"/>
                  </a:ext>
                </a:extLst>
              </a:tr>
              <a:tr h="370840">
                <a:tc>
                  <a:txBody>
                    <a:bodyPr/>
                    <a:lstStyle/>
                    <a:p>
                      <a:pPr algn="ctr"/>
                      <a:r>
                        <a:rPr lang="es-ES" b="1" dirty="0" smtClean="0"/>
                        <a:t>EQUIPO DE SALUD</a:t>
                      </a:r>
                      <a:r>
                        <a:rPr lang="es-ES" b="1" baseline="0" dirty="0" smtClean="0"/>
                        <a:t> MENTAL</a:t>
                      </a:r>
                      <a:endParaRPr lang="es-ES" b="1" dirty="0"/>
                    </a:p>
                  </a:txBody>
                  <a:tcPr anchor="ctr"/>
                </a:tc>
                <a:tc>
                  <a:txBody>
                    <a:bodyPr/>
                    <a:lstStyle/>
                    <a:p>
                      <a:pPr marL="285750" indent="-285750" algn="just">
                        <a:buFont typeface="Arial" panose="020B0604020202020204" pitchFamily="34" charset="0"/>
                        <a:buChar char="•"/>
                      </a:pPr>
                      <a:r>
                        <a:rPr lang="es-ES" dirty="0" smtClean="0"/>
                        <a:t>Enfermedad</a:t>
                      </a:r>
                      <a:r>
                        <a:rPr lang="es-ES" baseline="0" dirty="0" smtClean="0"/>
                        <a:t> depresiva grave previa a la enfermedad o agravada por esta</a:t>
                      </a:r>
                    </a:p>
                    <a:p>
                      <a:pPr marL="285750" indent="-285750" algn="just">
                        <a:buFont typeface="Arial" panose="020B0604020202020204" pitchFamily="34" charset="0"/>
                        <a:buChar char="•"/>
                      </a:pPr>
                      <a:r>
                        <a:rPr lang="es-ES" baseline="0" dirty="0" smtClean="0"/>
                        <a:t>Inadaptación a la enfermedad, con repercusión grave en la calidad de vida, o repercusión moderada susceptible de mejorar con terapia cognitivo-conductual grupal</a:t>
                      </a:r>
                      <a:endParaRPr lang="es-ES" b="0" dirty="0"/>
                    </a:p>
                  </a:txBody>
                  <a:tcPr anchor="ctr"/>
                </a:tc>
                <a:extLst>
                  <a:ext uri="{0D108BD9-81ED-4DB2-BD59-A6C34878D82A}">
                    <a16:rowId xmlns:a16="http://schemas.microsoft.com/office/drawing/2014/main" val="406234503"/>
                  </a:ext>
                </a:extLst>
              </a:tr>
              <a:tr h="370840">
                <a:tc>
                  <a:txBody>
                    <a:bodyPr/>
                    <a:lstStyle/>
                    <a:p>
                      <a:pPr algn="ctr"/>
                      <a:r>
                        <a:rPr lang="es-ES" b="1" dirty="0" smtClean="0"/>
                        <a:t>REHABILITACIÓN/MEDICINA FÍSICA/FISIOTERAPIA</a:t>
                      </a:r>
                      <a:endParaRPr lang="es-ES" b="1" dirty="0"/>
                    </a:p>
                  </a:txBody>
                  <a:tcPr anchor="ctr"/>
                </a:tc>
                <a:tc>
                  <a:txBody>
                    <a:bodyPr/>
                    <a:lstStyle/>
                    <a:p>
                      <a:pPr marL="285750" indent="-285750" algn="just">
                        <a:buFont typeface="Arial" panose="020B0604020202020204" pitchFamily="34" charset="0"/>
                        <a:buChar char="•"/>
                      </a:pPr>
                      <a:r>
                        <a:rPr lang="es-ES" dirty="0" smtClean="0"/>
                        <a:t>Patología concomitante o comorbilidad susceptible de mejorar con rehabilitación y fisioterapia que</a:t>
                      </a:r>
                      <a:r>
                        <a:rPr lang="es-ES" baseline="0" dirty="0" smtClean="0"/>
                        <a:t> impida el desarrollo de ejercicio físico y de actividades cotidianas</a:t>
                      </a:r>
                      <a:endParaRPr lang="es-ES" b="0" dirty="0"/>
                    </a:p>
                  </a:txBody>
                  <a:tcPr anchor="ctr"/>
                </a:tc>
                <a:extLst>
                  <a:ext uri="{0D108BD9-81ED-4DB2-BD59-A6C34878D82A}">
                    <a16:rowId xmlns:a16="http://schemas.microsoft.com/office/drawing/2014/main" val="244516388"/>
                  </a:ext>
                </a:extLst>
              </a:tr>
              <a:tr h="370840">
                <a:tc>
                  <a:txBody>
                    <a:bodyPr/>
                    <a:lstStyle/>
                    <a:p>
                      <a:pPr algn="ctr"/>
                      <a:r>
                        <a:rPr lang="es-ES" b="1" dirty="0" smtClean="0"/>
                        <a:t>DIGESTIVO/GINECOLOGÍA/MEDICINA INTERNA/UNIDAD DE DOLOR/OTRAS</a:t>
                      </a:r>
                      <a:endParaRPr lang="es-ES" b="1" dirty="0"/>
                    </a:p>
                  </a:txBody>
                  <a:tcPr anchor="ctr"/>
                </a:tc>
                <a:tc>
                  <a:txBody>
                    <a:bodyPr/>
                    <a:lstStyle/>
                    <a:p>
                      <a:pPr marL="285750" indent="-285750" algn="just">
                        <a:buFont typeface="Arial" panose="020B0604020202020204" pitchFamily="34" charset="0"/>
                        <a:buChar char="•"/>
                      </a:pPr>
                      <a:r>
                        <a:rPr lang="es-ES" dirty="0" smtClean="0"/>
                        <a:t>Comorbilidad que no se</a:t>
                      </a:r>
                      <a:r>
                        <a:rPr lang="es-ES" baseline="0" dirty="0" smtClean="0"/>
                        <a:t> pueda resolver en Atención Primaria</a:t>
                      </a:r>
                      <a:endParaRPr lang="es-ES" b="0" dirty="0"/>
                    </a:p>
                  </a:txBody>
                  <a:tcPr anchor="ctr"/>
                </a:tc>
                <a:extLst>
                  <a:ext uri="{0D108BD9-81ED-4DB2-BD59-A6C34878D82A}">
                    <a16:rowId xmlns:a16="http://schemas.microsoft.com/office/drawing/2014/main" val="2150502339"/>
                  </a:ext>
                </a:extLst>
              </a:tr>
            </a:tbl>
          </a:graphicData>
        </a:graphic>
      </p:graphicFrame>
    </p:spTree>
    <p:extLst>
      <p:ext uri="{BB962C8B-B14F-4D97-AF65-F5344CB8AC3E}">
        <p14:creationId xmlns:p14="http://schemas.microsoft.com/office/powerpoint/2010/main" val="644029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PRONÓSTICO</a:t>
            </a:r>
            <a:endParaRPr lang="es-ES" b="1" dirty="0"/>
          </a:p>
        </p:txBody>
      </p:sp>
      <p:sp>
        <p:nvSpPr>
          <p:cNvPr id="3" name="Marcador de contenido 2"/>
          <p:cNvSpPr>
            <a:spLocks noGrp="1"/>
          </p:cNvSpPr>
          <p:nvPr>
            <p:ph sz="quarter" idx="13"/>
          </p:nvPr>
        </p:nvSpPr>
        <p:spPr/>
        <p:txBody>
          <a:bodyPr/>
          <a:lstStyle/>
          <a:p>
            <a:pPr algn="just"/>
            <a:r>
              <a:rPr lang="es-ES" cap="none" dirty="0" smtClean="0"/>
              <a:t>Muchos pacientes continúan teniendo dolor y fatiga</a:t>
            </a:r>
          </a:p>
          <a:p>
            <a:pPr algn="just"/>
            <a:r>
              <a:rPr lang="es-ES" cap="none" dirty="0" smtClean="0"/>
              <a:t>Los pacientes tratados por Médicos de Atención </a:t>
            </a:r>
            <a:r>
              <a:rPr lang="es-ES" cap="none" dirty="0"/>
              <a:t>P</a:t>
            </a:r>
            <a:r>
              <a:rPr lang="es-ES" cap="none" dirty="0" smtClean="0"/>
              <a:t>rimaria tienen mejor pronóstico</a:t>
            </a:r>
          </a:p>
          <a:p>
            <a:pPr algn="just"/>
            <a:r>
              <a:rPr lang="es-ES" cap="none" dirty="0" smtClean="0"/>
              <a:t>Factores  demográficos y psicosociales tienen gran impacto en el pronóstico y los resultados </a:t>
            </a:r>
          </a:p>
          <a:p>
            <a:pPr algn="just"/>
            <a:r>
              <a:rPr lang="es-ES" cap="none" dirty="0" smtClean="0"/>
              <a:t>Los pacientes más severamente sintomáticos experimentan mayor morbilidad, más comorbilidades y un mayor coste sanitario</a:t>
            </a:r>
          </a:p>
          <a:p>
            <a:pPr algn="just"/>
            <a:r>
              <a:rPr lang="es-ES" cap="none" dirty="0" smtClean="0"/>
              <a:t>Mayor riesgo de suicidio (especialmente en aquellos con comorbilidades)</a:t>
            </a:r>
            <a:endParaRPr lang="es-ES" cap="none" dirty="0"/>
          </a:p>
        </p:txBody>
      </p:sp>
    </p:spTree>
    <p:extLst>
      <p:ext uri="{BB962C8B-B14F-4D97-AF65-F5344CB8AC3E}">
        <p14:creationId xmlns:p14="http://schemas.microsoft.com/office/powerpoint/2010/main" val="374851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FIBROMIALGIA EN NIÑOS Y ADOLESCENTES: FIBROMIALGIA PRIMARIA JUVENIL</a:t>
            </a:r>
            <a:endParaRPr lang="es-ES" b="1" dirty="0"/>
          </a:p>
        </p:txBody>
      </p:sp>
      <p:sp>
        <p:nvSpPr>
          <p:cNvPr id="3" name="Marcador de contenido 2"/>
          <p:cNvSpPr>
            <a:spLocks noGrp="1"/>
          </p:cNvSpPr>
          <p:nvPr>
            <p:ph sz="quarter" idx="13"/>
          </p:nvPr>
        </p:nvSpPr>
        <p:spPr/>
        <p:txBody>
          <a:bodyPr>
            <a:noAutofit/>
          </a:bodyPr>
          <a:lstStyle/>
          <a:p>
            <a:pPr algn="just"/>
            <a:r>
              <a:rPr lang="es-ES" sz="1800" cap="none" dirty="0" smtClean="0"/>
              <a:t>Los datos de adultos no siempre pueden extrapolarse a la fibromialgia juvenil</a:t>
            </a:r>
          </a:p>
          <a:p>
            <a:pPr algn="just"/>
            <a:r>
              <a:rPr lang="es-ES" sz="1800" cap="none" dirty="0" smtClean="0"/>
              <a:t>Prevalencia en niños y adolescentes en edad escolar 1-2%. 11-15 años. Casi inexistente en niños &lt; 4 años. Mujeres &gt; Hombres</a:t>
            </a:r>
          </a:p>
          <a:p>
            <a:pPr algn="just"/>
            <a:r>
              <a:rPr lang="es-ES" sz="1800" cap="none" dirty="0" smtClean="0"/>
              <a:t>Absentismo escolar</a:t>
            </a:r>
          </a:p>
          <a:p>
            <a:pPr marL="0" indent="0" algn="just">
              <a:buNone/>
            </a:pPr>
            <a:endParaRPr lang="es-ES" sz="1800" cap="none" dirty="0" smtClean="0"/>
          </a:p>
        </p:txBody>
      </p:sp>
      <p:graphicFrame>
        <p:nvGraphicFramePr>
          <p:cNvPr id="4" name="Tabla 3"/>
          <p:cNvGraphicFramePr>
            <a:graphicFrameLocks noGrp="1"/>
          </p:cNvGraphicFramePr>
          <p:nvPr>
            <p:extLst>
              <p:ext uri="{D42A27DB-BD31-4B8C-83A1-F6EECF244321}">
                <p14:modId xmlns:p14="http://schemas.microsoft.com/office/powerpoint/2010/main" val="3003788895"/>
              </p:ext>
            </p:extLst>
          </p:nvPr>
        </p:nvGraphicFramePr>
        <p:xfrm>
          <a:off x="1016002" y="4299274"/>
          <a:ext cx="10126134" cy="2108200"/>
        </p:xfrm>
        <a:graphic>
          <a:graphicData uri="http://schemas.openxmlformats.org/drawingml/2006/table">
            <a:tbl>
              <a:tblPr firstRow="1" bandRow="1">
                <a:tableStyleId>{5C22544A-7EE6-4342-B048-85BDC9FD1C3A}</a:tableStyleId>
              </a:tblPr>
              <a:tblGrid>
                <a:gridCol w="5063067">
                  <a:extLst>
                    <a:ext uri="{9D8B030D-6E8A-4147-A177-3AD203B41FA5}">
                      <a16:colId xmlns:a16="http://schemas.microsoft.com/office/drawing/2014/main" val="4064153305"/>
                    </a:ext>
                  </a:extLst>
                </a:gridCol>
                <a:gridCol w="5063067">
                  <a:extLst>
                    <a:ext uri="{9D8B030D-6E8A-4147-A177-3AD203B41FA5}">
                      <a16:colId xmlns:a16="http://schemas.microsoft.com/office/drawing/2014/main" val="3800731090"/>
                    </a:ext>
                  </a:extLst>
                </a:gridCol>
              </a:tblGrid>
              <a:tr h="370840">
                <a:tc gridSpan="2">
                  <a:txBody>
                    <a:bodyPr/>
                    <a:lstStyle/>
                    <a:p>
                      <a:pPr algn="ctr"/>
                      <a:r>
                        <a:rPr lang="es-ES" dirty="0" smtClean="0"/>
                        <a:t>CLÍNICA</a:t>
                      </a:r>
                      <a:endParaRPr lang="es-ES" dirty="0"/>
                    </a:p>
                  </a:txBody>
                  <a:tcPr anchor="ctr"/>
                </a:tc>
                <a:tc hMerge="1">
                  <a:txBody>
                    <a:bodyPr/>
                    <a:lstStyle/>
                    <a:p>
                      <a:endParaRPr lang="es-ES" dirty="0"/>
                    </a:p>
                  </a:txBody>
                  <a:tcPr/>
                </a:tc>
                <a:extLst>
                  <a:ext uri="{0D108BD9-81ED-4DB2-BD59-A6C34878D82A}">
                    <a16:rowId xmlns:a16="http://schemas.microsoft.com/office/drawing/2014/main" val="1303462432"/>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ES" cap="none" dirty="0" smtClean="0"/>
                        <a:t>Dolor generalizado</a:t>
                      </a:r>
                    </a:p>
                    <a:p>
                      <a:pPr algn="ctr"/>
                      <a:endParaRPr lang="es-ES" dirty="0"/>
                    </a:p>
                  </a:txBody>
                  <a:tcPr anchor="ctr"/>
                </a:tc>
                <a:tc>
                  <a:txBody>
                    <a:bodyPr/>
                    <a:lstStyle/>
                    <a:p>
                      <a:pPr marL="457200" lvl="1" indent="0" algn="ctr">
                        <a:buFont typeface="Arial" panose="020B0604020202020204" pitchFamily="34" charset="0"/>
                        <a:buNone/>
                      </a:pPr>
                      <a:r>
                        <a:rPr lang="es-ES" cap="none" dirty="0" smtClean="0"/>
                        <a:t>Cefalea</a:t>
                      </a:r>
                    </a:p>
                    <a:p>
                      <a:pPr marL="457200" lvl="1" indent="0" algn="ctr">
                        <a:buFont typeface="Arial" panose="020B0604020202020204" pitchFamily="34" charset="0"/>
                        <a:buNone/>
                      </a:pPr>
                      <a:r>
                        <a:rPr lang="es-ES" cap="none" dirty="0" smtClean="0"/>
                        <a:t>Alteraciones del sueño</a:t>
                      </a:r>
                    </a:p>
                    <a:p>
                      <a:pPr marL="457200" lvl="1" indent="0" algn="ctr">
                        <a:buFont typeface="Arial" panose="020B0604020202020204" pitchFamily="34" charset="0"/>
                        <a:buNone/>
                      </a:pPr>
                      <a:r>
                        <a:rPr lang="es-ES" cap="none" dirty="0" smtClean="0"/>
                        <a:t>Fatiga </a:t>
                      </a:r>
                    </a:p>
                    <a:p>
                      <a:pPr marL="457200" lvl="1" indent="0" algn="ctr">
                        <a:buFont typeface="Arial" panose="020B0604020202020204" pitchFamily="34" charset="0"/>
                        <a:buNone/>
                      </a:pPr>
                      <a:r>
                        <a:rPr lang="es-ES" cap="none" dirty="0" smtClean="0"/>
                        <a:t>Rigidez</a:t>
                      </a:r>
                    </a:p>
                    <a:p>
                      <a:pPr marL="457200" lvl="1" indent="0" algn="ctr">
                        <a:buFont typeface="Arial" panose="020B0604020202020204" pitchFamily="34" charset="0"/>
                        <a:buNone/>
                      </a:pPr>
                      <a:r>
                        <a:rPr lang="es-ES" cap="none" dirty="0" smtClean="0"/>
                        <a:t>Inflamación subjetiva de las articulaciones</a:t>
                      </a:r>
                    </a:p>
                    <a:p>
                      <a:pPr marL="457200" lvl="1" indent="0" algn="ctr">
                        <a:buFont typeface="Arial" panose="020B0604020202020204" pitchFamily="34" charset="0"/>
                        <a:buNone/>
                      </a:pPr>
                      <a:r>
                        <a:rPr lang="es-ES" cap="none" dirty="0" smtClean="0"/>
                        <a:t>…</a:t>
                      </a:r>
                      <a:endParaRPr lang="es-ES" dirty="0"/>
                    </a:p>
                  </a:txBody>
                  <a:tcPr anchor="ctr"/>
                </a:tc>
                <a:extLst>
                  <a:ext uri="{0D108BD9-81ED-4DB2-BD59-A6C34878D82A}">
                    <a16:rowId xmlns:a16="http://schemas.microsoft.com/office/drawing/2014/main" val="277141481"/>
                  </a:ext>
                </a:extLst>
              </a:tr>
            </a:tbl>
          </a:graphicData>
        </a:graphic>
      </p:graphicFrame>
      <p:sp>
        <p:nvSpPr>
          <p:cNvPr id="5" name="Cruz 4"/>
          <p:cNvSpPr/>
          <p:nvPr/>
        </p:nvSpPr>
        <p:spPr>
          <a:xfrm>
            <a:off x="5943602" y="5317066"/>
            <a:ext cx="287867" cy="29030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12863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FIBROMIALGIA EN NIÑOS Y ADOLESCENTES: FIBROMIALGIA PRIMARIA JUVENIL</a:t>
            </a:r>
            <a:endParaRPr lang="es-ES" b="1"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3383763204"/>
              </p:ext>
            </p:extLst>
          </p:nvPr>
        </p:nvGraphicFramePr>
        <p:xfrm>
          <a:off x="389467" y="2366963"/>
          <a:ext cx="11497733" cy="3302000"/>
        </p:xfrm>
        <a:graphic>
          <a:graphicData uri="http://schemas.openxmlformats.org/drawingml/2006/table">
            <a:tbl>
              <a:tblPr firstRow="1" bandRow="1">
                <a:tableStyleId>{5C22544A-7EE6-4342-B048-85BDC9FD1C3A}</a:tableStyleId>
              </a:tblPr>
              <a:tblGrid>
                <a:gridCol w="6218545">
                  <a:extLst>
                    <a:ext uri="{9D8B030D-6E8A-4147-A177-3AD203B41FA5}">
                      <a16:colId xmlns:a16="http://schemas.microsoft.com/office/drawing/2014/main" val="175997304"/>
                    </a:ext>
                  </a:extLst>
                </a:gridCol>
                <a:gridCol w="5279188">
                  <a:extLst>
                    <a:ext uri="{9D8B030D-6E8A-4147-A177-3AD203B41FA5}">
                      <a16:colId xmlns:a16="http://schemas.microsoft.com/office/drawing/2014/main" val="859175321"/>
                    </a:ext>
                  </a:extLst>
                </a:gridCol>
              </a:tblGrid>
              <a:tr h="370840">
                <a:tc gridSpan="2">
                  <a:txBody>
                    <a:bodyPr/>
                    <a:lstStyle/>
                    <a:p>
                      <a:pPr algn="ctr"/>
                      <a:r>
                        <a:rPr lang="es-ES" b="1" dirty="0" smtClean="0"/>
                        <a:t>CRITERIOS YUNUS</a:t>
                      </a:r>
                      <a:r>
                        <a:rPr lang="es-ES" b="1" baseline="0" dirty="0" smtClean="0"/>
                        <a:t> Y MASI</a:t>
                      </a:r>
                      <a:endParaRPr lang="es-ES" b="1" dirty="0"/>
                    </a:p>
                  </a:txBody>
                  <a:tcPr/>
                </a:tc>
                <a:tc hMerge="1">
                  <a:txBody>
                    <a:bodyPr/>
                    <a:lstStyle/>
                    <a:p>
                      <a:endParaRPr lang="es-ES" dirty="0"/>
                    </a:p>
                  </a:txBody>
                  <a:tcPr/>
                </a:tc>
                <a:extLst>
                  <a:ext uri="{0D108BD9-81ED-4DB2-BD59-A6C34878D82A}">
                    <a16:rowId xmlns:a16="http://schemas.microsoft.com/office/drawing/2014/main" val="3375244320"/>
                  </a:ext>
                </a:extLst>
              </a:tr>
              <a:tr h="370840">
                <a:tc>
                  <a:txBody>
                    <a:bodyPr/>
                    <a:lstStyle/>
                    <a:p>
                      <a:pPr algn="ctr"/>
                      <a:r>
                        <a:rPr lang="es-ES" b="1" dirty="0" smtClean="0"/>
                        <a:t>Criterios</a:t>
                      </a:r>
                      <a:r>
                        <a:rPr lang="es-ES" b="1" baseline="0" dirty="0" smtClean="0"/>
                        <a:t> Mayores</a:t>
                      </a:r>
                      <a:endParaRPr lang="es-ES" b="1" dirty="0"/>
                    </a:p>
                  </a:txBody>
                  <a:tcPr/>
                </a:tc>
                <a:tc>
                  <a:txBody>
                    <a:bodyPr/>
                    <a:lstStyle/>
                    <a:p>
                      <a:pPr algn="ctr"/>
                      <a:r>
                        <a:rPr lang="es-ES" b="1" dirty="0" smtClean="0"/>
                        <a:t>Criterios Menores</a:t>
                      </a:r>
                      <a:endParaRPr lang="es-ES" b="1" dirty="0"/>
                    </a:p>
                  </a:txBody>
                  <a:tcPr/>
                </a:tc>
                <a:extLst>
                  <a:ext uri="{0D108BD9-81ED-4DB2-BD59-A6C34878D82A}">
                    <a16:rowId xmlns:a16="http://schemas.microsoft.com/office/drawing/2014/main" val="2635381079"/>
                  </a:ext>
                </a:extLst>
              </a:tr>
              <a:tr h="370840">
                <a:tc>
                  <a:txBody>
                    <a:bodyPr/>
                    <a:lstStyle/>
                    <a:p>
                      <a:pPr marL="285750" indent="-285750" algn="just">
                        <a:buFont typeface="Arial" panose="020B0604020202020204" pitchFamily="34" charset="0"/>
                        <a:buChar char="•"/>
                      </a:pPr>
                      <a:r>
                        <a:rPr lang="es-ES" i="0" dirty="0" smtClean="0"/>
                        <a:t>Dolor</a:t>
                      </a:r>
                      <a:r>
                        <a:rPr lang="es-ES" i="0" baseline="0" dirty="0" smtClean="0"/>
                        <a:t> </a:t>
                      </a:r>
                      <a:r>
                        <a:rPr lang="es-ES" i="0" baseline="0" dirty="0" err="1" smtClean="0"/>
                        <a:t>musculoesquelético</a:t>
                      </a:r>
                      <a:r>
                        <a:rPr lang="es-ES" i="0" baseline="0" dirty="0" smtClean="0"/>
                        <a:t> en </a:t>
                      </a:r>
                      <a:r>
                        <a:rPr lang="es-ES" i="0" dirty="0" smtClean="0"/>
                        <a:t>≥</a:t>
                      </a:r>
                      <a:r>
                        <a:rPr lang="es-ES" i="0" baseline="0" dirty="0" smtClean="0"/>
                        <a:t> 3 zonas durante al menos 3 meses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smtClean="0"/>
                        <a:t>Ausencia de otra patología que justifique la clínica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smtClean="0"/>
                        <a:t>Pruebas complementarias normales</a:t>
                      </a:r>
                    </a:p>
                    <a:p>
                      <a:pPr marL="285750" indent="-285750">
                        <a:buFont typeface="Arial" panose="020B0604020202020204" pitchFamily="34" charset="0"/>
                        <a:buChar char="•"/>
                      </a:pPr>
                      <a:r>
                        <a:rPr lang="es-ES" dirty="0" smtClean="0"/>
                        <a:t>≥ 5 Puntos</a:t>
                      </a:r>
                      <a:r>
                        <a:rPr lang="es-ES" baseline="0" dirty="0" smtClean="0"/>
                        <a:t> sensibles (“gatillo”)</a:t>
                      </a:r>
                    </a:p>
                  </a:txBody>
                  <a:tcPr/>
                </a:tc>
                <a:tc>
                  <a:txBody>
                    <a:bodyPr/>
                    <a:lstStyle/>
                    <a:p>
                      <a:pPr marL="285750" indent="-285750">
                        <a:buFont typeface="Arial" panose="020B0604020202020204" pitchFamily="34" charset="0"/>
                        <a:buChar char="•"/>
                      </a:pPr>
                      <a:r>
                        <a:rPr lang="es-ES" dirty="0" smtClean="0"/>
                        <a:t>Ansiedad crónica</a:t>
                      </a:r>
                    </a:p>
                    <a:p>
                      <a:pPr marL="285750" indent="-285750">
                        <a:buFont typeface="Arial" panose="020B0604020202020204" pitchFamily="34" charset="0"/>
                        <a:buChar char="•"/>
                      </a:pPr>
                      <a:r>
                        <a:rPr lang="es-ES" dirty="0" smtClean="0"/>
                        <a:t>Fatiga</a:t>
                      </a:r>
                    </a:p>
                    <a:p>
                      <a:pPr marL="285750" indent="-285750">
                        <a:buFont typeface="Arial" panose="020B0604020202020204" pitchFamily="34" charset="0"/>
                        <a:buChar char="•"/>
                      </a:pPr>
                      <a:r>
                        <a:rPr lang="es-ES" dirty="0" smtClean="0"/>
                        <a:t>Sueño defectuoso</a:t>
                      </a:r>
                    </a:p>
                    <a:p>
                      <a:pPr marL="285750" indent="-285750">
                        <a:buFont typeface="Arial" panose="020B0604020202020204" pitchFamily="34" charset="0"/>
                        <a:buChar char="•"/>
                      </a:pPr>
                      <a:r>
                        <a:rPr lang="es-ES" dirty="0" smtClean="0"/>
                        <a:t>Cefalea</a:t>
                      </a:r>
                      <a:r>
                        <a:rPr lang="es-ES" baseline="0" dirty="0" smtClean="0"/>
                        <a:t> crónica</a:t>
                      </a:r>
                    </a:p>
                    <a:p>
                      <a:pPr marL="285750" indent="-285750">
                        <a:buFont typeface="Arial" panose="020B0604020202020204" pitchFamily="34" charset="0"/>
                        <a:buChar char="•"/>
                      </a:pPr>
                      <a:r>
                        <a:rPr lang="es-ES" baseline="0" dirty="0" smtClean="0"/>
                        <a:t>Colon irritable</a:t>
                      </a:r>
                    </a:p>
                    <a:p>
                      <a:pPr marL="285750" indent="-285750">
                        <a:buFont typeface="Arial" panose="020B0604020202020204" pitchFamily="34" charset="0"/>
                        <a:buChar char="•"/>
                      </a:pPr>
                      <a:r>
                        <a:rPr lang="es-ES" baseline="0" dirty="0" smtClean="0"/>
                        <a:t>Edema subjetivo de tejidos blandos</a:t>
                      </a:r>
                    </a:p>
                    <a:p>
                      <a:pPr marL="285750" indent="-285750">
                        <a:buFont typeface="Arial" panose="020B0604020202020204" pitchFamily="34" charset="0"/>
                        <a:buChar char="•"/>
                      </a:pPr>
                      <a:r>
                        <a:rPr lang="es-ES" baseline="0" dirty="0" smtClean="0"/>
                        <a:t>Cambios del dolor con el ejercicio físico</a:t>
                      </a:r>
                    </a:p>
                    <a:p>
                      <a:pPr marL="285750" indent="-285750">
                        <a:buFont typeface="Arial" panose="020B0604020202020204" pitchFamily="34" charset="0"/>
                        <a:buChar char="•"/>
                      </a:pPr>
                      <a:r>
                        <a:rPr lang="es-ES" baseline="0" dirty="0" smtClean="0"/>
                        <a:t>Cambios del dolor con las fluctuaciones climáticas</a:t>
                      </a:r>
                    </a:p>
                    <a:p>
                      <a:pPr marL="285750" indent="-285750">
                        <a:buFont typeface="Arial" panose="020B0604020202020204" pitchFamily="34" charset="0"/>
                        <a:buChar char="•"/>
                      </a:pPr>
                      <a:r>
                        <a:rPr lang="es-ES" baseline="0" dirty="0" smtClean="0"/>
                        <a:t>Sensación de entumecimiento</a:t>
                      </a:r>
                      <a:endParaRPr lang="es-ES" dirty="0"/>
                    </a:p>
                  </a:txBody>
                  <a:tcPr/>
                </a:tc>
                <a:extLst>
                  <a:ext uri="{0D108BD9-81ED-4DB2-BD59-A6C34878D82A}">
                    <a16:rowId xmlns:a16="http://schemas.microsoft.com/office/drawing/2014/main" val="4211029872"/>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070334134"/>
              </p:ext>
            </p:extLst>
          </p:nvPr>
        </p:nvGraphicFramePr>
        <p:xfrm>
          <a:off x="3762062" y="5764082"/>
          <a:ext cx="4667875" cy="914400"/>
        </p:xfrm>
        <a:graphic>
          <a:graphicData uri="http://schemas.openxmlformats.org/drawingml/2006/table">
            <a:tbl>
              <a:tblPr firstRow="1" bandRow="1">
                <a:tableStyleId>{5C22544A-7EE6-4342-B048-85BDC9FD1C3A}</a:tableStyleId>
              </a:tblPr>
              <a:tblGrid>
                <a:gridCol w="4667875">
                  <a:extLst>
                    <a:ext uri="{9D8B030D-6E8A-4147-A177-3AD203B41FA5}">
                      <a16:colId xmlns:a16="http://schemas.microsoft.com/office/drawing/2014/main" val="1034588052"/>
                    </a:ext>
                  </a:extLst>
                </a:gridCol>
              </a:tblGrid>
              <a:tr h="370840">
                <a:tc>
                  <a:txBody>
                    <a:bodyPr/>
                    <a:lstStyle/>
                    <a:p>
                      <a:pPr algn="ctr"/>
                      <a:r>
                        <a:rPr lang="es-ES" b="1" dirty="0" smtClean="0"/>
                        <a:t>3 Criterios</a:t>
                      </a:r>
                      <a:r>
                        <a:rPr lang="es-ES" b="1" baseline="0" dirty="0" smtClean="0"/>
                        <a:t> Mayores + </a:t>
                      </a:r>
                      <a:r>
                        <a:rPr lang="es-ES" b="1" dirty="0" smtClean="0"/>
                        <a:t>≥ 3 Criterios Menores</a:t>
                      </a:r>
                    </a:p>
                    <a:p>
                      <a:pPr algn="ctr"/>
                      <a:r>
                        <a:rPr lang="es-ES" b="1" dirty="0" smtClean="0"/>
                        <a:t>ó</a:t>
                      </a:r>
                    </a:p>
                    <a:p>
                      <a:pPr algn="ctr"/>
                      <a:r>
                        <a:rPr lang="es-ES" b="1" dirty="0" smtClean="0"/>
                        <a:t>4 Puntos Sensibles + 5 Criterios Menores</a:t>
                      </a:r>
                      <a:endParaRPr lang="es-ES" b="1" dirty="0"/>
                    </a:p>
                  </a:txBody>
                  <a:tcPr/>
                </a:tc>
                <a:extLst>
                  <a:ext uri="{0D108BD9-81ED-4DB2-BD59-A6C34878D82A}">
                    <a16:rowId xmlns:a16="http://schemas.microsoft.com/office/drawing/2014/main" val="969724087"/>
                  </a:ext>
                </a:extLst>
              </a:tr>
            </a:tbl>
          </a:graphicData>
        </a:graphic>
      </p:graphicFrame>
      <p:pic>
        <p:nvPicPr>
          <p:cNvPr id="7"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784" y="4017963"/>
            <a:ext cx="1952793" cy="154460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91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FIBROMIALGIA EN NIÑOS Y ADOLESCENTES: FIBROMIALGIA PRIMARIA JUVENIL</a:t>
            </a:r>
            <a:endParaRPr lang="es-ES"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580409384"/>
              </p:ext>
            </p:extLst>
          </p:nvPr>
        </p:nvGraphicFramePr>
        <p:xfrm>
          <a:off x="865545" y="2341694"/>
          <a:ext cx="10460910" cy="3826269"/>
        </p:xfrm>
        <a:graphic>
          <a:graphicData uri="http://schemas.openxmlformats.org/drawingml/2006/table">
            <a:tbl>
              <a:tblPr firstRow="1" bandRow="1">
                <a:tableStyleId>{5C22544A-7EE6-4342-B048-85BDC9FD1C3A}</a:tableStyleId>
              </a:tblPr>
              <a:tblGrid>
                <a:gridCol w="2015472">
                  <a:extLst>
                    <a:ext uri="{9D8B030D-6E8A-4147-A177-3AD203B41FA5}">
                      <a16:colId xmlns:a16="http://schemas.microsoft.com/office/drawing/2014/main" val="3730520196"/>
                    </a:ext>
                  </a:extLst>
                </a:gridCol>
                <a:gridCol w="2847162">
                  <a:extLst>
                    <a:ext uri="{9D8B030D-6E8A-4147-A177-3AD203B41FA5}">
                      <a16:colId xmlns:a16="http://schemas.microsoft.com/office/drawing/2014/main" val="3982167332"/>
                    </a:ext>
                  </a:extLst>
                </a:gridCol>
                <a:gridCol w="5598276">
                  <a:extLst>
                    <a:ext uri="{9D8B030D-6E8A-4147-A177-3AD203B41FA5}">
                      <a16:colId xmlns:a16="http://schemas.microsoft.com/office/drawing/2014/main" val="2291012171"/>
                    </a:ext>
                  </a:extLst>
                </a:gridCol>
              </a:tblGrid>
              <a:tr h="348941">
                <a:tc gridSpan="3">
                  <a:txBody>
                    <a:bodyPr/>
                    <a:lstStyle/>
                    <a:p>
                      <a:pPr algn="ctr"/>
                      <a:r>
                        <a:rPr lang="es-ES" dirty="0" smtClean="0"/>
                        <a:t>TRATAMIENTO</a:t>
                      </a:r>
                      <a:endParaRPr lang="es-ES" dirty="0"/>
                    </a:p>
                  </a:txBody>
                  <a:tcPr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4779307"/>
                  </a:ext>
                </a:extLst>
              </a:tr>
              <a:tr h="872352">
                <a:tc rowSpan="3">
                  <a:txBody>
                    <a:bodyPr/>
                    <a:lstStyle/>
                    <a:p>
                      <a:pPr algn="just"/>
                      <a:r>
                        <a:rPr lang="es-ES" b="1" dirty="0" smtClean="0"/>
                        <a:t>No</a:t>
                      </a:r>
                      <a:r>
                        <a:rPr lang="es-ES" b="1" baseline="0" dirty="0" smtClean="0"/>
                        <a:t> Farmacológico</a:t>
                      </a:r>
                      <a:endParaRPr lang="es-ES" b="1" dirty="0"/>
                    </a:p>
                  </a:txBody>
                  <a:tcPr anchor="ctr"/>
                </a:tc>
                <a:tc>
                  <a:txBody>
                    <a:bodyPr/>
                    <a:lstStyle/>
                    <a:p>
                      <a:pPr algn="just"/>
                      <a:r>
                        <a:rPr lang="es-ES" dirty="0" smtClean="0"/>
                        <a:t>Educación del paciente y familia</a:t>
                      </a:r>
                      <a:endParaRPr lang="es-ES"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Medidas higiénico-dietéticas</a:t>
                      </a:r>
                      <a:r>
                        <a:rPr lang="es-ES" baseline="0" dirty="0" smtClean="0"/>
                        <a:t>  (ejercicio, horarios,…) </a:t>
                      </a:r>
                    </a:p>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Valorar terapia ocupacional</a:t>
                      </a:r>
                    </a:p>
                  </a:txBody>
                  <a:tcPr anchor="ctr"/>
                </a:tc>
                <a:extLst>
                  <a:ext uri="{0D108BD9-81ED-4DB2-BD59-A6C34878D82A}">
                    <a16:rowId xmlns:a16="http://schemas.microsoft.com/office/drawing/2014/main" val="1704475748"/>
                  </a:ext>
                </a:extLst>
              </a:tr>
              <a:tr h="610647">
                <a:tc vMerge="1">
                  <a:txBody>
                    <a:bodyPr/>
                    <a:lstStyle/>
                    <a:p>
                      <a:endParaRPr lang="es-E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Ejercicio físico </a:t>
                      </a:r>
                      <a:endParaRPr lang="es-ES" dirty="0" smtClean="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Aeróbico de bajo impacto</a:t>
                      </a:r>
                    </a:p>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Acuático y/o Convencional</a:t>
                      </a:r>
                      <a:endParaRPr lang="es-ES" dirty="0" smtClean="0"/>
                    </a:p>
                  </a:txBody>
                  <a:tcPr anchor="ctr"/>
                </a:tc>
                <a:extLst>
                  <a:ext uri="{0D108BD9-81ED-4DB2-BD59-A6C34878D82A}">
                    <a16:rowId xmlns:a16="http://schemas.microsoft.com/office/drawing/2014/main" val="3653431771"/>
                  </a:ext>
                </a:extLst>
              </a:tr>
              <a:tr h="610647">
                <a:tc vMerge="1">
                  <a:txBody>
                    <a:bodyPr/>
                    <a:lstStyle/>
                    <a:p>
                      <a:endParaRPr lang="es-E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Intervención psicológica</a:t>
                      </a:r>
                      <a:endParaRPr lang="es-ES"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90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Terapia cognitivo-conductual vs Psicoterapia psicodinámica</a:t>
                      </a:r>
                      <a:endParaRPr lang="es-ES"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ES" sz="900" baseline="0" dirty="0" smtClean="0"/>
                    </a:p>
                  </a:txBody>
                  <a:tcPr anchor="ctr"/>
                </a:tc>
                <a:extLst>
                  <a:ext uri="{0D108BD9-81ED-4DB2-BD59-A6C34878D82A}">
                    <a16:rowId xmlns:a16="http://schemas.microsoft.com/office/drawing/2014/main" val="3802655046"/>
                  </a:ext>
                </a:extLst>
              </a:tr>
              <a:tr h="467541">
                <a:tc rowSpan="2">
                  <a:txBody>
                    <a:bodyPr/>
                    <a:lstStyle/>
                    <a:p>
                      <a:pPr algn="just"/>
                      <a:r>
                        <a:rPr lang="es-ES" b="1" dirty="0" smtClean="0"/>
                        <a:t>Farmacológico</a:t>
                      </a:r>
                      <a:endParaRPr lang="es-ES" b="1" dirty="0"/>
                    </a:p>
                  </a:txBody>
                  <a:tcPr anchor="ctr"/>
                </a:tc>
                <a:tc>
                  <a:txBody>
                    <a:bodyPr/>
                    <a:lstStyle/>
                    <a:p>
                      <a:pPr algn="just"/>
                      <a:r>
                        <a:rPr lang="es-ES" dirty="0" smtClean="0"/>
                        <a:t>Antidepresivos</a:t>
                      </a:r>
                      <a:endParaRPr lang="es-ES" dirty="0"/>
                    </a:p>
                  </a:txBody>
                  <a:tcPr anchor="ctr"/>
                </a:tc>
                <a:tc>
                  <a:txBody>
                    <a:bodyPr/>
                    <a:lstStyle/>
                    <a:p>
                      <a:pPr algn="just"/>
                      <a:r>
                        <a:rPr lang="es-ES" dirty="0" err="1" smtClean="0"/>
                        <a:t>Ciclobenzapirina</a:t>
                      </a:r>
                      <a:r>
                        <a:rPr lang="es-ES" dirty="0" smtClean="0"/>
                        <a:t>: </a:t>
                      </a:r>
                      <a:r>
                        <a:rPr lang="es-ES" baseline="0" dirty="0" smtClean="0"/>
                        <a:t>10-25 mg 30 minutos antes de acostarse</a:t>
                      </a:r>
                    </a:p>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err="1" smtClean="0"/>
                        <a:t>Amitriptilina</a:t>
                      </a:r>
                      <a:r>
                        <a:rPr lang="es-ES" baseline="0" dirty="0" smtClean="0"/>
                        <a:t>: 20-30 mg por la noche</a:t>
                      </a:r>
                      <a:endParaRPr lang="es-ES" dirty="0" smtClean="0"/>
                    </a:p>
                  </a:txBody>
                  <a:tcPr anchor="ctr"/>
                </a:tc>
                <a:extLst>
                  <a:ext uri="{0D108BD9-81ED-4DB2-BD59-A6C34878D82A}">
                    <a16:rowId xmlns:a16="http://schemas.microsoft.com/office/drawing/2014/main" val="3255356636"/>
                  </a:ext>
                </a:extLst>
              </a:tr>
              <a:tr h="667917">
                <a:tc vMerge="1">
                  <a:txBody>
                    <a:bodyPr/>
                    <a:lstStyle/>
                    <a:p>
                      <a:endParaRPr lang="es-ES"/>
                    </a:p>
                  </a:txBody>
                  <a:tcPr/>
                </a:tc>
                <a:tc>
                  <a:txBody>
                    <a:bodyPr/>
                    <a:lstStyle/>
                    <a:p>
                      <a:pPr algn="just"/>
                      <a:r>
                        <a:rPr lang="es-ES" baseline="0" dirty="0" smtClean="0"/>
                        <a:t>Analgésicos</a:t>
                      </a:r>
                      <a:endParaRPr lang="es-ES"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Naproxeno o Ibuprofeno</a:t>
                      </a:r>
                      <a:endParaRPr lang="es-E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ES" baseline="0" dirty="0" smtClean="0"/>
                        <a:t>Por la noche o si rigidez, por la mañana</a:t>
                      </a:r>
                      <a:endParaRPr lang="es-ES" dirty="0"/>
                    </a:p>
                  </a:txBody>
                  <a:tcPr anchor="ctr"/>
                </a:tc>
                <a:extLst>
                  <a:ext uri="{0D108BD9-81ED-4DB2-BD59-A6C34878D82A}">
                    <a16:rowId xmlns:a16="http://schemas.microsoft.com/office/drawing/2014/main" val="884470080"/>
                  </a:ext>
                </a:extLst>
              </a:tr>
            </a:tbl>
          </a:graphicData>
        </a:graphic>
      </p:graphicFrame>
    </p:spTree>
    <p:extLst>
      <p:ext uri="{BB962C8B-B14F-4D97-AF65-F5344CB8AC3E}">
        <p14:creationId xmlns:p14="http://schemas.microsoft.com/office/powerpoint/2010/main" val="665461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CONCLUSIONES</a:t>
            </a:r>
            <a:endParaRPr lang="es-ES" b="1" dirty="0"/>
          </a:p>
        </p:txBody>
      </p:sp>
      <p:sp>
        <p:nvSpPr>
          <p:cNvPr id="3" name="Marcador de contenido 2"/>
          <p:cNvSpPr>
            <a:spLocks noGrp="1"/>
          </p:cNvSpPr>
          <p:nvPr>
            <p:ph sz="quarter" idx="13"/>
          </p:nvPr>
        </p:nvSpPr>
        <p:spPr/>
        <p:txBody>
          <a:bodyPr>
            <a:normAutofit/>
          </a:bodyPr>
          <a:lstStyle/>
          <a:p>
            <a:pPr algn="just"/>
            <a:r>
              <a:rPr lang="es-ES" cap="none" dirty="0" smtClean="0"/>
              <a:t>Reducir escepticismo</a:t>
            </a:r>
          </a:p>
          <a:p>
            <a:pPr algn="just"/>
            <a:r>
              <a:rPr lang="es-ES" cap="none" dirty="0" smtClean="0"/>
              <a:t>Beneficios del diagnóstico precoz</a:t>
            </a:r>
          </a:p>
          <a:p>
            <a:pPr algn="just"/>
            <a:r>
              <a:rPr lang="es-ES" cap="none" dirty="0" smtClean="0"/>
              <a:t>Patología de Atención Primaria</a:t>
            </a:r>
          </a:p>
          <a:p>
            <a:pPr algn="just"/>
            <a:r>
              <a:rPr lang="es-ES" cap="none" dirty="0" smtClean="0"/>
              <a:t>Cambios en los criterios diagnósticos</a:t>
            </a:r>
          </a:p>
          <a:p>
            <a:pPr algn="just"/>
            <a:r>
              <a:rPr lang="es-ES" cap="none" dirty="0" smtClean="0"/>
              <a:t>No es un diagnóstico de exclusión</a:t>
            </a:r>
          </a:p>
          <a:p>
            <a:pPr algn="just"/>
            <a:r>
              <a:rPr lang="es-ES" cap="none" dirty="0" smtClean="0"/>
              <a:t>Importancia de medidas no farmacológicas</a:t>
            </a:r>
          </a:p>
          <a:p>
            <a:pPr algn="just"/>
            <a:r>
              <a:rPr lang="es-ES" cap="none" dirty="0" smtClean="0"/>
              <a:t>Tratamiento individualizado y multidisciplinar</a:t>
            </a:r>
            <a:endParaRPr lang="es-ES" cap="none" dirty="0"/>
          </a:p>
        </p:txBody>
      </p:sp>
    </p:spTree>
    <p:extLst>
      <p:ext uri="{BB962C8B-B14F-4D97-AF65-F5344CB8AC3E}">
        <p14:creationId xmlns:p14="http://schemas.microsoft.com/office/powerpoint/2010/main" val="1394345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1028" name="Picture 4" descr="Resultado de imagen de muchas gracias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79" y="1665370"/>
            <a:ext cx="5146988" cy="36503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de muchas thankius"/>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823696" y="1665370"/>
            <a:ext cx="5944226" cy="365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49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BIBLIOGRAFÍA</a:t>
            </a:r>
            <a:endParaRPr lang="es-ES" b="1" dirty="0"/>
          </a:p>
        </p:txBody>
      </p:sp>
      <p:sp>
        <p:nvSpPr>
          <p:cNvPr id="3" name="Marcador de contenido 2"/>
          <p:cNvSpPr>
            <a:spLocks noGrp="1"/>
          </p:cNvSpPr>
          <p:nvPr>
            <p:ph sz="quarter" idx="13"/>
          </p:nvPr>
        </p:nvSpPr>
        <p:spPr/>
        <p:txBody>
          <a:bodyPr>
            <a:normAutofit fontScale="77500" lnSpcReduction="20000"/>
          </a:bodyPr>
          <a:lstStyle/>
          <a:p>
            <a:pPr algn="just"/>
            <a:r>
              <a:rPr lang="nb-NO" cap="none" dirty="0" smtClean="0"/>
              <a:t>Garzón Hernández J, Gavilán Moral E. Fibromialgia. Rev AMF 2018; 14(3): 145-152</a:t>
            </a:r>
          </a:p>
          <a:p>
            <a:pPr algn="just"/>
            <a:r>
              <a:rPr lang="nb-NO" cap="none" dirty="0" smtClean="0"/>
              <a:t>Montero Martín EM, Roth Damas P, Sempere Manuel M, Palop Larrea V. Guía clínica de Síndrome de fibromialgia. Fisterra</a:t>
            </a:r>
          </a:p>
          <a:p>
            <a:pPr algn="just"/>
            <a:r>
              <a:rPr lang="nb-NO" cap="none" dirty="0" smtClean="0"/>
              <a:t>Moyano S, Kilstein JG, Alegre de Miguel C. Nuevos criterios diagnósticos de fibromialgia: ¿vinieron para uedarse? Reumatol Cli. 2015; 11(4): 210-214</a:t>
            </a:r>
          </a:p>
          <a:p>
            <a:pPr algn="just"/>
            <a:r>
              <a:rPr lang="nb-NO" cap="none" dirty="0" smtClean="0"/>
              <a:t>Charles Kodner, MD. Fibromyalgia. XII Rheumatology and the Musculoskeletal System: 896-898</a:t>
            </a:r>
          </a:p>
          <a:p>
            <a:pPr algn="just"/>
            <a:r>
              <a:rPr lang="nb-NO" cap="none" dirty="0" smtClean="0"/>
              <a:t>Macfarlane GJ, et l. EULAR revised recommendations for the management of fibromyalgia. Ann Rheum Dis 2017; 76: 318-328</a:t>
            </a:r>
          </a:p>
          <a:p>
            <a:pPr algn="just"/>
            <a:r>
              <a:rPr lang="es-ES" cap="none" dirty="0"/>
              <a:t>García DA, </a:t>
            </a:r>
            <a:r>
              <a:rPr lang="es-ES" cap="none" dirty="0" err="1"/>
              <a:t>martínez</a:t>
            </a:r>
            <a:r>
              <a:rPr lang="es-ES" cap="none" dirty="0"/>
              <a:t> I, </a:t>
            </a:r>
            <a:r>
              <a:rPr lang="es-ES" cap="none" dirty="0" err="1"/>
              <a:t>saturno</a:t>
            </a:r>
            <a:r>
              <a:rPr lang="es-ES" cap="none" dirty="0"/>
              <a:t> PJ. Abordaje clínico de la Fibromialgia. </a:t>
            </a:r>
            <a:r>
              <a:rPr lang="es-ES" cap="none" dirty="0" err="1"/>
              <a:t>Reumatol</a:t>
            </a:r>
            <a:r>
              <a:rPr lang="es-ES" cap="none" dirty="0"/>
              <a:t> </a:t>
            </a:r>
            <a:r>
              <a:rPr lang="es-ES" cap="none" dirty="0" err="1"/>
              <a:t>clin</a:t>
            </a:r>
            <a:r>
              <a:rPr lang="es-ES" cap="none" dirty="0"/>
              <a:t>. 2016;12(2):</a:t>
            </a:r>
            <a:r>
              <a:rPr lang="es-ES" cap="none" dirty="0" smtClean="0"/>
              <a:t>65–71</a:t>
            </a:r>
          </a:p>
          <a:p>
            <a:pPr algn="just"/>
            <a:r>
              <a:rPr lang="es-ES" cap="none" dirty="0" smtClean="0"/>
              <a:t>Collado Cruz A, et al. Ministerio de Sanidad, Política social e Igualdad. Fibromialgia. Madrid. 2011</a:t>
            </a:r>
            <a:endParaRPr lang="es-ES" cap="none" dirty="0"/>
          </a:p>
          <a:p>
            <a:pPr algn="just"/>
            <a:endParaRPr lang="nb-NO" cap="none" dirty="0" smtClean="0"/>
          </a:p>
          <a:p>
            <a:pPr algn="just"/>
            <a:endParaRPr lang="es-ES" cap="none" dirty="0"/>
          </a:p>
        </p:txBody>
      </p:sp>
    </p:spTree>
    <p:extLst>
      <p:ext uri="{BB962C8B-B14F-4D97-AF65-F5344CB8AC3E}">
        <p14:creationId xmlns:p14="http://schemas.microsoft.com/office/powerpoint/2010/main" val="660065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BIBLIOGRAFÍA</a:t>
            </a:r>
            <a:endParaRPr lang="es-ES" b="1" dirty="0"/>
          </a:p>
        </p:txBody>
      </p:sp>
      <p:sp>
        <p:nvSpPr>
          <p:cNvPr id="3" name="Marcador de contenido 2"/>
          <p:cNvSpPr>
            <a:spLocks noGrp="1"/>
          </p:cNvSpPr>
          <p:nvPr>
            <p:ph sz="quarter" idx="13"/>
          </p:nvPr>
        </p:nvSpPr>
        <p:spPr/>
        <p:txBody>
          <a:bodyPr>
            <a:normAutofit fontScale="85000" lnSpcReduction="20000"/>
          </a:bodyPr>
          <a:lstStyle/>
          <a:p>
            <a:pPr algn="just"/>
            <a:r>
              <a:rPr lang="nb-NO" cap="none" dirty="0"/>
              <a:t>Díaz-Delgado Peñas R. Fibromialgia juvenil y síndrome de fatiga crónica. Protoc diagn ter pediatr. 2014; 1:177-87</a:t>
            </a:r>
          </a:p>
          <a:p>
            <a:pPr algn="just"/>
            <a:r>
              <a:rPr lang="nb-NO" cap="none" dirty="0" smtClean="0"/>
              <a:t>Goldenberg </a:t>
            </a:r>
            <a:r>
              <a:rPr lang="nb-NO" cap="none" dirty="0"/>
              <a:t>DL. Differential diagnosis of fibromyalgia. UpToDate</a:t>
            </a:r>
          </a:p>
          <a:p>
            <a:pPr algn="just"/>
            <a:r>
              <a:rPr lang="nb-NO" cap="none" dirty="0"/>
              <a:t>Goldenberg DL. Pathogenesis of fybromialgia. UpToDate</a:t>
            </a:r>
          </a:p>
          <a:p>
            <a:pPr algn="just"/>
            <a:r>
              <a:rPr lang="nb-NO" cap="none" dirty="0"/>
              <a:t>Goldenberg DL. Clinical manifestations and diagnosis of fiibromyalgia in adults. UpToDate</a:t>
            </a:r>
          </a:p>
          <a:p>
            <a:pPr algn="just"/>
            <a:r>
              <a:rPr lang="nb-NO" cap="none" dirty="0"/>
              <a:t>Goldenberg DL. Initial treatment of fibromyalgia in adults. UpToDate</a:t>
            </a:r>
          </a:p>
          <a:p>
            <a:pPr algn="just"/>
            <a:r>
              <a:rPr lang="nb-NO" cap="none" dirty="0"/>
              <a:t>Goldenberg DL. Treatment of fibromyalgia in adults not responsive to initial therapies. UptoDate</a:t>
            </a:r>
          </a:p>
          <a:p>
            <a:pPr algn="just"/>
            <a:r>
              <a:rPr lang="nb-NO" cap="none" dirty="0"/>
              <a:t>Kimura Y, Walco GA. Fibromyalgia in children and adolescents: Clinical manifestations and diagnosis. UpToDate</a:t>
            </a:r>
          </a:p>
          <a:p>
            <a:pPr algn="just"/>
            <a:r>
              <a:rPr lang="nb-NO" cap="none" dirty="0"/>
              <a:t>Kimura Y, Walco GA. Fibromyalgia in children and adolescents: Treatment and prognosis overview. UpToDate</a:t>
            </a:r>
          </a:p>
          <a:p>
            <a:pPr algn="just"/>
            <a:endParaRPr lang="es-ES" dirty="0"/>
          </a:p>
        </p:txBody>
      </p:sp>
    </p:spTree>
    <p:extLst>
      <p:ext uri="{BB962C8B-B14F-4D97-AF65-F5344CB8AC3E}">
        <p14:creationId xmlns:p14="http://schemas.microsoft.com/office/powerpoint/2010/main" val="194267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es la fibromialgia?</a:t>
            </a:r>
            <a:endParaRPr lang="es-ES" b="1"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12588" y="2300959"/>
            <a:ext cx="1966823" cy="3272916"/>
          </a:xfrm>
          <a:prstGeom prst="rect">
            <a:avLst/>
          </a:prstGeom>
        </p:spPr>
      </p:pic>
    </p:spTree>
    <p:extLst>
      <p:ext uri="{BB962C8B-B14F-4D97-AF65-F5344CB8AC3E}">
        <p14:creationId xmlns:p14="http://schemas.microsoft.com/office/powerpoint/2010/main" val="4236952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introducción</a:t>
            </a:r>
            <a:endParaRPr lang="es-ES" b="1" dirty="0"/>
          </a:p>
        </p:txBody>
      </p:sp>
      <p:sp>
        <p:nvSpPr>
          <p:cNvPr id="3" name="Marcador de contenido 2"/>
          <p:cNvSpPr>
            <a:spLocks noGrp="1"/>
          </p:cNvSpPr>
          <p:nvPr>
            <p:ph sz="quarter" idx="13"/>
          </p:nvPr>
        </p:nvSpPr>
        <p:spPr/>
        <p:txBody>
          <a:bodyPr>
            <a:normAutofit/>
          </a:bodyPr>
          <a:lstStyle/>
          <a:p>
            <a:pPr algn="just"/>
            <a:r>
              <a:rPr lang="es-ES" cap="none" dirty="0"/>
              <a:t>Síndrome de dolor osteomuscular crónico, generalizado, centralizado y multifocal</a:t>
            </a:r>
          </a:p>
          <a:p>
            <a:pPr algn="just"/>
            <a:r>
              <a:rPr lang="es-ES" cap="none" dirty="0" smtClean="0"/>
              <a:t>Reconocida por la OMS</a:t>
            </a:r>
          </a:p>
          <a:p>
            <a:pPr algn="just"/>
            <a:r>
              <a:rPr lang="es-ES" cap="none" dirty="0" smtClean="0"/>
              <a:t>Más frecuente en mujeres que en hombres (6:1), 20-50 años </a:t>
            </a:r>
          </a:p>
          <a:p>
            <a:pPr lvl="1" algn="just"/>
            <a:r>
              <a:rPr lang="es-ES" cap="none" dirty="0" smtClean="0"/>
              <a:t>Prevalencia mundial: 2-6%</a:t>
            </a:r>
          </a:p>
          <a:p>
            <a:pPr lvl="1" algn="just"/>
            <a:r>
              <a:rPr lang="es-ES" cap="none" dirty="0" smtClean="0"/>
              <a:t>Prevalencia en España: 4.2% en mujeres y 0.2% en hombres</a:t>
            </a:r>
          </a:p>
          <a:p>
            <a:pPr algn="just"/>
            <a:r>
              <a:rPr lang="es-ES" cap="none" dirty="0" smtClean="0"/>
              <a:t>Puede afectar a niños, adolescentes y ancianos</a:t>
            </a:r>
          </a:p>
          <a:p>
            <a:pPr algn="just"/>
            <a:r>
              <a:rPr lang="es-ES" cap="none" dirty="0" smtClean="0"/>
              <a:t>Causa de bajas y absentismo laboral</a:t>
            </a:r>
          </a:p>
        </p:txBody>
      </p:sp>
    </p:spTree>
    <p:extLst>
      <p:ext uri="{BB962C8B-B14F-4D97-AF65-F5344CB8AC3E}">
        <p14:creationId xmlns:p14="http://schemas.microsoft.com/office/powerpoint/2010/main" val="304794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FISIOPATOLOGÍA</a:t>
            </a:r>
            <a:endParaRPr lang="es-ES" b="1" dirty="0"/>
          </a:p>
        </p:txBody>
      </p:sp>
      <p:sp>
        <p:nvSpPr>
          <p:cNvPr id="3" name="Marcador de contenido 2"/>
          <p:cNvSpPr>
            <a:spLocks noGrp="1"/>
          </p:cNvSpPr>
          <p:nvPr>
            <p:ph sz="quarter" idx="13"/>
          </p:nvPr>
        </p:nvSpPr>
        <p:spPr/>
        <p:txBody>
          <a:bodyPr/>
          <a:lstStyle/>
          <a:p>
            <a:pPr algn="just"/>
            <a:r>
              <a:rPr lang="es-ES" cap="none" dirty="0"/>
              <a:t>Etiología </a:t>
            </a:r>
            <a:r>
              <a:rPr lang="es-ES" cap="none" dirty="0" smtClean="0"/>
              <a:t>desconocida</a:t>
            </a:r>
          </a:p>
          <a:p>
            <a:pPr algn="just"/>
            <a:r>
              <a:rPr lang="es-ES" cap="none" dirty="0" smtClean="0"/>
              <a:t>Evidencia </a:t>
            </a:r>
            <a:r>
              <a:rPr lang="es-ES" cap="none" dirty="0"/>
              <a:t>suficiente para considerarla como un síndrome de sensibilización central, en el que aparece una amplificación central de la </a:t>
            </a:r>
            <a:r>
              <a:rPr lang="es-ES" cap="none" dirty="0" err="1" smtClean="0"/>
              <a:t>nocicepción</a:t>
            </a:r>
            <a:r>
              <a:rPr lang="es-ES" cap="none" dirty="0" smtClean="0"/>
              <a:t>, anormalidades en el procesamiento del dolor a nivel periférico, en el sistema simpático y en el sistema de estrés-respuesta</a:t>
            </a:r>
            <a:endParaRPr lang="es-ES" cap="none" dirty="0"/>
          </a:p>
          <a:p>
            <a:pPr algn="just"/>
            <a:r>
              <a:rPr lang="es-ES" cap="none" dirty="0" smtClean="0"/>
              <a:t>La genética y los factores ambientales podrían promover un estado crónico de </a:t>
            </a:r>
            <a:r>
              <a:rPr lang="es-ES" cap="none" dirty="0" err="1" smtClean="0"/>
              <a:t>hiperirritabilidad</a:t>
            </a:r>
            <a:r>
              <a:rPr lang="es-ES" cap="none" dirty="0" smtClean="0"/>
              <a:t> del sistema nervioso central y periférico </a:t>
            </a:r>
            <a:endParaRPr lang="es-ES" cap="none" dirty="0"/>
          </a:p>
        </p:txBody>
      </p:sp>
    </p:spTree>
    <p:extLst>
      <p:ext uri="{BB962C8B-B14F-4D97-AF65-F5344CB8AC3E}">
        <p14:creationId xmlns:p14="http://schemas.microsoft.com/office/powerpoint/2010/main" val="48263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MANIFESTACIONES CLÍNICAS</a:t>
            </a:r>
            <a:endParaRPr lang="es-ES" b="1" dirty="0"/>
          </a:p>
        </p:txBody>
      </p:sp>
      <p:sp>
        <p:nvSpPr>
          <p:cNvPr id="3" name="Marcador de contenido 2"/>
          <p:cNvSpPr>
            <a:spLocks noGrp="1"/>
          </p:cNvSpPr>
          <p:nvPr>
            <p:ph sz="quarter" idx="13"/>
          </p:nvPr>
        </p:nvSpPr>
        <p:spPr>
          <a:xfrm>
            <a:off x="609599" y="2214694"/>
            <a:ext cx="10927404" cy="742515"/>
          </a:xfrm>
        </p:spPr>
        <p:style>
          <a:lnRef idx="1">
            <a:schemeClr val="accent1"/>
          </a:lnRef>
          <a:fillRef idx="3">
            <a:schemeClr val="accent1"/>
          </a:fillRef>
          <a:effectRef idx="2">
            <a:schemeClr val="accent1"/>
          </a:effectRef>
          <a:fontRef idx="minor">
            <a:schemeClr val="lt1"/>
          </a:fontRef>
        </p:style>
        <p:txBody>
          <a:bodyPr anchor="ctr">
            <a:normAutofit/>
          </a:bodyPr>
          <a:lstStyle/>
          <a:p>
            <a:pPr marL="0" indent="0" algn="ctr">
              <a:buNone/>
            </a:pPr>
            <a:r>
              <a:rPr lang="es-ES" sz="2400" b="1" cap="none" dirty="0"/>
              <a:t>Dolor </a:t>
            </a:r>
            <a:r>
              <a:rPr lang="es-ES" sz="2400" b="1" cap="none" dirty="0" err="1"/>
              <a:t>musculoesquelético</a:t>
            </a:r>
            <a:r>
              <a:rPr lang="es-ES" sz="2400" b="1" cap="none" dirty="0"/>
              <a:t> generalizado</a:t>
            </a:r>
          </a:p>
        </p:txBody>
      </p:sp>
      <p:sp>
        <p:nvSpPr>
          <p:cNvPr id="4" name="Marcador de contenido 3"/>
          <p:cNvSpPr>
            <a:spLocks noGrp="1"/>
          </p:cNvSpPr>
          <p:nvPr>
            <p:ph sz="quarter" idx="14"/>
          </p:nvPr>
        </p:nvSpPr>
        <p:spPr>
          <a:xfrm>
            <a:off x="609599" y="3210128"/>
            <a:ext cx="3086912" cy="3229584"/>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cap="none" dirty="0" smtClean="0"/>
              <a:t>Fatiga</a:t>
            </a:r>
          </a:p>
          <a:p>
            <a:pPr algn="just"/>
            <a:r>
              <a:rPr lang="es-ES" cap="none" dirty="0" smtClean="0"/>
              <a:t>Alteraciones del sueño</a:t>
            </a:r>
          </a:p>
          <a:p>
            <a:pPr algn="just"/>
            <a:r>
              <a:rPr lang="es-ES" cap="none" dirty="0" smtClean="0"/>
              <a:t>Alteraciones cognitivas</a:t>
            </a:r>
          </a:p>
          <a:p>
            <a:pPr algn="just"/>
            <a:r>
              <a:rPr lang="es-ES" cap="none" dirty="0" smtClean="0"/>
              <a:t>Síntomas psiquiátricos</a:t>
            </a:r>
          </a:p>
          <a:p>
            <a:pPr algn="just"/>
            <a:r>
              <a:rPr lang="es-ES" cap="none" dirty="0" smtClean="0"/>
              <a:t>Cefalea</a:t>
            </a:r>
          </a:p>
          <a:p>
            <a:pPr algn="just"/>
            <a:r>
              <a:rPr lang="es-ES" cap="none" dirty="0" smtClean="0"/>
              <a:t>Parestesias</a:t>
            </a:r>
          </a:p>
        </p:txBody>
      </p:sp>
      <p:sp>
        <p:nvSpPr>
          <p:cNvPr id="5" name="Marcador de contenido 3"/>
          <p:cNvSpPr txBox="1">
            <a:spLocks/>
          </p:cNvSpPr>
          <p:nvPr/>
        </p:nvSpPr>
        <p:spPr>
          <a:xfrm>
            <a:off x="3988340" y="3210128"/>
            <a:ext cx="7548663" cy="322958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pPr algn="just"/>
            <a:r>
              <a:rPr lang="es-ES" cap="none" dirty="0" smtClean="0"/>
              <a:t>Rigidez articular matutina / Contracturas musculares / Bruxismo</a:t>
            </a:r>
          </a:p>
          <a:p>
            <a:pPr algn="just"/>
            <a:r>
              <a:rPr lang="es-ES" cap="none" dirty="0" smtClean="0"/>
              <a:t>Alteraciones del ritmo intestinal / Náuseas</a:t>
            </a:r>
          </a:p>
          <a:p>
            <a:pPr algn="just"/>
            <a:r>
              <a:rPr lang="es-ES" cap="none" dirty="0" err="1" smtClean="0"/>
              <a:t>Acúfenos</a:t>
            </a:r>
            <a:r>
              <a:rPr lang="es-ES" cap="none" dirty="0" smtClean="0"/>
              <a:t> / Inestabilidad / Intolerancia estímulos olfativos y auditivos</a:t>
            </a:r>
          </a:p>
          <a:p>
            <a:pPr algn="just"/>
            <a:r>
              <a:rPr lang="es-ES" cap="none" dirty="0" smtClean="0"/>
              <a:t>Cistitis intersticial / Síndrome de vejiga dolorosa</a:t>
            </a:r>
          </a:p>
          <a:p>
            <a:pPr algn="just"/>
            <a:r>
              <a:rPr lang="es-ES" cap="none" dirty="0" smtClean="0"/>
              <a:t>Disfunción sexual /Dismenorrea /</a:t>
            </a:r>
            <a:r>
              <a:rPr lang="es-ES" cap="none" dirty="0"/>
              <a:t> </a:t>
            </a:r>
            <a:r>
              <a:rPr lang="es-ES" cap="none" dirty="0" err="1" smtClean="0"/>
              <a:t>Dispareunia</a:t>
            </a:r>
            <a:endParaRPr lang="es-ES" cap="none" dirty="0" smtClean="0"/>
          </a:p>
          <a:p>
            <a:pPr algn="just"/>
            <a:r>
              <a:rPr lang="es-ES" cap="none" dirty="0" smtClean="0"/>
              <a:t>…</a:t>
            </a:r>
          </a:p>
        </p:txBody>
      </p:sp>
    </p:spTree>
    <p:extLst>
      <p:ext uri="{BB962C8B-B14F-4D97-AF65-F5344CB8AC3E}">
        <p14:creationId xmlns:p14="http://schemas.microsoft.com/office/powerpoint/2010/main" val="139832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¿diagnóstico?</a:t>
            </a:r>
            <a:endParaRPr lang="es-ES" b="1"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12588" y="2300959"/>
            <a:ext cx="1966823" cy="3272916"/>
          </a:xfrm>
          <a:prstGeom prst="rect">
            <a:avLst/>
          </a:prstGeom>
        </p:spPr>
      </p:pic>
    </p:spTree>
    <p:extLst>
      <p:ext uri="{BB962C8B-B14F-4D97-AF65-F5344CB8AC3E}">
        <p14:creationId xmlns:p14="http://schemas.microsoft.com/office/powerpoint/2010/main" val="349002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diagnóstico</a:t>
            </a:r>
            <a:endParaRPr lang="es-ES" b="1" dirty="0"/>
          </a:p>
        </p:txBody>
      </p:sp>
      <p:sp>
        <p:nvSpPr>
          <p:cNvPr id="3" name="Marcador de contenido 2"/>
          <p:cNvSpPr>
            <a:spLocks noGrp="1"/>
          </p:cNvSpPr>
          <p:nvPr>
            <p:ph sz="quarter" idx="13"/>
          </p:nvPr>
        </p:nvSpPr>
        <p:spPr>
          <a:xfrm>
            <a:off x="1731917" y="2600428"/>
            <a:ext cx="4046313" cy="1021801"/>
          </a:xfrm>
        </p:spPr>
        <p:style>
          <a:lnRef idx="1">
            <a:schemeClr val="accent1"/>
          </a:lnRef>
          <a:fillRef idx="2">
            <a:schemeClr val="accent1"/>
          </a:fillRef>
          <a:effectRef idx="1">
            <a:schemeClr val="accent1"/>
          </a:effectRef>
          <a:fontRef idx="minor">
            <a:schemeClr val="dk1"/>
          </a:fontRef>
        </p:style>
        <p:txBody>
          <a:bodyPr/>
          <a:lstStyle/>
          <a:p>
            <a:pPr algn="just"/>
            <a:r>
              <a:rPr lang="es-ES" b="1" cap="none" dirty="0" smtClean="0"/>
              <a:t>Historia clínica</a:t>
            </a:r>
          </a:p>
          <a:p>
            <a:pPr algn="just"/>
            <a:r>
              <a:rPr lang="es-ES" b="1" cap="none" dirty="0" smtClean="0"/>
              <a:t>Exploración física</a:t>
            </a:r>
          </a:p>
        </p:txBody>
      </p:sp>
      <p:graphicFrame>
        <p:nvGraphicFramePr>
          <p:cNvPr id="5" name="Marcador de contenido 4"/>
          <p:cNvGraphicFramePr>
            <a:graphicFrameLocks noGrp="1"/>
          </p:cNvGraphicFramePr>
          <p:nvPr>
            <p:ph sz="quarter" idx="14"/>
            <p:extLst>
              <p:ext uri="{D42A27DB-BD31-4B8C-83A1-F6EECF244321}">
                <p14:modId xmlns:p14="http://schemas.microsoft.com/office/powerpoint/2010/main" val="166951769"/>
              </p:ext>
            </p:extLst>
          </p:nvPr>
        </p:nvGraphicFramePr>
        <p:xfrm>
          <a:off x="6428705" y="2366963"/>
          <a:ext cx="5105400" cy="34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contenido 2"/>
          <p:cNvSpPr txBox="1">
            <a:spLocks/>
          </p:cNvSpPr>
          <p:nvPr/>
        </p:nvSpPr>
        <p:spPr>
          <a:xfrm>
            <a:off x="1731917" y="4273860"/>
            <a:ext cx="4046313" cy="134872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r>
              <a:rPr lang="es-ES" cap="none" dirty="0" smtClean="0"/>
              <a:t>Pruebas complementarias:</a:t>
            </a:r>
          </a:p>
          <a:p>
            <a:pPr lvl="1"/>
            <a:r>
              <a:rPr lang="es-ES" cap="none" dirty="0" smtClean="0"/>
              <a:t>Hemograma </a:t>
            </a:r>
          </a:p>
          <a:p>
            <a:pPr lvl="1"/>
            <a:r>
              <a:rPr lang="es-ES" cap="none" dirty="0" smtClean="0"/>
              <a:t>Bioquímica (VSG, PCR, TSH y CK)</a:t>
            </a:r>
            <a:endParaRPr lang="es-ES" cap="none" dirty="0"/>
          </a:p>
        </p:txBody>
      </p:sp>
    </p:spTree>
    <p:extLst>
      <p:ext uri="{BB962C8B-B14F-4D97-AF65-F5344CB8AC3E}">
        <p14:creationId xmlns:p14="http://schemas.microsoft.com/office/powerpoint/2010/main" val="177453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DIAGNÓSTICO: CRITERIOS ACR 1990</a:t>
            </a:r>
            <a:endParaRPr lang="es-ES" b="1" dirty="0"/>
          </a:p>
        </p:txBody>
      </p:sp>
      <p:sp>
        <p:nvSpPr>
          <p:cNvPr id="3" name="Marcador de contenido 2"/>
          <p:cNvSpPr>
            <a:spLocks noGrp="1"/>
          </p:cNvSpPr>
          <p:nvPr>
            <p:ph sz="quarter" idx="13"/>
          </p:nvPr>
        </p:nvSpPr>
        <p:spPr/>
        <p:txBody>
          <a:bodyPr/>
          <a:lstStyle/>
          <a:p>
            <a:r>
              <a:rPr lang="es-ES" cap="none" dirty="0" smtClean="0"/>
              <a:t>Dolor generalizado:</a:t>
            </a:r>
          </a:p>
          <a:p>
            <a:pPr lvl="1"/>
            <a:r>
              <a:rPr lang="es-ES" cap="none" dirty="0" smtClean="0"/>
              <a:t>Lado derecho del cuerpo (vale una zona de una extremidad)</a:t>
            </a:r>
          </a:p>
          <a:p>
            <a:pPr lvl="1"/>
            <a:r>
              <a:rPr lang="es-ES" cap="none" dirty="0" smtClean="0"/>
              <a:t>Lado izquierdo (vale una zona de una extremidad)</a:t>
            </a:r>
          </a:p>
          <a:p>
            <a:pPr lvl="1"/>
            <a:r>
              <a:rPr lang="es-ES" cap="none" dirty="0" smtClean="0"/>
              <a:t>Por encima de la cintura</a:t>
            </a:r>
          </a:p>
          <a:p>
            <a:pPr lvl="1"/>
            <a:r>
              <a:rPr lang="es-ES" cap="none" dirty="0" smtClean="0"/>
              <a:t>Por debajo de la cintura</a:t>
            </a:r>
          </a:p>
          <a:p>
            <a:pPr lvl="1"/>
            <a:r>
              <a:rPr lang="es-ES" cap="none" dirty="0" smtClean="0"/>
              <a:t>Esqueleto axial</a:t>
            </a:r>
          </a:p>
          <a:p>
            <a:r>
              <a:rPr lang="es-ES" cap="none" dirty="0" smtClean="0"/>
              <a:t>Al menos 3 meses de duración</a:t>
            </a:r>
          </a:p>
          <a:p>
            <a:r>
              <a:rPr lang="es-ES" cap="none" dirty="0" smtClean="0"/>
              <a:t>Dolor en 11 de 18 puntos sensibles</a:t>
            </a:r>
            <a:endParaRPr lang="es-ES" cap="none" dirty="0"/>
          </a:p>
        </p:txBody>
      </p:sp>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983" y="2453358"/>
            <a:ext cx="4096315" cy="324007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09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3267</TotalTime>
  <Words>3321</Words>
  <Application>Microsoft Office PowerPoint</Application>
  <PresentationFormat>Panorámica</PresentationFormat>
  <Paragraphs>399</Paragraphs>
  <Slides>29</Slides>
  <Notes>25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Century Gothic</vt:lpstr>
      <vt:lpstr>Tw Cen MT</vt:lpstr>
      <vt:lpstr>Gota</vt:lpstr>
      <vt:lpstr>FIBROMIALGIA EN ATENCIÓN PRIMARIA </vt:lpstr>
      <vt:lpstr>CASO CLÍNICO</vt:lpstr>
      <vt:lpstr>¿Qué es la fibromialgia?</vt:lpstr>
      <vt:lpstr>introducción</vt:lpstr>
      <vt:lpstr>FISIOPATOLOGÍA</vt:lpstr>
      <vt:lpstr>MANIFESTACIONES CLÍNICAS</vt:lpstr>
      <vt:lpstr>¿diagnóstico?</vt:lpstr>
      <vt:lpstr>diagnóstico</vt:lpstr>
      <vt:lpstr>DIAGNÓSTICO: CRITERIOS ACR 1990</vt:lpstr>
      <vt:lpstr>DIAGNÓSTICO: CRITERIOS ACR 2016</vt:lpstr>
      <vt:lpstr>DIAGNÓSTICO: CRITERIOS ACR 2016</vt:lpstr>
      <vt:lpstr>DIAGNÓSTICO: CRITERIOS ACR 2016</vt:lpstr>
      <vt:lpstr>DIAGNÓSTICO DIFERENCIAL</vt:lpstr>
      <vt:lpstr>TRATAMIENTO</vt:lpstr>
      <vt:lpstr>Tratamiento NO farmacológico</vt:lpstr>
      <vt:lpstr>Tratamiento farmacológico inicial</vt:lpstr>
      <vt:lpstr>Tratamiento farmacológico inicial</vt:lpstr>
      <vt:lpstr>TRATAMIENTO FARMACOLÓGICO INICIAL</vt:lpstr>
      <vt:lpstr>TRATAMIENTO EN NO RESPONDEDORES</vt:lpstr>
      <vt:lpstr>TRATAMIENTO EN NO RESPONDEDORES</vt:lpstr>
      <vt:lpstr>¿Cuándo hacer interconsulta o derivación?</vt:lpstr>
      <vt:lpstr>PRONÓSTICO</vt:lpstr>
      <vt:lpstr>FIBROMIALGIA EN NIÑOS Y ADOLESCENTES: FIBROMIALGIA PRIMARIA JUVENIL</vt:lpstr>
      <vt:lpstr>FIBROMIALGIA EN NIÑOS Y ADOLESCENTES: FIBROMIALGIA PRIMARIA JUVENIL</vt:lpstr>
      <vt:lpstr>FIBROMIALGIA EN NIÑOS Y ADOLESCENTES: FIBROMIALGIA PRIMARIA JUVENIL</vt:lpstr>
      <vt:lpstr>CONCLUSIONES</vt:lpstr>
      <vt:lpstr>Presentación de PowerPoint</vt:lpstr>
      <vt:lpstr>BIBLIOGRAFÍA</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FIBROMIALGIA EN ATENCIÓN PRIMARIA</dc:title>
  <dc:creator>Rebeca Gil García</dc:creator>
  <cp:lastModifiedBy>Rebeca Gil García</cp:lastModifiedBy>
  <cp:revision>279</cp:revision>
  <dcterms:created xsi:type="dcterms:W3CDTF">2019-01-29T21:06:05Z</dcterms:created>
  <dcterms:modified xsi:type="dcterms:W3CDTF">2019-02-05T05:48:24Z</dcterms:modified>
</cp:coreProperties>
</file>