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6" r:id="rId3"/>
    <p:sldId id="267" r:id="rId4"/>
    <p:sldId id="268" r:id="rId5"/>
    <p:sldId id="270" r:id="rId6"/>
    <p:sldId id="269" r:id="rId7"/>
    <p:sldId id="271" r:id="rId8"/>
    <p:sldId id="272" r:id="rId9"/>
    <p:sldId id="273" r:id="rId10"/>
    <p:sldId id="276" r:id="rId11"/>
    <p:sldId id="290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4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B861879-F689-4048-960C-7EAB8AD6F86C}" type="datetimeFigureOut">
              <a:rPr lang="es-ES" smtClean="0"/>
              <a:t>18/02/2015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6CB433-A86F-47B0-98F1-412F79837A4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61879-F689-4048-960C-7EAB8AD6F86C}" type="datetimeFigureOut">
              <a:rPr lang="es-ES" smtClean="0"/>
              <a:t>18/02/2015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CB433-A86F-47B0-98F1-412F79837A4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61879-F689-4048-960C-7EAB8AD6F86C}" type="datetimeFigureOut">
              <a:rPr lang="es-ES" smtClean="0"/>
              <a:t>18/02/2015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CB433-A86F-47B0-98F1-412F79837A4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B861879-F689-4048-960C-7EAB8AD6F86C}" type="datetimeFigureOut">
              <a:rPr lang="es-ES" smtClean="0"/>
              <a:t>18/02/2015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6CB433-A86F-47B0-98F1-412F79837A4C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B861879-F689-4048-960C-7EAB8AD6F86C}" type="datetimeFigureOut">
              <a:rPr lang="es-ES" smtClean="0"/>
              <a:t>18/02/2015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6CB433-A86F-47B0-98F1-412F79837A4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61879-F689-4048-960C-7EAB8AD6F86C}" type="datetimeFigureOut">
              <a:rPr lang="es-ES" smtClean="0"/>
              <a:t>18/02/2015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CB433-A86F-47B0-98F1-412F79837A4C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61879-F689-4048-960C-7EAB8AD6F86C}" type="datetimeFigureOut">
              <a:rPr lang="es-ES" smtClean="0"/>
              <a:t>18/02/2015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CB433-A86F-47B0-98F1-412F79837A4C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B861879-F689-4048-960C-7EAB8AD6F86C}" type="datetimeFigureOut">
              <a:rPr lang="es-ES" smtClean="0"/>
              <a:t>18/02/2015</a:t>
            </a:fld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6CB433-A86F-47B0-98F1-412F79837A4C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61879-F689-4048-960C-7EAB8AD6F86C}" type="datetimeFigureOut">
              <a:rPr lang="es-ES" smtClean="0"/>
              <a:t>18/02/2015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CB433-A86F-47B0-98F1-412F79837A4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B861879-F689-4048-960C-7EAB8AD6F86C}" type="datetimeFigureOut">
              <a:rPr lang="es-ES" smtClean="0"/>
              <a:t>18/02/2015</a:t>
            </a:fld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6CB433-A86F-47B0-98F1-412F79837A4C}" type="slidenum">
              <a:rPr lang="es-ES" smtClean="0"/>
              <a:t>‹Nº›</a:t>
            </a:fld>
            <a:endParaRPr lang="es-E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B861879-F689-4048-960C-7EAB8AD6F86C}" type="datetimeFigureOut">
              <a:rPr lang="es-ES" smtClean="0"/>
              <a:t>18/02/2015</a:t>
            </a:fld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6CB433-A86F-47B0-98F1-412F79837A4C}" type="slidenum">
              <a:rPr lang="es-ES" smtClean="0"/>
              <a:t>‹Nº›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B861879-F689-4048-960C-7EAB8AD6F86C}" type="datetimeFigureOut">
              <a:rPr lang="es-ES" smtClean="0"/>
              <a:t>18/02/2015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6CB433-A86F-47B0-98F1-412F79837A4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orta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3587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LA ENFERMEDAD CELÍACA </a:t>
            </a:r>
          </a:p>
          <a:p>
            <a:r>
              <a:rPr lang="es-ES" sz="3600" dirty="0" smtClean="0"/>
              <a:t>DESDE LA ATENCIÓN PRIMARIA</a:t>
            </a:r>
            <a:endParaRPr lang="es-ES" sz="3600" dirty="0"/>
          </a:p>
        </p:txBody>
      </p:sp>
      <p:sp>
        <p:nvSpPr>
          <p:cNvPr id="4" name="3 CuadroTexto"/>
          <p:cNvSpPr txBox="1"/>
          <p:nvPr/>
        </p:nvSpPr>
        <p:spPr>
          <a:xfrm>
            <a:off x="6072198" y="5429264"/>
            <a:ext cx="2751909" cy="120032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Marta Palma </a:t>
            </a:r>
            <a:r>
              <a:rPr lang="es-ES" dirty="0" err="1" smtClean="0"/>
              <a:t>Fdez</a:t>
            </a:r>
            <a:endParaRPr lang="es-ES" dirty="0" smtClean="0"/>
          </a:p>
          <a:p>
            <a:r>
              <a:rPr lang="es-ES" dirty="0"/>
              <a:t>R</a:t>
            </a:r>
            <a:r>
              <a:rPr lang="es-ES" dirty="0" smtClean="0"/>
              <a:t>2 </a:t>
            </a:r>
            <a:r>
              <a:rPr lang="es-ES" dirty="0" err="1" smtClean="0"/>
              <a:t>MFyC</a:t>
            </a:r>
            <a:endParaRPr lang="es-ES" dirty="0" smtClean="0"/>
          </a:p>
          <a:p>
            <a:r>
              <a:rPr lang="es-ES" dirty="0" smtClean="0"/>
              <a:t>CS </a:t>
            </a:r>
            <a:r>
              <a:rPr lang="es-ES" dirty="0" err="1" smtClean="0"/>
              <a:t>Valdefuentes</a:t>
            </a:r>
            <a:endParaRPr lang="es-ES" dirty="0" smtClean="0"/>
          </a:p>
          <a:p>
            <a:r>
              <a:rPr lang="es-ES" dirty="0" smtClean="0"/>
              <a:t>Febrero 2015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ceberg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4 Marcador de contenido" descr="enfermedad-celiaca-7-72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2514600"/>
            <a:ext cx="3657600" cy="2743200"/>
          </a:xfrm>
        </p:spPr>
      </p:pic>
      <p:pic>
        <p:nvPicPr>
          <p:cNvPr id="6" name="5 Marcador de contenido" descr="enfermedad-celiaca-8-728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270375" y="2514600"/>
            <a:ext cx="3657600" cy="274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FORMAS CLÍNICAS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err="1" smtClean="0"/>
              <a:t>Enf</a:t>
            </a:r>
            <a:r>
              <a:rPr lang="es-ES" dirty="0" smtClean="0"/>
              <a:t> Celíaca típica : Se presenta con signos y síntomas típicos de </a:t>
            </a:r>
            <a:r>
              <a:rPr lang="es-ES" dirty="0" err="1" smtClean="0"/>
              <a:t>malabsorción</a:t>
            </a:r>
            <a:r>
              <a:rPr lang="es-ES" dirty="0" smtClean="0"/>
              <a:t> (diarrea, dolor abdominal, distensión abdominal)</a:t>
            </a:r>
          </a:p>
          <a:p>
            <a:r>
              <a:rPr lang="es-ES" dirty="0" err="1" smtClean="0"/>
              <a:t>Enf</a:t>
            </a:r>
            <a:r>
              <a:rPr lang="es-ES" dirty="0" smtClean="0"/>
              <a:t> Celíaca atípica: Síntomas no digestivos</a:t>
            </a:r>
          </a:p>
          <a:p>
            <a:r>
              <a:rPr lang="es-ES" dirty="0" err="1" smtClean="0"/>
              <a:t>Enf</a:t>
            </a:r>
            <a:r>
              <a:rPr lang="es-ES" dirty="0" smtClean="0"/>
              <a:t> celíaca </a:t>
            </a:r>
            <a:r>
              <a:rPr lang="es-ES" dirty="0" err="1" smtClean="0"/>
              <a:t>monosintomática</a:t>
            </a:r>
            <a:r>
              <a:rPr lang="es-ES" dirty="0" smtClean="0"/>
              <a:t>: Sólo se detecta algún síntoma aislado</a:t>
            </a:r>
          </a:p>
          <a:p>
            <a:r>
              <a:rPr lang="es-ES" dirty="0" err="1" smtClean="0"/>
              <a:t>Enf</a:t>
            </a:r>
            <a:r>
              <a:rPr lang="es-ES" dirty="0" smtClean="0"/>
              <a:t> celíaca silenciosa: El paciente no muestra ningún síntoma ni señal sugestivos de la enfermedad, pero su mucosa intestinal presenta las alteraciones típicas de ésta.</a:t>
            </a:r>
          </a:p>
          <a:p>
            <a:r>
              <a:rPr lang="es-ES" dirty="0" err="1" smtClean="0"/>
              <a:t>Enf</a:t>
            </a:r>
            <a:r>
              <a:rPr lang="es-ES" dirty="0" smtClean="0"/>
              <a:t> celíaca latente o potencial: Personas con predisposición genética y marcadores serológicos positivos con biopsia normal y que posteriormente manifiestan una enfermedad celíaca típica.</a:t>
            </a:r>
          </a:p>
          <a:p>
            <a:r>
              <a:rPr lang="es-ES" dirty="0" err="1" smtClean="0"/>
              <a:t>Enf</a:t>
            </a:r>
            <a:r>
              <a:rPr lang="es-ES" dirty="0" smtClean="0"/>
              <a:t> celíaca refractaria: No responden a la dieta sin gluten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MANIFESTACIONES EN LA EDAD           PEDIÁTRICA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Forma típica: Diarrea, pérdida de peso, distensión abdominal.</a:t>
            </a:r>
          </a:p>
          <a:p>
            <a:r>
              <a:rPr lang="es-ES" dirty="0" smtClean="0"/>
              <a:t>Si progresa: Crisis celíaca.</a:t>
            </a:r>
          </a:p>
          <a:p>
            <a:r>
              <a:rPr lang="es-ES" dirty="0" smtClean="0"/>
              <a:t>Síntomas </a:t>
            </a:r>
            <a:r>
              <a:rPr lang="es-ES" dirty="0" err="1" smtClean="0"/>
              <a:t>extradigestivos</a:t>
            </a:r>
            <a:r>
              <a:rPr lang="es-ES" dirty="0" smtClean="0"/>
              <a:t>:</a:t>
            </a:r>
          </a:p>
          <a:p>
            <a:pPr lvl="1"/>
            <a:r>
              <a:rPr lang="es-ES" dirty="0" smtClean="0"/>
              <a:t>Anemia, </a:t>
            </a:r>
          </a:p>
          <a:p>
            <a:pPr lvl="1"/>
            <a:r>
              <a:rPr lang="es-ES" dirty="0" smtClean="0"/>
              <a:t>B</a:t>
            </a:r>
            <a:r>
              <a:rPr lang="es-ES" dirty="0" smtClean="0"/>
              <a:t>aja estatura sin causa aparente, </a:t>
            </a:r>
          </a:p>
          <a:p>
            <a:pPr lvl="1"/>
            <a:r>
              <a:rPr lang="es-ES" dirty="0" smtClean="0"/>
              <a:t>D</a:t>
            </a:r>
            <a:r>
              <a:rPr lang="es-ES" dirty="0" smtClean="0"/>
              <a:t>olor abdominal inespecífico, </a:t>
            </a:r>
          </a:p>
          <a:p>
            <a:pPr lvl="1"/>
            <a:r>
              <a:rPr lang="es-ES" dirty="0" smtClean="0"/>
              <a:t>A</a:t>
            </a:r>
            <a:r>
              <a:rPr lang="es-ES" dirty="0" smtClean="0"/>
              <a:t>ftas en la boca de aparición reiterativa, </a:t>
            </a:r>
          </a:p>
          <a:p>
            <a:pPr lvl="1"/>
            <a:r>
              <a:rPr lang="es-ES" dirty="0" smtClean="0"/>
              <a:t>A</a:t>
            </a:r>
            <a:r>
              <a:rPr lang="es-ES" dirty="0" smtClean="0"/>
              <a:t>lteración de los dientes, </a:t>
            </a:r>
          </a:p>
          <a:p>
            <a:pPr lvl="1"/>
            <a:r>
              <a:rPr lang="es-ES" dirty="0" smtClean="0"/>
              <a:t>Elevación de transaminasas</a:t>
            </a:r>
          </a:p>
          <a:p>
            <a:pPr lvl="1"/>
            <a:r>
              <a:rPr lang="es-ES" dirty="0" smtClean="0"/>
              <a:t>Bajo nivel de colesterol en sangre</a:t>
            </a:r>
            <a:endParaRPr lang="es-ES" dirty="0"/>
          </a:p>
        </p:txBody>
      </p:sp>
      <p:pic>
        <p:nvPicPr>
          <p:cNvPr id="4" name="3 Imagen" descr="niñ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64" y="1000108"/>
            <a:ext cx="2038360" cy="2771787"/>
          </a:xfrm>
          <a:prstGeom prst="rect">
            <a:avLst/>
          </a:prstGeom>
        </p:spPr>
      </p:pic>
      <p:pic>
        <p:nvPicPr>
          <p:cNvPr id="5" name="4 Imagen" descr="afta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3714752"/>
            <a:ext cx="2552700" cy="1790700"/>
          </a:xfrm>
          <a:prstGeom prst="rect">
            <a:avLst/>
          </a:prstGeom>
        </p:spPr>
      </p:pic>
      <p:pic>
        <p:nvPicPr>
          <p:cNvPr id="6" name="5 Imagen" descr="dient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12" y="4786322"/>
            <a:ext cx="2524125" cy="1809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MANIFESTACIONES EN LA EDAD ADULTA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Forma típica.</a:t>
            </a:r>
          </a:p>
          <a:p>
            <a:r>
              <a:rPr lang="es-ES" dirty="0" smtClean="0"/>
              <a:t>Manifestaciones </a:t>
            </a:r>
            <a:r>
              <a:rPr lang="es-ES" dirty="0" err="1" smtClean="0"/>
              <a:t>extradigestivas</a:t>
            </a:r>
            <a:r>
              <a:rPr lang="es-ES" dirty="0" smtClean="0"/>
              <a:t> asociadas a la sintomatología clásica y consecuencia de la </a:t>
            </a:r>
            <a:r>
              <a:rPr lang="es-ES" dirty="0" err="1" smtClean="0"/>
              <a:t>malabsorción</a:t>
            </a:r>
            <a:r>
              <a:rPr lang="es-ES" dirty="0" smtClean="0"/>
              <a:t> intestinal:</a:t>
            </a:r>
          </a:p>
          <a:p>
            <a:pPr lvl="1"/>
            <a:r>
              <a:rPr lang="es-ES" dirty="0" smtClean="0"/>
              <a:t>Déficit de hierro y </a:t>
            </a:r>
            <a:r>
              <a:rPr lang="es-ES" dirty="0" err="1" smtClean="0"/>
              <a:t>Vit</a:t>
            </a:r>
            <a:r>
              <a:rPr lang="es-ES" dirty="0" smtClean="0"/>
              <a:t> del grupo B (anemia y alteración de la sensibilidad)</a:t>
            </a:r>
          </a:p>
          <a:p>
            <a:pPr lvl="1"/>
            <a:r>
              <a:rPr lang="es-ES" dirty="0" smtClean="0"/>
              <a:t>Déficit crónico de </a:t>
            </a:r>
            <a:r>
              <a:rPr lang="es-ES" dirty="0" err="1" smtClean="0"/>
              <a:t>VitD</a:t>
            </a:r>
            <a:r>
              <a:rPr lang="es-ES" dirty="0" smtClean="0"/>
              <a:t> y Calcio  (osteoporosis y fracturas)</a:t>
            </a:r>
          </a:p>
          <a:p>
            <a:pPr lvl="1"/>
            <a:r>
              <a:rPr lang="es-ES" dirty="0" smtClean="0"/>
              <a:t>Déficit de </a:t>
            </a:r>
            <a:r>
              <a:rPr lang="es-ES" dirty="0" err="1" smtClean="0"/>
              <a:t>VitA</a:t>
            </a:r>
            <a:r>
              <a:rPr lang="es-ES" dirty="0" smtClean="0"/>
              <a:t> (ceguera nocturna)</a:t>
            </a:r>
          </a:p>
          <a:p>
            <a:pPr lvl="1"/>
            <a:r>
              <a:rPr lang="es-ES" dirty="0" err="1" smtClean="0"/>
              <a:t>Déf</a:t>
            </a:r>
            <a:r>
              <a:rPr lang="es-ES" dirty="0" smtClean="0"/>
              <a:t> </a:t>
            </a:r>
            <a:r>
              <a:rPr lang="es-ES" dirty="0" err="1" smtClean="0"/>
              <a:t>Vit</a:t>
            </a:r>
            <a:r>
              <a:rPr lang="es-ES" dirty="0" smtClean="0"/>
              <a:t> K (hemorragias y moratones)</a:t>
            </a:r>
          </a:p>
          <a:p>
            <a:pPr lvl="1"/>
            <a:r>
              <a:rPr lang="es-ES" dirty="0" smtClean="0"/>
              <a:t>Pérdida de iones (debilidad, dolor y espasmos musculares)</a:t>
            </a:r>
          </a:p>
          <a:p>
            <a:pPr lvl="1">
              <a:buNone/>
            </a:pPr>
            <a:endParaRPr lang="es-ES" dirty="0" smtClean="0"/>
          </a:p>
          <a:p>
            <a:pPr lvl="1"/>
            <a:endParaRPr lang="es-ES" dirty="0" smtClean="0"/>
          </a:p>
          <a:p>
            <a:pPr lvl="1"/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500042"/>
            <a:ext cx="7467600" cy="5973910"/>
          </a:xfrm>
        </p:spPr>
        <p:txBody>
          <a:bodyPr/>
          <a:lstStyle/>
          <a:p>
            <a:r>
              <a:rPr lang="es-ES" dirty="0" smtClean="0"/>
              <a:t>Forma celíaca atípica del adulto:</a:t>
            </a:r>
          </a:p>
          <a:p>
            <a:pPr lvl="1"/>
            <a:r>
              <a:rPr lang="es-ES" dirty="0" smtClean="0"/>
              <a:t>Forma atípica de los niños +</a:t>
            </a:r>
          </a:p>
          <a:p>
            <a:pPr lvl="2"/>
            <a:r>
              <a:rPr lang="es-ES" dirty="0" smtClean="0"/>
              <a:t>Osteoporosis</a:t>
            </a:r>
          </a:p>
          <a:p>
            <a:pPr lvl="2"/>
            <a:r>
              <a:rPr lang="es-ES" dirty="0" smtClean="0"/>
              <a:t>Alteraciones neurológicas</a:t>
            </a:r>
          </a:p>
          <a:p>
            <a:pPr lvl="2"/>
            <a:r>
              <a:rPr lang="es-ES" dirty="0" smtClean="0"/>
              <a:t>Abortos de repetición</a:t>
            </a:r>
          </a:p>
          <a:p>
            <a:pPr lvl="2"/>
            <a:r>
              <a:rPr lang="es-ES" dirty="0" smtClean="0"/>
              <a:t>Dermatitis </a:t>
            </a:r>
            <a:r>
              <a:rPr lang="es-ES" dirty="0" err="1" smtClean="0"/>
              <a:t>herpetiforme</a:t>
            </a:r>
            <a:endParaRPr lang="es-ES" dirty="0"/>
          </a:p>
        </p:txBody>
      </p:sp>
      <p:pic>
        <p:nvPicPr>
          <p:cNvPr id="4" name="3 Imagen" descr="a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1857364"/>
            <a:ext cx="2390775" cy="1914525"/>
          </a:xfrm>
          <a:prstGeom prst="rect">
            <a:avLst/>
          </a:prstGeom>
        </p:spPr>
      </p:pic>
      <p:pic>
        <p:nvPicPr>
          <p:cNvPr id="5" name="4 Imagen" descr="d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4429132"/>
            <a:ext cx="2181225" cy="1485900"/>
          </a:xfrm>
          <a:prstGeom prst="rect">
            <a:avLst/>
          </a:prstGeom>
        </p:spPr>
      </p:pic>
      <p:pic>
        <p:nvPicPr>
          <p:cNvPr id="6" name="5 Imagen" descr="imagesR96IZTC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496" y="4429132"/>
            <a:ext cx="2619375" cy="1743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Enfermedades asociadas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Intolerancia a la lactosa</a:t>
            </a:r>
          </a:p>
          <a:p>
            <a:r>
              <a:rPr lang="es-ES" dirty="0" smtClean="0"/>
              <a:t>Alteraciones congénitas</a:t>
            </a:r>
          </a:p>
          <a:p>
            <a:pPr lvl="1"/>
            <a:r>
              <a:rPr lang="es-ES" dirty="0" err="1" smtClean="0"/>
              <a:t>Sd</a:t>
            </a:r>
            <a:r>
              <a:rPr lang="es-ES" dirty="0" smtClean="0"/>
              <a:t> de Down</a:t>
            </a:r>
          </a:p>
          <a:p>
            <a:pPr lvl="1"/>
            <a:r>
              <a:rPr lang="es-ES" dirty="0" err="1" smtClean="0"/>
              <a:t>Sd</a:t>
            </a:r>
            <a:r>
              <a:rPr lang="es-ES" dirty="0" smtClean="0"/>
              <a:t> de Turner</a:t>
            </a:r>
          </a:p>
          <a:p>
            <a:pPr lvl="1"/>
            <a:r>
              <a:rPr lang="es-ES" dirty="0" smtClean="0"/>
              <a:t>Déficit de </a:t>
            </a:r>
            <a:r>
              <a:rPr lang="es-ES" dirty="0" err="1" smtClean="0"/>
              <a:t>IgA</a:t>
            </a:r>
            <a:endParaRPr lang="es-ES" dirty="0" smtClean="0"/>
          </a:p>
          <a:p>
            <a:r>
              <a:rPr lang="es-ES" dirty="0" smtClean="0"/>
              <a:t>Enfermedades autoinmunes</a:t>
            </a:r>
          </a:p>
          <a:p>
            <a:pPr lvl="1"/>
            <a:r>
              <a:rPr lang="es-ES" dirty="0" smtClean="0"/>
              <a:t>DM dependiente de insulina</a:t>
            </a:r>
          </a:p>
          <a:p>
            <a:pPr lvl="1"/>
            <a:r>
              <a:rPr lang="es-ES" dirty="0" smtClean="0"/>
              <a:t>Tiroiditis de Hashimoto</a:t>
            </a:r>
          </a:p>
          <a:p>
            <a:pPr lvl="1"/>
            <a:r>
              <a:rPr lang="es-ES" dirty="0" smtClean="0"/>
              <a:t>Alopecia </a:t>
            </a:r>
            <a:r>
              <a:rPr lang="es-ES" dirty="0" err="1" smtClean="0"/>
              <a:t>areata</a:t>
            </a: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pPr algn="ctr"/>
            <a:r>
              <a:rPr lang="es-ES" dirty="0" smtClean="0"/>
              <a:t>Diagnóstico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7467600" cy="5545282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1. Presencia de síntomas clínicos sugestivos de la enfermedad celíaca.</a:t>
            </a:r>
          </a:p>
          <a:p>
            <a:r>
              <a:rPr lang="es-ES" dirty="0" smtClean="0"/>
              <a:t>2. Presencia de marcadores serológicos de la EC positivos en sangre</a:t>
            </a:r>
          </a:p>
          <a:p>
            <a:pPr lvl="1"/>
            <a:r>
              <a:rPr lang="es-ES" b="1" dirty="0" smtClean="0">
                <a:solidFill>
                  <a:schemeClr val="accent3"/>
                </a:solidFill>
              </a:rPr>
              <a:t>Ac </a:t>
            </a:r>
            <a:r>
              <a:rPr lang="es-ES" b="1" dirty="0" err="1" smtClean="0">
                <a:solidFill>
                  <a:schemeClr val="accent3"/>
                </a:solidFill>
              </a:rPr>
              <a:t>antitransglutamisa</a:t>
            </a:r>
            <a:r>
              <a:rPr lang="es-ES" b="1" dirty="0" smtClean="0">
                <a:solidFill>
                  <a:schemeClr val="accent3"/>
                </a:solidFill>
              </a:rPr>
              <a:t> </a:t>
            </a:r>
            <a:r>
              <a:rPr lang="es-ES" b="1" dirty="0" err="1" smtClean="0">
                <a:solidFill>
                  <a:schemeClr val="accent3"/>
                </a:solidFill>
              </a:rPr>
              <a:t>IgA</a:t>
            </a:r>
            <a:r>
              <a:rPr lang="es-ES" b="1" dirty="0" smtClean="0">
                <a:solidFill>
                  <a:schemeClr val="accent3"/>
                </a:solidFill>
              </a:rPr>
              <a:t> y/o Ac </a:t>
            </a:r>
            <a:r>
              <a:rPr lang="es-ES" b="1" dirty="0" err="1" smtClean="0">
                <a:solidFill>
                  <a:schemeClr val="accent3"/>
                </a:solidFill>
              </a:rPr>
              <a:t>antiendomisio</a:t>
            </a:r>
            <a:r>
              <a:rPr lang="es-ES" b="1" dirty="0" smtClean="0">
                <a:solidFill>
                  <a:schemeClr val="accent3"/>
                </a:solidFill>
              </a:rPr>
              <a:t> </a:t>
            </a:r>
            <a:r>
              <a:rPr lang="es-ES" b="1" dirty="0" err="1" smtClean="0">
                <a:solidFill>
                  <a:schemeClr val="accent3"/>
                </a:solidFill>
              </a:rPr>
              <a:t>IgA</a:t>
            </a:r>
            <a:r>
              <a:rPr lang="es-ES" b="1" dirty="0" smtClean="0">
                <a:solidFill>
                  <a:schemeClr val="accent3"/>
                </a:solidFill>
              </a:rPr>
              <a:t>        </a:t>
            </a:r>
          </a:p>
          <a:p>
            <a:pPr lvl="1">
              <a:buNone/>
            </a:pPr>
            <a:r>
              <a:rPr lang="es-ES" b="1" dirty="0" smtClean="0">
                <a:solidFill>
                  <a:schemeClr val="accent3"/>
                </a:solidFill>
              </a:rPr>
              <a:t> </a:t>
            </a:r>
            <a:r>
              <a:rPr lang="es-ES" b="1" dirty="0" smtClean="0">
                <a:solidFill>
                  <a:schemeClr val="accent3"/>
                </a:solidFill>
              </a:rPr>
              <a:t>             Determinar los casos de déficit de </a:t>
            </a:r>
            <a:r>
              <a:rPr lang="es-ES" b="1" dirty="0" err="1" smtClean="0">
                <a:solidFill>
                  <a:schemeClr val="accent3"/>
                </a:solidFill>
              </a:rPr>
              <a:t>IgA</a:t>
            </a:r>
            <a:endParaRPr lang="es-ES" b="1" dirty="0" smtClean="0">
              <a:solidFill>
                <a:schemeClr val="accent3"/>
              </a:solidFill>
            </a:endParaRPr>
          </a:p>
          <a:p>
            <a:r>
              <a:rPr lang="es-ES" dirty="0" smtClean="0"/>
              <a:t>3. Lesión compatible con la EC en biopsia intestinal.</a:t>
            </a:r>
          </a:p>
          <a:p>
            <a:r>
              <a:rPr lang="es-ES" dirty="0" smtClean="0"/>
              <a:t>4. Mejora de síntomas clínicos con la dieta sin gluten</a:t>
            </a:r>
          </a:p>
          <a:p>
            <a:r>
              <a:rPr lang="es-ES" dirty="0" smtClean="0"/>
              <a:t>5. Normalización de los resultados del análisis de sangre con la desaparición de los marcadores serológicos de la EC</a:t>
            </a:r>
          </a:p>
          <a:p>
            <a:r>
              <a:rPr lang="es-ES" dirty="0" smtClean="0"/>
              <a:t>6. Presencia de marcadores de predisposición genética(HLA-DQ2 o DQ8)</a:t>
            </a:r>
          </a:p>
          <a:p>
            <a:pPr lvl="1"/>
            <a:r>
              <a:rPr lang="es-ES" b="1" dirty="0" smtClean="0">
                <a:solidFill>
                  <a:schemeClr val="accent3"/>
                </a:solidFill>
              </a:rPr>
              <a:t>Ser DQ2 positivo es necesario pero no suficiente</a:t>
            </a:r>
          </a:p>
          <a:p>
            <a:r>
              <a:rPr lang="es-ES" dirty="0" smtClean="0"/>
              <a:t>7. Refuerzan el diagnóstico : familiares con EC y la afectación de alguna de las enfermedades asociadas.</a:t>
            </a:r>
          </a:p>
          <a:p>
            <a:pPr>
              <a:buNone/>
            </a:pPr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¿Cribado sí o cribado no?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Criterios a favor:</a:t>
            </a:r>
          </a:p>
          <a:p>
            <a:pPr lvl="1"/>
            <a:r>
              <a:rPr lang="es-ES" dirty="0" smtClean="0"/>
              <a:t>Detección clínica difícil</a:t>
            </a:r>
          </a:p>
          <a:p>
            <a:pPr lvl="1"/>
            <a:r>
              <a:rPr lang="es-ES" dirty="0" smtClean="0"/>
              <a:t>Enfermedad frecuente que causa complicaciones en la población general</a:t>
            </a:r>
          </a:p>
          <a:p>
            <a:pPr lvl="1"/>
            <a:r>
              <a:rPr lang="es-ES" dirty="0" smtClean="0"/>
              <a:t>Dispone de un test serológico sensible y específico</a:t>
            </a:r>
          </a:p>
          <a:p>
            <a:pPr lvl="1"/>
            <a:r>
              <a:rPr lang="es-ES" dirty="0" smtClean="0"/>
              <a:t>Dispone de un tratamiento asequible y seguro</a:t>
            </a:r>
          </a:p>
          <a:p>
            <a:pPr lvl="1"/>
            <a:r>
              <a:rPr lang="es-ES" dirty="0" smtClean="0"/>
              <a:t>La falta de </a:t>
            </a:r>
            <a:r>
              <a:rPr lang="es-ES" dirty="0" err="1" smtClean="0"/>
              <a:t>tto</a:t>
            </a:r>
            <a:r>
              <a:rPr lang="es-ES" dirty="0" smtClean="0"/>
              <a:t> puede tener efectos irreversibles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¿De qué hablaremos?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7467600" cy="5473844"/>
          </a:xfrm>
        </p:spPr>
        <p:txBody>
          <a:bodyPr/>
          <a:lstStyle/>
          <a:p>
            <a:r>
              <a:rPr lang="es-ES" dirty="0" smtClean="0"/>
              <a:t>1. Importancia de pensar en la E. Celíaca.</a:t>
            </a:r>
          </a:p>
          <a:p>
            <a:r>
              <a:rPr lang="es-ES" dirty="0" smtClean="0"/>
              <a:t>2. Qué es y cómo se produce.</a:t>
            </a:r>
          </a:p>
          <a:p>
            <a:r>
              <a:rPr lang="es-ES" dirty="0" smtClean="0"/>
              <a:t>3. Manifestaciones clínicas.</a:t>
            </a:r>
          </a:p>
          <a:p>
            <a:r>
              <a:rPr lang="es-ES" dirty="0" smtClean="0"/>
              <a:t>4. Diagnóstico.</a:t>
            </a:r>
          </a:p>
          <a:p>
            <a:r>
              <a:rPr lang="es-ES" dirty="0" smtClean="0"/>
              <a:t>5. ¿Cribado sí o cribado no?</a:t>
            </a:r>
          </a:p>
          <a:p>
            <a:r>
              <a:rPr lang="es-ES" dirty="0" smtClean="0"/>
              <a:t>6. Cómo se trata.</a:t>
            </a:r>
          </a:p>
          <a:p>
            <a:r>
              <a:rPr lang="es-ES" dirty="0" smtClean="0"/>
              <a:t>7. Nuevas terapéuticas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¿Cribado sí o cribado no?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Datos en contra:</a:t>
            </a:r>
          </a:p>
          <a:p>
            <a:pPr lvl="1"/>
            <a:r>
              <a:rPr lang="es-ES" dirty="0" smtClean="0"/>
              <a:t>No hay estudios sobre el coste vs beneficios</a:t>
            </a:r>
          </a:p>
          <a:p>
            <a:pPr lvl="1"/>
            <a:r>
              <a:rPr lang="es-ES" dirty="0" smtClean="0"/>
              <a:t>El estudio no es definitivo</a:t>
            </a:r>
          </a:p>
          <a:p>
            <a:pPr lvl="1"/>
            <a:r>
              <a:rPr lang="es-ES" dirty="0" smtClean="0"/>
              <a:t>Reticencia en pacientes asintomáticos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TRATAMIENTO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Exclusión completa y definitiva del trigo, la cebada, el centeno y con controversia la avena.</a:t>
            </a:r>
          </a:p>
          <a:p>
            <a:r>
              <a:rPr lang="es-ES" dirty="0" smtClean="0"/>
              <a:t>Esto parece sencillo pero en la práctica puede ser DIFÍCIL:</a:t>
            </a:r>
          </a:p>
          <a:p>
            <a:pPr lvl="1"/>
            <a:r>
              <a:rPr lang="es-ES" dirty="0" smtClean="0"/>
              <a:t>No seguir la dieta de manera intencionada</a:t>
            </a:r>
          </a:p>
          <a:p>
            <a:pPr lvl="1"/>
            <a:r>
              <a:rPr lang="es-ES" dirty="0" smtClean="0"/>
              <a:t>Consumo inadvertido de gluten:</a:t>
            </a:r>
          </a:p>
          <a:p>
            <a:pPr lvl="2"/>
            <a:r>
              <a:rPr lang="es-ES" dirty="0" smtClean="0"/>
              <a:t>Presencia residual del gluten en los productos etiquetados “sin gluten”</a:t>
            </a:r>
          </a:p>
          <a:p>
            <a:pPr lvl="2"/>
            <a:r>
              <a:rPr lang="es-ES" dirty="0" smtClean="0"/>
              <a:t>La contaminación con harinas de alimentos que en su forma natural no los contienen</a:t>
            </a:r>
          </a:p>
          <a:p>
            <a:pPr lvl="2"/>
            <a:r>
              <a:rPr lang="es-ES" dirty="0" smtClean="0"/>
              <a:t>Alimentos manufacturados con harinas para espesar o edulcorantes</a:t>
            </a:r>
          </a:p>
          <a:p>
            <a:pPr lvl="2"/>
            <a:r>
              <a:rPr lang="es-ES" dirty="0" smtClean="0"/>
              <a:t>Medicamentos con gluten</a:t>
            </a:r>
          </a:p>
          <a:p>
            <a:pPr lvl="2"/>
            <a:r>
              <a:rPr lang="es-ES" dirty="0" smtClean="0"/>
              <a:t>Etiquetado engañoso o fraudulento “sin gluten”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FACE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04171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	</a:t>
            </a:r>
            <a:r>
              <a:rPr lang="es-ES" dirty="0" smtClean="0"/>
              <a:t>PERSPECTIVAS DE FUTURO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Evitar los péptidos del gluten : </a:t>
            </a:r>
            <a:r>
              <a:rPr lang="es-ES" dirty="0" err="1" smtClean="0"/>
              <a:t>ttos</a:t>
            </a:r>
            <a:r>
              <a:rPr lang="es-ES" dirty="0" smtClean="0"/>
              <a:t> con enzimas para romper los péptidos del gluten</a:t>
            </a:r>
          </a:p>
          <a:p>
            <a:r>
              <a:rPr lang="es-ES" dirty="0" smtClean="0"/>
              <a:t>Alterar la composición del gluten</a:t>
            </a:r>
          </a:p>
          <a:p>
            <a:r>
              <a:rPr lang="es-ES" dirty="0" smtClean="0"/>
              <a:t>Evitar la estimulación del sistema inmunitario bloqueando la </a:t>
            </a:r>
            <a:r>
              <a:rPr lang="es-ES" dirty="0" err="1" smtClean="0"/>
              <a:t>transglutaminasa</a:t>
            </a:r>
            <a:endParaRPr lang="es-ES" dirty="0" smtClean="0"/>
          </a:p>
          <a:p>
            <a:r>
              <a:rPr lang="es-ES" dirty="0" smtClean="0"/>
              <a:t>Impedir la respuesta del sistema inmunitario neutralizando las moléculas que interfieren en la inflamación.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MUCHAS GRACIAS!!!</a:t>
            </a:r>
            <a:endParaRPr lang="es-ES" dirty="0"/>
          </a:p>
        </p:txBody>
      </p:sp>
      <p:pic>
        <p:nvPicPr>
          <p:cNvPr id="3" name="2 Imagen" descr="imagesZ31BP3Y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2214554"/>
            <a:ext cx="3224836" cy="4305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pPr algn="ctr"/>
            <a:r>
              <a:rPr lang="es-ES" dirty="0" smtClean="0"/>
              <a:t>¿Por qué hay que pensar en ella?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La EC es la alteración crónica tratable más frecuente en nuestro medio y la que más a menudo pasa desapercibida.</a:t>
            </a:r>
          </a:p>
          <a:p>
            <a:r>
              <a:rPr lang="es-ES" dirty="0" smtClean="0"/>
              <a:t>Prevalencia España: 1/118 niños y 1/389 adultos.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/>
          </a:bodyPr>
          <a:lstStyle/>
          <a:p>
            <a:pPr algn="ctr"/>
            <a:r>
              <a:rPr lang="es-ES" dirty="0" smtClean="0"/>
              <a:t>¿Qué es?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7467600" cy="5330968"/>
          </a:xfrm>
        </p:spPr>
        <p:txBody>
          <a:bodyPr/>
          <a:lstStyle/>
          <a:p>
            <a:pPr algn="ctr">
              <a:buNone/>
            </a:pPr>
            <a:r>
              <a:rPr lang="es-ES" dirty="0" smtClean="0"/>
              <a:t>       Es una intolerancia permanente al gluten en personas genéticamente predispuestas</a:t>
            </a:r>
          </a:p>
          <a:p>
            <a:pPr algn="ctr">
              <a:buNone/>
            </a:pPr>
            <a:endParaRPr lang="es-ES" dirty="0" smtClean="0"/>
          </a:p>
          <a:p>
            <a:pPr algn="r">
              <a:buNone/>
            </a:pPr>
            <a:r>
              <a:rPr lang="es-ES" dirty="0" smtClean="0"/>
              <a:t>Mecanismo autoinmune</a:t>
            </a:r>
          </a:p>
          <a:p>
            <a:pPr algn="ctr">
              <a:buNone/>
            </a:pPr>
            <a:endParaRPr lang="es-ES" dirty="0" smtClean="0"/>
          </a:p>
          <a:p>
            <a:pPr algn="ctr">
              <a:buNone/>
            </a:pPr>
            <a:r>
              <a:rPr lang="es-ES" dirty="0" smtClean="0"/>
              <a:t>Lesión inflamatoria de la mucosa del intestino delgado</a:t>
            </a:r>
          </a:p>
          <a:p>
            <a:pPr algn="ctr">
              <a:buNone/>
            </a:pPr>
            <a:endParaRPr lang="es-ES" dirty="0" smtClean="0"/>
          </a:p>
          <a:p>
            <a:pPr algn="ctr">
              <a:buNone/>
            </a:pPr>
            <a:endParaRPr lang="es-ES" dirty="0" smtClean="0"/>
          </a:p>
          <a:p>
            <a:pPr algn="ctr">
              <a:buNone/>
            </a:pPr>
            <a:endParaRPr lang="es-ES" dirty="0" smtClean="0"/>
          </a:p>
          <a:p>
            <a:pPr algn="ctr">
              <a:buNone/>
            </a:pPr>
            <a:r>
              <a:rPr lang="es-ES" dirty="0" smtClean="0"/>
              <a:t>Reversibilidad de las lesiones en respuesta a la exclusión del gluten en la dieta</a:t>
            </a:r>
            <a:endParaRPr lang="es-ES" dirty="0"/>
          </a:p>
        </p:txBody>
      </p:sp>
      <p:sp>
        <p:nvSpPr>
          <p:cNvPr id="4" name="3 Flecha abajo"/>
          <p:cNvSpPr/>
          <p:nvPr/>
        </p:nvSpPr>
        <p:spPr>
          <a:xfrm>
            <a:off x="3786182" y="207167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Flecha abajo"/>
          <p:cNvSpPr/>
          <p:nvPr/>
        </p:nvSpPr>
        <p:spPr>
          <a:xfrm>
            <a:off x="3857620" y="428625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ereal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cxnSp>
        <p:nvCxnSpPr>
          <p:cNvPr id="4" name="3 Conector recto"/>
          <p:cNvCxnSpPr/>
          <p:nvPr/>
        </p:nvCxnSpPr>
        <p:spPr>
          <a:xfrm rot="5400000">
            <a:off x="2786050" y="3571876"/>
            <a:ext cx="485778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Rectángulo"/>
          <p:cNvSpPr/>
          <p:nvPr/>
        </p:nvSpPr>
        <p:spPr>
          <a:xfrm>
            <a:off x="5214942" y="1142984"/>
            <a:ext cx="71438" cy="4857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6786578" y="1214422"/>
            <a:ext cx="1785918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ARROZ</a:t>
            </a:r>
          </a:p>
          <a:p>
            <a:r>
              <a:rPr lang="es-ES" dirty="0" smtClean="0"/>
              <a:t>MAIZ</a:t>
            </a:r>
          </a:p>
          <a:p>
            <a:r>
              <a:rPr lang="es-ES" dirty="0" smtClean="0"/>
              <a:t>MIJO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214546" y="500042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GRANO DE CEREAL</a:t>
            </a:r>
            <a:endParaRPr lang="es-ES" dirty="0"/>
          </a:p>
        </p:txBody>
      </p:sp>
      <p:cxnSp>
        <p:nvCxnSpPr>
          <p:cNvPr id="4" name="3 Conector recto de flecha"/>
          <p:cNvCxnSpPr/>
          <p:nvPr/>
        </p:nvCxnSpPr>
        <p:spPr>
          <a:xfrm rot="5400000">
            <a:off x="4001290" y="1070752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3643306" y="1357298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HARINA</a:t>
            </a:r>
            <a:endParaRPr lang="es-ES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1214414" y="2071678"/>
            <a:ext cx="671517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 rot="5400000">
            <a:off x="1000100" y="2357430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285720" y="2571744"/>
            <a:ext cx="1936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Almidón 65-75%</a:t>
            </a:r>
            <a:endParaRPr lang="es-ES" dirty="0"/>
          </a:p>
        </p:txBody>
      </p:sp>
      <p:cxnSp>
        <p:nvCxnSpPr>
          <p:cNvPr id="12" name="11 Conector recto de flecha"/>
          <p:cNvCxnSpPr/>
          <p:nvPr/>
        </p:nvCxnSpPr>
        <p:spPr>
          <a:xfrm rot="5400000">
            <a:off x="3107521" y="2321711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2571736" y="2571744"/>
            <a:ext cx="2382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Proteínas de reserva</a:t>
            </a:r>
          </a:p>
          <a:p>
            <a:pPr algn="ctr"/>
            <a:r>
              <a:rPr lang="es-ES" dirty="0" smtClean="0"/>
              <a:t>10-15%</a:t>
            </a:r>
            <a:endParaRPr lang="es-ES" dirty="0"/>
          </a:p>
        </p:txBody>
      </p:sp>
      <p:cxnSp>
        <p:nvCxnSpPr>
          <p:cNvPr id="15" name="14 Conector recto de flecha"/>
          <p:cNvCxnSpPr/>
          <p:nvPr/>
        </p:nvCxnSpPr>
        <p:spPr>
          <a:xfrm rot="5400000">
            <a:off x="6000760" y="235743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5500694" y="2786058"/>
            <a:ext cx="1590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Agua 10-15%</a:t>
            </a:r>
            <a:endParaRPr lang="es-ES" dirty="0"/>
          </a:p>
        </p:txBody>
      </p:sp>
      <p:cxnSp>
        <p:nvCxnSpPr>
          <p:cNvPr id="18" name="17 Conector recto de flecha"/>
          <p:cNvCxnSpPr/>
          <p:nvPr/>
        </p:nvCxnSpPr>
        <p:spPr>
          <a:xfrm rot="5400000">
            <a:off x="7786710" y="235743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7643834" y="2786058"/>
            <a:ext cx="12570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Fibra</a:t>
            </a:r>
          </a:p>
          <a:p>
            <a:r>
              <a:rPr lang="es-ES" dirty="0" smtClean="0"/>
              <a:t>Lípidos</a:t>
            </a:r>
          </a:p>
          <a:p>
            <a:r>
              <a:rPr lang="es-ES" dirty="0" smtClean="0"/>
              <a:t>Minerales</a:t>
            </a:r>
          </a:p>
          <a:p>
            <a:r>
              <a:rPr lang="es-ES" dirty="0" smtClean="0"/>
              <a:t>1-3%</a:t>
            </a:r>
            <a:endParaRPr lang="es-ES" dirty="0"/>
          </a:p>
        </p:txBody>
      </p:sp>
      <p:cxnSp>
        <p:nvCxnSpPr>
          <p:cNvPr id="23" name="22 Conector recto de flecha"/>
          <p:cNvCxnSpPr/>
          <p:nvPr/>
        </p:nvCxnSpPr>
        <p:spPr>
          <a:xfrm rot="5400000">
            <a:off x="3072596" y="3428206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1857356" y="3714752"/>
            <a:ext cx="307183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/>
          <p:nvPr/>
        </p:nvCxnSpPr>
        <p:spPr>
          <a:xfrm rot="5400000">
            <a:off x="1643836" y="3928272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CuadroTexto"/>
          <p:cNvSpPr txBox="1"/>
          <p:nvPr/>
        </p:nvSpPr>
        <p:spPr>
          <a:xfrm>
            <a:off x="1071538" y="4143380"/>
            <a:ext cx="13468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Albúminas</a:t>
            </a:r>
          </a:p>
          <a:p>
            <a:r>
              <a:rPr lang="es-ES" dirty="0" smtClean="0"/>
              <a:t>Globulinas</a:t>
            </a:r>
          </a:p>
          <a:p>
            <a:r>
              <a:rPr lang="es-ES" dirty="0" smtClean="0"/>
              <a:t>15%</a:t>
            </a:r>
            <a:endParaRPr lang="es-ES" dirty="0"/>
          </a:p>
        </p:txBody>
      </p:sp>
      <p:cxnSp>
        <p:nvCxnSpPr>
          <p:cNvPr id="30" name="29 Conector recto de flecha"/>
          <p:cNvCxnSpPr/>
          <p:nvPr/>
        </p:nvCxnSpPr>
        <p:spPr>
          <a:xfrm rot="5400000">
            <a:off x="4929984" y="3928272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CuadroTexto"/>
          <p:cNvSpPr txBox="1"/>
          <p:nvPr/>
        </p:nvSpPr>
        <p:spPr>
          <a:xfrm>
            <a:off x="4429124" y="4143380"/>
            <a:ext cx="143661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dirty="0" smtClean="0"/>
              <a:t>Gluten 85%</a:t>
            </a:r>
            <a:endParaRPr lang="es-ES" dirty="0"/>
          </a:p>
        </p:txBody>
      </p:sp>
      <p:cxnSp>
        <p:nvCxnSpPr>
          <p:cNvPr id="33" name="32 Conector recto de flecha"/>
          <p:cNvCxnSpPr/>
          <p:nvPr/>
        </p:nvCxnSpPr>
        <p:spPr>
          <a:xfrm rot="5400000">
            <a:off x="5001422" y="4642652"/>
            <a:ext cx="1428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>
            <a:off x="3571868" y="4786322"/>
            <a:ext cx="285752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 de flecha"/>
          <p:cNvCxnSpPr/>
          <p:nvPr/>
        </p:nvCxnSpPr>
        <p:spPr>
          <a:xfrm rot="5400000">
            <a:off x="3286910" y="4928404"/>
            <a:ext cx="1428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38 CuadroTexto"/>
          <p:cNvSpPr txBox="1"/>
          <p:nvPr/>
        </p:nvSpPr>
        <p:spPr>
          <a:xfrm>
            <a:off x="2857488" y="5000636"/>
            <a:ext cx="13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Gluteninas</a:t>
            </a:r>
            <a:endParaRPr lang="es-ES" dirty="0"/>
          </a:p>
        </p:txBody>
      </p:sp>
      <p:cxnSp>
        <p:nvCxnSpPr>
          <p:cNvPr id="41" name="40 Conector recto de flecha"/>
          <p:cNvCxnSpPr/>
          <p:nvPr/>
        </p:nvCxnSpPr>
        <p:spPr>
          <a:xfrm rot="5400000">
            <a:off x="5072860" y="4928404"/>
            <a:ext cx="1428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41 CuadroTexto"/>
          <p:cNvSpPr txBox="1"/>
          <p:nvPr/>
        </p:nvSpPr>
        <p:spPr>
          <a:xfrm>
            <a:off x="4500562" y="5072074"/>
            <a:ext cx="1410964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s-ES" dirty="0" err="1" smtClean="0"/>
              <a:t>Prolaminas</a:t>
            </a:r>
            <a:endParaRPr lang="es-ES" dirty="0"/>
          </a:p>
        </p:txBody>
      </p:sp>
      <p:cxnSp>
        <p:nvCxnSpPr>
          <p:cNvPr id="44" name="43 Conector recto"/>
          <p:cNvCxnSpPr/>
          <p:nvPr/>
        </p:nvCxnSpPr>
        <p:spPr>
          <a:xfrm>
            <a:off x="6286512" y="4786322"/>
            <a:ext cx="100013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recto de flecha"/>
          <p:cNvCxnSpPr/>
          <p:nvPr/>
        </p:nvCxnSpPr>
        <p:spPr>
          <a:xfrm rot="5400000">
            <a:off x="7287438" y="4928404"/>
            <a:ext cx="1428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46 CuadroTexto"/>
          <p:cNvSpPr txBox="1"/>
          <p:nvPr/>
        </p:nvSpPr>
        <p:spPr>
          <a:xfrm>
            <a:off x="6715140" y="5072074"/>
            <a:ext cx="1744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Lípidos y agua</a:t>
            </a:r>
            <a:endParaRPr lang="es-ES" dirty="0"/>
          </a:p>
        </p:txBody>
      </p:sp>
      <p:cxnSp>
        <p:nvCxnSpPr>
          <p:cNvPr id="49" name="48 Conector angular"/>
          <p:cNvCxnSpPr/>
          <p:nvPr/>
        </p:nvCxnSpPr>
        <p:spPr>
          <a:xfrm>
            <a:off x="5000628" y="5500702"/>
            <a:ext cx="914400" cy="9144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49 CuadroTexto"/>
          <p:cNvSpPr txBox="1"/>
          <p:nvPr/>
        </p:nvSpPr>
        <p:spPr>
          <a:xfrm>
            <a:off x="5715008" y="5643578"/>
            <a:ext cx="21932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Gliadina</a:t>
            </a:r>
            <a:r>
              <a:rPr lang="es-ES" dirty="0" smtClean="0"/>
              <a:t> (trigo)</a:t>
            </a:r>
          </a:p>
          <a:p>
            <a:r>
              <a:rPr lang="es-ES" dirty="0" err="1" smtClean="0"/>
              <a:t>Hordeína</a:t>
            </a:r>
            <a:r>
              <a:rPr lang="es-ES" dirty="0" smtClean="0"/>
              <a:t> (cebada)</a:t>
            </a:r>
          </a:p>
          <a:p>
            <a:r>
              <a:rPr lang="es-ES" dirty="0" err="1" smtClean="0"/>
              <a:t>Secalina</a:t>
            </a:r>
            <a:r>
              <a:rPr lang="es-ES" dirty="0" smtClean="0"/>
              <a:t> (Centeno)</a:t>
            </a:r>
            <a:endParaRPr lang="es-ES" dirty="0"/>
          </a:p>
        </p:txBody>
      </p:sp>
      <p:cxnSp>
        <p:nvCxnSpPr>
          <p:cNvPr id="55" name="54 Conector recto de flecha"/>
          <p:cNvCxnSpPr/>
          <p:nvPr/>
        </p:nvCxnSpPr>
        <p:spPr>
          <a:xfrm>
            <a:off x="4071934" y="6286520"/>
            <a:ext cx="857256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55 CuadroTexto"/>
          <p:cNvSpPr txBox="1"/>
          <p:nvPr/>
        </p:nvSpPr>
        <p:spPr>
          <a:xfrm>
            <a:off x="3929058" y="5857892"/>
            <a:ext cx="120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Digestión</a:t>
            </a:r>
            <a:endParaRPr lang="es-ES" dirty="0"/>
          </a:p>
        </p:txBody>
      </p:sp>
      <p:sp>
        <p:nvSpPr>
          <p:cNvPr id="57" name="56 CuadroTexto"/>
          <p:cNvSpPr txBox="1"/>
          <p:nvPr/>
        </p:nvSpPr>
        <p:spPr>
          <a:xfrm>
            <a:off x="214282" y="5857892"/>
            <a:ext cx="3609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Péptidos tóxicos para celíacos ricos en </a:t>
            </a:r>
            <a:r>
              <a:rPr lang="es-ES" dirty="0" err="1" smtClean="0"/>
              <a:t>aa</a:t>
            </a:r>
            <a:r>
              <a:rPr lang="es-ES" dirty="0" smtClean="0"/>
              <a:t> </a:t>
            </a:r>
            <a:r>
              <a:rPr lang="es-ES" dirty="0" err="1" smtClean="0"/>
              <a:t>glutamina</a:t>
            </a:r>
            <a:r>
              <a:rPr lang="es-ES" dirty="0" smtClean="0"/>
              <a:t> y </a:t>
            </a:r>
            <a:r>
              <a:rPr lang="es-ES" dirty="0" err="1" smtClean="0"/>
              <a:t>prolina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pPr algn="ctr"/>
            <a:r>
              <a:rPr lang="es-ES" dirty="0" smtClean="0"/>
              <a:t>Fisiopatología</a:t>
            </a:r>
            <a:endParaRPr lang="es-ES" dirty="0"/>
          </a:p>
        </p:txBody>
      </p:sp>
      <p:pic>
        <p:nvPicPr>
          <p:cNvPr id="4" name="3 Marcador de contenido" descr="fisiopatologia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28606" y="1142985"/>
            <a:ext cx="7772432" cy="4857783"/>
          </a:xfrm>
        </p:spPr>
      </p:pic>
      <p:pic>
        <p:nvPicPr>
          <p:cNvPr id="5" name="4 Imagen" descr="celula presentadora de antigen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929066"/>
            <a:ext cx="2546027" cy="2571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HISTOLOGÍA</a:t>
            </a:r>
            <a:endParaRPr lang="es-ES" dirty="0"/>
          </a:p>
        </p:txBody>
      </p:sp>
      <p:pic>
        <p:nvPicPr>
          <p:cNvPr id="4" name="3 Marcador de contenido" descr="marsch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28728" y="1714488"/>
            <a:ext cx="6122782" cy="41640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4 Marcador de contenido" descr="untitled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228478" cy="6858000"/>
          </a:xfrm>
        </p:spPr>
      </p:pic>
      <p:sp>
        <p:nvSpPr>
          <p:cNvPr id="6" name="5 Rectángulo"/>
          <p:cNvSpPr/>
          <p:nvPr/>
        </p:nvSpPr>
        <p:spPr>
          <a:xfrm>
            <a:off x="1071538" y="571480"/>
            <a:ext cx="7286676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s-ES" dirty="0" smtClean="0"/>
              <a:t>LA IDENTIFICACIÓN DE PERSONAS SOSPECHOSAS DE </a:t>
            </a:r>
          </a:p>
          <a:p>
            <a:r>
              <a:rPr lang="es-ES" dirty="0" smtClean="0"/>
              <a:t>                   CELIAQUÍA SIN SÍNTOMAS APARENTES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475</TotalTime>
  <Words>835</Words>
  <Application>Microsoft Office PowerPoint</Application>
  <PresentationFormat>Presentación en pantalla (4:3)</PresentationFormat>
  <Paragraphs>140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Mirador</vt:lpstr>
      <vt:lpstr>Diapositiva 1</vt:lpstr>
      <vt:lpstr>¿De qué hablaremos?</vt:lpstr>
      <vt:lpstr>¿Por qué hay que pensar en ella?</vt:lpstr>
      <vt:lpstr>¿Qué es?</vt:lpstr>
      <vt:lpstr>Diapositiva 5</vt:lpstr>
      <vt:lpstr>Diapositiva 6</vt:lpstr>
      <vt:lpstr>Fisiopatología</vt:lpstr>
      <vt:lpstr>HISTOLOGÍA</vt:lpstr>
      <vt:lpstr>Diapositiva 9</vt:lpstr>
      <vt:lpstr>Diapositiva 10</vt:lpstr>
      <vt:lpstr>Diapositiva 11</vt:lpstr>
      <vt:lpstr>FORMAS CLÍNICAS</vt:lpstr>
      <vt:lpstr>MANIFESTACIONES EN LA EDAD           PEDIÁTRICA</vt:lpstr>
      <vt:lpstr>MANIFESTACIONES EN LA EDAD ADULTA</vt:lpstr>
      <vt:lpstr>Diapositiva 15</vt:lpstr>
      <vt:lpstr>Enfermedades asociadas</vt:lpstr>
      <vt:lpstr>Diagnóstico</vt:lpstr>
      <vt:lpstr>Diapositiva 18</vt:lpstr>
      <vt:lpstr>¿Cribado sí o cribado no?</vt:lpstr>
      <vt:lpstr>¿Cribado sí o cribado no?</vt:lpstr>
      <vt:lpstr>TRATAMIENTO</vt:lpstr>
      <vt:lpstr>Diapositiva 22</vt:lpstr>
      <vt:lpstr> PERSPECTIVAS DE FUTURO</vt:lpstr>
      <vt:lpstr>MUCHAS GRACIAS!!!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suavecita2000</dc:creator>
  <cp:lastModifiedBy>suavecita2000</cp:lastModifiedBy>
  <cp:revision>34</cp:revision>
  <dcterms:created xsi:type="dcterms:W3CDTF">2015-02-18T16:23:03Z</dcterms:created>
  <dcterms:modified xsi:type="dcterms:W3CDTF">2015-02-19T00:18:17Z</dcterms:modified>
</cp:coreProperties>
</file>