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1"/>
  </p:notesMasterIdLst>
  <p:sldIdLst>
    <p:sldId id="256" r:id="rId2"/>
    <p:sldId id="340" r:id="rId3"/>
    <p:sldId id="259" r:id="rId4"/>
    <p:sldId id="341" r:id="rId5"/>
    <p:sldId id="292" r:id="rId6"/>
    <p:sldId id="295" r:id="rId7"/>
    <p:sldId id="293" r:id="rId8"/>
    <p:sldId id="296" r:id="rId9"/>
    <p:sldId id="266" r:id="rId10"/>
    <p:sldId id="321" r:id="rId11"/>
    <p:sldId id="336" r:id="rId12"/>
    <p:sldId id="319" r:id="rId13"/>
    <p:sldId id="320" r:id="rId14"/>
    <p:sldId id="342" r:id="rId15"/>
    <p:sldId id="301" r:id="rId16"/>
    <p:sldId id="343" r:id="rId17"/>
    <p:sldId id="344" r:id="rId18"/>
    <p:sldId id="345" r:id="rId19"/>
    <p:sldId id="346" r:id="rId20"/>
    <p:sldId id="349" r:id="rId21"/>
    <p:sldId id="304" r:id="rId22"/>
    <p:sldId id="308" r:id="rId23"/>
    <p:sldId id="268" r:id="rId24"/>
    <p:sldId id="347" r:id="rId25"/>
    <p:sldId id="279" r:id="rId26"/>
    <p:sldId id="318" r:id="rId27"/>
    <p:sldId id="313" r:id="rId28"/>
    <p:sldId id="288" r:id="rId29"/>
    <p:sldId id="289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DA1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3"/>
  <c:chart>
    <c:autoTitleDeleted val="1"/>
    <c:plotArea>
      <c:layout>
        <c:manualLayout>
          <c:layoutTarget val="inner"/>
          <c:xMode val="edge"/>
          <c:yMode val="edge"/>
          <c:x val="0.11789038262668103"/>
          <c:y val="6.1016949152542514E-2"/>
          <c:w val="0.58634953464322814"/>
          <c:h val="0.83728813559322002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CRITERIOS DE ANTICOAGULACIÓN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Sheet1!$B$1:$C$1</c:f>
              <c:strCache>
                <c:ptCount val="2"/>
                <c:pt idx="0">
                  <c:v>CHADS</c:v>
                </c:pt>
                <c:pt idx="1">
                  <c:v>CHA2-DS2-VASc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61.5</c:v>
                </c:pt>
                <c:pt idx="1">
                  <c:v>94.2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E4-4DB5-8F1D-89265E3F444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CRITERIOS DE ANTICOAGULACIÓN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Sheet1!$B$1:$C$1</c:f>
              <c:strCache>
                <c:ptCount val="2"/>
                <c:pt idx="0">
                  <c:v>CHADS</c:v>
                </c:pt>
                <c:pt idx="1">
                  <c:v>CHA2-DS2-VASc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38.5</c:v>
                </c:pt>
                <c:pt idx="1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CE4-4DB5-8F1D-89265E3F444F}"/>
            </c:ext>
          </c:extLst>
        </c:ser>
        <c:dLbls/>
        <c:axId val="86951808"/>
        <c:axId val="76767232"/>
      </c:barChart>
      <c:catAx>
        <c:axId val="86951808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b="1">
                <a:solidFill>
                  <a:srgbClr val="002060"/>
                </a:solidFill>
              </a:defRPr>
            </a:pPr>
            <a:endParaRPr lang="es-ES"/>
          </a:p>
        </c:txPr>
        <c:crossAx val="76767232"/>
        <c:crosses val="autoZero"/>
        <c:auto val="1"/>
        <c:lblAlgn val="ctr"/>
        <c:lblOffset val="100"/>
        <c:tickLblSkip val="1"/>
        <c:tickMarkSkip val="1"/>
      </c:catAx>
      <c:valAx>
        <c:axId val="767672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s-ES" sz="1200" dirty="0"/>
                  <a:t>TOTAL DE PACIENTES NO ANTICOAGULADOS   </a:t>
                </a:r>
              </a:p>
            </c:rich>
          </c:tx>
          <c:layout>
            <c:manualLayout>
              <c:xMode val="edge"/>
              <c:yMode val="edge"/>
              <c:x val="3.7070704844551607E-3"/>
              <c:y val="0.14731810026911199"/>
            </c:manualLayout>
          </c:layout>
        </c:title>
        <c:numFmt formatCode="General\%" sourceLinked="0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86951808"/>
        <c:crosses val="autoZero"/>
        <c:crossBetween val="between"/>
        <c:majorUnit val="20"/>
        <c:minorUnit val="20"/>
      </c:valAx>
    </c:plotArea>
    <c:legend>
      <c:legendPos val="r"/>
      <c:layout>
        <c:manualLayout>
          <c:xMode val="edge"/>
          <c:yMode val="edge"/>
          <c:x val="0.71044467425025903"/>
          <c:y val="0.12711864406779699"/>
          <c:w val="0.26225417902080106"/>
          <c:h val="0.26473636997906907"/>
        </c:manualLayout>
      </c:layout>
      <c:txPr>
        <a:bodyPr/>
        <a:lstStyle/>
        <a:p>
          <a:pPr>
            <a:defRPr b="1">
              <a:solidFill>
                <a:srgbClr val="002060"/>
              </a:solidFill>
            </a:defRPr>
          </a:pPr>
          <a:endParaRPr lang="es-ES"/>
        </a:p>
      </c:txPr>
    </c:legend>
    <c:plotVisOnly val="1"/>
    <c:dispBlanksAs val="gap"/>
  </c:chart>
  <c:txPr>
    <a:bodyPr/>
    <a:lstStyle/>
    <a:p>
      <a:pPr>
        <a:defRPr sz="1400">
          <a:latin typeface="Calibri"/>
          <a:cs typeface="Calibri"/>
        </a:defRPr>
      </a:pPr>
      <a:endParaRPr lang="es-ES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975E3-1E60-4D54-BDC6-35DDD517212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97BA68C-03DC-4A98-8AA7-669A393C2E7D}">
      <dgm:prSet phldrT="[Texto]" custT="1"/>
      <dgm:spPr>
        <a:solidFill>
          <a:srgbClr val="A3EDA1"/>
        </a:solidFill>
        <a:ln>
          <a:solidFill>
            <a:srgbClr val="00B050"/>
          </a:solidFill>
        </a:ln>
      </dgm:spPr>
      <dgm:t>
        <a:bodyPr/>
        <a:lstStyle/>
        <a:p>
          <a:r>
            <a:rPr lang="es-ES" sz="2000" b="1" dirty="0" smtClean="0">
              <a:solidFill>
                <a:srgbClr val="002060"/>
              </a:solidFill>
            </a:rPr>
            <a:t>Interrumpir el </a:t>
          </a:r>
          <a:r>
            <a:rPr lang="es-ES" sz="2000" b="1" dirty="0" err="1" smtClean="0">
              <a:solidFill>
                <a:srgbClr val="002060"/>
              </a:solidFill>
            </a:rPr>
            <a:t>tto</a:t>
          </a:r>
          <a:r>
            <a:rPr lang="es-ES" sz="2000" b="1" dirty="0" smtClean="0">
              <a:solidFill>
                <a:srgbClr val="002060"/>
              </a:solidFill>
            </a:rPr>
            <a:t> con AVK</a:t>
          </a:r>
          <a:endParaRPr lang="es-ES" sz="2000" b="1" dirty="0">
            <a:solidFill>
              <a:srgbClr val="002060"/>
            </a:solidFill>
          </a:endParaRPr>
        </a:p>
      </dgm:t>
    </dgm:pt>
    <dgm:pt modelId="{3E7C1ABA-C666-42A8-8717-E9246DE5A877}" type="parTrans" cxnId="{DDEF0C75-573A-4631-ACEE-035A9E5F1F45}">
      <dgm:prSet/>
      <dgm:spPr/>
      <dgm:t>
        <a:bodyPr/>
        <a:lstStyle/>
        <a:p>
          <a:endParaRPr lang="es-ES"/>
        </a:p>
      </dgm:t>
    </dgm:pt>
    <dgm:pt modelId="{9C59B0D9-088B-4501-A04A-961971590349}" type="sibTrans" cxnId="{DDEF0C75-573A-4631-ACEE-035A9E5F1F45}">
      <dgm:prSet/>
      <dgm:spPr/>
      <dgm:t>
        <a:bodyPr/>
        <a:lstStyle/>
        <a:p>
          <a:endParaRPr lang="es-ES"/>
        </a:p>
      </dgm:t>
    </dgm:pt>
    <dgm:pt modelId="{D31D1DBA-3113-43AA-9EAF-6BECC9D88A40}">
      <dgm:prSet phldrT="[Texto]" custT="1"/>
      <dgm:spPr>
        <a:solidFill>
          <a:srgbClr val="A3EDA1"/>
        </a:solidFill>
        <a:ln>
          <a:solidFill>
            <a:srgbClr val="00B050"/>
          </a:solidFill>
        </a:ln>
      </dgm:spPr>
      <dgm:t>
        <a:bodyPr/>
        <a:lstStyle/>
        <a:p>
          <a:r>
            <a:rPr lang="es-ES" sz="2000" b="1" dirty="0" smtClean="0">
              <a:solidFill>
                <a:srgbClr val="002060"/>
              </a:solidFill>
            </a:rPr>
            <a:t>Control periódico del INR hasta que sea &lt;2,0</a:t>
          </a:r>
          <a:endParaRPr lang="es-ES" sz="2000" b="1" dirty="0">
            <a:solidFill>
              <a:srgbClr val="002060"/>
            </a:solidFill>
          </a:endParaRPr>
        </a:p>
      </dgm:t>
    </dgm:pt>
    <dgm:pt modelId="{52BE77B8-577B-4100-B891-235C98D6FFA4}" type="parTrans" cxnId="{89545913-8ACD-43AF-BB5C-26FACA5F1463}">
      <dgm:prSet/>
      <dgm:spPr/>
      <dgm:t>
        <a:bodyPr/>
        <a:lstStyle/>
        <a:p>
          <a:endParaRPr lang="es-ES"/>
        </a:p>
      </dgm:t>
    </dgm:pt>
    <dgm:pt modelId="{6A9A80AB-AA40-47A9-8E79-24CA23AC5D87}" type="sibTrans" cxnId="{89545913-8ACD-43AF-BB5C-26FACA5F1463}">
      <dgm:prSet/>
      <dgm:spPr/>
      <dgm:t>
        <a:bodyPr/>
        <a:lstStyle/>
        <a:p>
          <a:endParaRPr lang="es-ES"/>
        </a:p>
      </dgm:t>
    </dgm:pt>
    <dgm:pt modelId="{820597FB-1069-4923-9CA1-2E0DC601D7A7}">
      <dgm:prSet phldrT="[Texto]" custT="1"/>
      <dgm:spPr>
        <a:solidFill>
          <a:srgbClr val="A3EDA1"/>
        </a:solidFill>
        <a:ln>
          <a:solidFill>
            <a:srgbClr val="00B050"/>
          </a:solidFill>
        </a:ln>
      </dgm:spPr>
      <dgm:t>
        <a:bodyPr/>
        <a:lstStyle/>
        <a:p>
          <a:r>
            <a:rPr lang="es-ES" sz="2000" b="1" dirty="0" smtClean="0">
              <a:solidFill>
                <a:srgbClr val="002060"/>
              </a:solidFill>
            </a:rPr>
            <a:t>Iniciar </a:t>
          </a:r>
          <a:r>
            <a:rPr lang="es-ES" sz="2000" b="1" dirty="0" err="1" smtClean="0">
              <a:solidFill>
                <a:srgbClr val="002060"/>
              </a:solidFill>
            </a:rPr>
            <a:t>tto</a:t>
          </a:r>
          <a:r>
            <a:rPr lang="es-ES" sz="2000" b="1" dirty="0" smtClean="0">
              <a:solidFill>
                <a:srgbClr val="002060"/>
              </a:solidFill>
            </a:rPr>
            <a:t> con ACOD al día siguiente</a:t>
          </a:r>
          <a:endParaRPr lang="es-ES" sz="2000" b="1" dirty="0">
            <a:solidFill>
              <a:srgbClr val="002060"/>
            </a:solidFill>
          </a:endParaRPr>
        </a:p>
      </dgm:t>
    </dgm:pt>
    <dgm:pt modelId="{EE048023-2800-43CB-B5DA-56A9B791FCB9}" type="parTrans" cxnId="{53806DEA-924A-41FE-B484-386CB9D33869}">
      <dgm:prSet/>
      <dgm:spPr/>
      <dgm:t>
        <a:bodyPr/>
        <a:lstStyle/>
        <a:p>
          <a:endParaRPr lang="es-ES"/>
        </a:p>
      </dgm:t>
    </dgm:pt>
    <dgm:pt modelId="{8ECC57F1-12FE-4A44-940B-253F0E4B99DE}" type="sibTrans" cxnId="{53806DEA-924A-41FE-B484-386CB9D33869}">
      <dgm:prSet/>
      <dgm:spPr/>
      <dgm:t>
        <a:bodyPr/>
        <a:lstStyle/>
        <a:p>
          <a:endParaRPr lang="es-ES"/>
        </a:p>
      </dgm:t>
    </dgm:pt>
    <dgm:pt modelId="{14F8E5A3-76E6-46B8-A2FB-9AEC795D5B68}" type="pres">
      <dgm:prSet presAssocID="{26E975E3-1E60-4D54-BDC6-35DDD5172121}" presName="CompostProcess" presStyleCnt="0">
        <dgm:presLayoutVars>
          <dgm:dir/>
          <dgm:resizeHandles val="exact"/>
        </dgm:presLayoutVars>
      </dgm:prSet>
      <dgm:spPr/>
    </dgm:pt>
    <dgm:pt modelId="{FB2896C1-CE1F-4651-AC2A-0F3B4B1EFBE8}" type="pres">
      <dgm:prSet presAssocID="{26E975E3-1E60-4D54-BDC6-35DDD5172121}" presName="arrow" presStyleLbl="bgShp" presStyleIdx="0" presStyleCnt="1"/>
      <dgm:spPr>
        <a:solidFill>
          <a:srgbClr val="00B0F0"/>
        </a:solidFill>
      </dgm:spPr>
    </dgm:pt>
    <dgm:pt modelId="{5C05D651-39DD-47B2-82C0-DBBB0E69C4C4}" type="pres">
      <dgm:prSet presAssocID="{26E975E3-1E60-4D54-BDC6-35DDD5172121}" presName="linearProcess" presStyleCnt="0"/>
      <dgm:spPr/>
    </dgm:pt>
    <dgm:pt modelId="{68293AB7-2D3A-407C-9D57-B05EEBE577EA}" type="pres">
      <dgm:prSet presAssocID="{E97BA68C-03DC-4A98-8AA7-669A393C2E7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7A44F4-94A8-4F7E-91E5-A91111115ED7}" type="pres">
      <dgm:prSet presAssocID="{9C59B0D9-088B-4501-A04A-961971590349}" presName="sibTrans" presStyleCnt="0"/>
      <dgm:spPr/>
    </dgm:pt>
    <dgm:pt modelId="{38C3C32B-3039-4B3D-8A18-E79AE21645FC}" type="pres">
      <dgm:prSet presAssocID="{D31D1DBA-3113-43AA-9EAF-6BECC9D88A4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AAB2EB-BEA8-4D73-A1B7-599B8CAA1B09}" type="pres">
      <dgm:prSet presAssocID="{6A9A80AB-AA40-47A9-8E79-24CA23AC5D87}" presName="sibTrans" presStyleCnt="0"/>
      <dgm:spPr/>
    </dgm:pt>
    <dgm:pt modelId="{09B5241A-A340-418F-81D4-B78F0B17A756}" type="pres">
      <dgm:prSet presAssocID="{820597FB-1069-4923-9CA1-2E0DC601D7A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545913-8ACD-43AF-BB5C-26FACA5F1463}" srcId="{26E975E3-1E60-4D54-BDC6-35DDD5172121}" destId="{D31D1DBA-3113-43AA-9EAF-6BECC9D88A40}" srcOrd="1" destOrd="0" parTransId="{52BE77B8-577B-4100-B891-235C98D6FFA4}" sibTransId="{6A9A80AB-AA40-47A9-8E79-24CA23AC5D87}"/>
    <dgm:cxn modelId="{A7CC40A0-3A3D-45C9-A19C-212149C07512}" type="presOf" srcId="{E97BA68C-03DC-4A98-8AA7-669A393C2E7D}" destId="{68293AB7-2D3A-407C-9D57-B05EEBE577EA}" srcOrd="0" destOrd="0" presId="urn:microsoft.com/office/officeart/2005/8/layout/hProcess9"/>
    <dgm:cxn modelId="{2CFA6C83-2491-4A54-807D-37EA25F83738}" type="presOf" srcId="{820597FB-1069-4923-9CA1-2E0DC601D7A7}" destId="{09B5241A-A340-418F-81D4-B78F0B17A756}" srcOrd="0" destOrd="0" presId="urn:microsoft.com/office/officeart/2005/8/layout/hProcess9"/>
    <dgm:cxn modelId="{1FAC26AF-CF12-4FBA-AEF8-E566C769D388}" type="presOf" srcId="{26E975E3-1E60-4D54-BDC6-35DDD5172121}" destId="{14F8E5A3-76E6-46B8-A2FB-9AEC795D5B68}" srcOrd="0" destOrd="0" presId="urn:microsoft.com/office/officeart/2005/8/layout/hProcess9"/>
    <dgm:cxn modelId="{E2B51BE0-304A-4CEA-997B-6A0387CB1620}" type="presOf" srcId="{D31D1DBA-3113-43AA-9EAF-6BECC9D88A40}" destId="{38C3C32B-3039-4B3D-8A18-E79AE21645FC}" srcOrd="0" destOrd="0" presId="urn:microsoft.com/office/officeart/2005/8/layout/hProcess9"/>
    <dgm:cxn modelId="{DDEF0C75-573A-4631-ACEE-035A9E5F1F45}" srcId="{26E975E3-1E60-4D54-BDC6-35DDD5172121}" destId="{E97BA68C-03DC-4A98-8AA7-669A393C2E7D}" srcOrd="0" destOrd="0" parTransId="{3E7C1ABA-C666-42A8-8717-E9246DE5A877}" sibTransId="{9C59B0D9-088B-4501-A04A-961971590349}"/>
    <dgm:cxn modelId="{53806DEA-924A-41FE-B484-386CB9D33869}" srcId="{26E975E3-1E60-4D54-BDC6-35DDD5172121}" destId="{820597FB-1069-4923-9CA1-2E0DC601D7A7}" srcOrd="2" destOrd="0" parTransId="{EE048023-2800-43CB-B5DA-56A9B791FCB9}" sibTransId="{8ECC57F1-12FE-4A44-940B-253F0E4B99DE}"/>
    <dgm:cxn modelId="{8DF049BB-A90E-44BE-83D9-0CAD63CC7AD1}" type="presParOf" srcId="{14F8E5A3-76E6-46B8-A2FB-9AEC795D5B68}" destId="{FB2896C1-CE1F-4651-AC2A-0F3B4B1EFBE8}" srcOrd="0" destOrd="0" presId="urn:microsoft.com/office/officeart/2005/8/layout/hProcess9"/>
    <dgm:cxn modelId="{BF4F9CC0-3777-4840-8D97-BE3DFC16CCF4}" type="presParOf" srcId="{14F8E5A3-76E6-46B8-A2FB-9AEC795D5B68}" destId="{5C05D651-39DD-47B2-82C0-DBBB0E69C4C4}" srcOrd="1" destOrd="0" presId="urn:microsoft.com/office/officeart/2005/8/layout/hProcess9"/>
    <dgm:cxn modelId="{504E0CAF-3B5D-4EC1-B86B-6956534346E5}" type="presParOf" srcId="{5C05D651-39DD-47B2-82C0-DBBB0E69C4C4}" destId="{68293AB7-2D3A-407C-9D57-B05EEBE577EA}" srcOrd="0" destOrd="0" presId="urn:microsoft.com/office/officeart/2005/8/layout/hProcess9"/>
    <dgm:cxn modelId="{D677C0DC-A27B-40FA-9586-25D5B62D7407}" type="presParOf" srcId="{5C05D651-39DD-47B2-82C0-DBBB0E69C4C4}" destId="{D57A44F4-94A8-4F7E-91E5-A91111115ED7}" srcOrd="1" destOrd="0" presId="urn:microsoft.com/office/officeart/2005/8/layout/hProcess9"/>
    <dgm:cxn modelId="{E600BE5F-23EE-45E9-B21F-0907B76E6766}" type="presParOf" srcId="{5C05D651-39DD-47B2-82C0-DBBB0E69C4C4}" destId="{38C3C32B-3039-4B3D-8A18-E79AE21645FC}" srcOrd="2" destOrd="0" presId="urn:microsoft.com/office/officeart/2005/8/layout/hProcess9"/>
    <dgm:cxn modelId="{EAEE2DA4-1DB3-4D09-A111-134D65AF9308}" type="presParOf" srcId="{5C05D651-39DD-47B2-82C0-DBBB0E69C4C4}" destId="{23AAB2EB-BEA8-4D73-A1B7-599B8CAA1B09}" srcOrd="3" destOrd="0" presId="urn:microsoft.com/office/officeart/2005/8/layout/hProcess9"/>
    <dgm:cxn modelId="{DD742925-BD89-4303-A5C1-6FD83DAE8957}" type="presParOf" srcId="{5C05D651-39DD-47B2-82C0-DBBB0E69C4C4}" destId="{09B5241A-A340-418F-81D4-B78F0B17A7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896C1-CE1F-4651-AC2A-0F3B4B1EFBE8}">
      <dsp:nvSpPr>
        <dsp:cNvPr id="0" name=""/>
        <dsp:cNvSpPr/>
      </dsp:nvSpPr>
      <dsp:spPr>
        <a:xfrm>
          <a:off x="643543" y="0"/>
          <a:ext cx="7293494" cy="4128654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93AB7-2D3A-407C-9D57-B05EEBE577EA}">
      <dsp:nvSpPr>
        <dsp:cNvPr id="0" name=""/>
        <dsp:cNvSpPr/>
      </dsp:nvSpPr>
      <dsp:spPr>
        <a:xfrm>
          <a:off x="0" y="1238596"/>
          <a:ext cx="2574174" cy="1651461"/>
        </a:xfrm>
        <a:prstGeom prst="roundRect">
          <a:avLst/>
        </a:prstGeom>
        <a:solidFill>
          <a:srgbClr val="A3EDA1"/>
        </a:solidFill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2060"/>
              </a:solidFill>
            </a:rPr>
            <a:t>Interrumpir el </a:t>
          </a:r>
          <a:r>
            <a:rPr lang="es-ES" sz="2000" b="1" kern="1200" dirty="0" err="1" smtClean="0">
              <a:solidFill>
                <a:srgbClr val="002060"/>
              </a:solidFill>
            </a:rPr>
            <a:t>tto</a:t>
          </a:r>
          <a:r>
            <a:rPr lang="es-ES" sz="2000" b="1" kern="1200" dirty="0" smtClean="0">
              <a:solidFill>
                <a:srgbClr val="002060"/>
              </a:solidFill>
            </a:rPr>
            <a:t> con AVK</a:t>
          </a:r>
          <a:endParaRPr lang="es-ES" sz="2000" b="1" kern="1200" dirty="0">
            <a:solidFill>
              <a:srgbClr val="002060"/>
            </a:solidFill>
          </a:endParaRPr>
        </a:p>
      </dsp:txBody>
      <dsp:txXfrm>
        <a:off x="80618" y="1319214"/>
        <a:ext cx="2412938" cy="1490225"/>
      </dsp:txXfrm>
    </dsp:sp>
    <dsp:sp modelId="{38C3C32B-3039-4B3D-8A18-E79AE21645FC}">
      <dsp:nvSpPr>
        <dsp:cNvPr id="0" name=""/>
        <dsp:cNvSpPr/>
      </dsp:nvSpPr>
      <dsp:spPr>
        <a:xfrm>
          <a:off x="3003203" y="1238596"/>
          <a:ext cx="2574174" cy="1651461"/>
        </a:xfrm>
        <a:prstGeom prst="roundRect">
          <a:avLst/>
        </a:prstGeom>
        <a:solidFill>
          <a:srgbClr val="A3EDA1"/>
        </a:solidFill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2060"/>
              </a:solidFill>
            </a:rPr>
            <a:t>Control periódico del INR hasta que sea &lt;2,0</a:t>
          </a:r>
          <a:endParaRPr lang="es-ES" sz="2000" b="1" kern="1200" dirty="0">
            <a:solidFill>
              <a:srgbClr val="002060"/>
            </a:solidFill>
          </a:endParaRPr>
        </a:p>
      </dsp:txBody>
      <dsp:txXfrm>
        <a:off x="3083821" y="1319214"/>
        <a:ext cx="2412938" cy="1490225"/>
      </dsp:txXfrm>
    </dsp:sp>
    <dsp:sp modelId="{09B5241A-A340-418F-81D4-B78F0B17A756}">
      <dsp:nvSpPr>
        <dsp:cNvPr id="0" name=""/>
        <dsp:cNvSpPr/>
      </dsp:nvSpPr>
      <dsp:spPr>
        <a:xfrm>
          <a:off x="6006407" y="1238596"/>
          <a:ext cx="2574174" cy="1651461"/>
        </a:xfrm>
        <a:prstGeom prst="roundRect">
          <a:avLst/>
        </a:prstGeom>
        <a:solidFill>
          <a:srgbClr val="A3EDA1"/>
        </a:solidFill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2060"/>
              </a:solidFill>
            </a:rPr>
            <a:t>Iniciar </a:t>
          </a:r>
          <a:r>
            <a:rPr lang="es-ES" sz="2000" b="1" kern="1200" dirty="0" err="1" smtClean="0">
              <a:solidFill>
                <a:srgbClr val="002060"/>
              </a:solidFill>
            </a:rPr>
            <a:t>tto</a:t>
          </a:r>
          <a:r>
            <a:rPr lang="es-ES" sz="2000" b="1" kern="1200" dirty="0" smtClean="0">
              <a:solidFill>
                <a:srgbClr val="002060"/>
              </a:solidFill>
            </a:rPr>
            <a:t> con ACOD al día siguiente</a:t>
          </a:r>
          <a:endParaRPr lang="es-ES" sz="2000" b="1" kern="1200" dirty="0">
            <a:solidFill>
              <a:srgbClr val="002060"/>
            </a:solidFill>
          </a:endParaRPr>
        </a:p>
      </dsp:txBody>
      <dsp:txXfrm>
        <a:off x="6087025" y="1319214"/>
        <a:ext cx="2412938" cy="1490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0.49625</cdr:x>
      <cdr:y>0.49675</cdr:y>
    </cdr:from>
    <cdr:to>
      <cdr:x>0.49925</cdr:x>
      <cdr:y>0.52225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70797" y="2791611"/>
          <a:ext cx="27632" cy="1433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6576" tIns="36576" rIns="36576" bIns="36576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ES" sz="1800" b="1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506-7D72-4ED7-B80A-324CE28C90E7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167CB-657F-4D9A-A825-B55A77F38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706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g3ba1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Varón de 71 años. Ex fumador. Jubilado.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•HTA en tratamiento con amlodipino e irbesartan y malos controles.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•Insuficiencia renal crónica por nefroangioesclerosisen seguimientopor nefrología con filtrado glomerular en enero 2013 de 35 ml/min/L.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•Ingreso en septiembre de 2012 por insuficiencia cardiaca en relacióncon FA rápida. Se realizó ECOTT que mostró datos de cardiopatía hipertensiva con HVI moderada, FE 70%, alteración de la relajación e IM moderada. Desde entonces en tratamiento para control de frecuencia con metoprolol50 mg/12h y Sintrom. </a:t>
            </a:r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D13CE5F-576A-48B2-B869-B9A3D08CE379}" type="slidenum">
              <a:rPr lang="es-ES" altLang="es-ES" smtClean="0"/>
              <a:pPr/>
              <a:t>2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xmlns="" val="753199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952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ES_tradnl"/>
          </a:p>
        </p:txBody>
      </p:sp>
      <p:sp>
        <p:nvSpPr>
          <p:cNvPr id="619524" name="Marcador de número de diapositiva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6B5828-CC0A-45E9-80A5-59C950FD5A8E}" type="slidenum">
              <a:rPr lang="ca-ES" altLang="es-ES_tradn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a-ES" altLang="es-ES_tradnl" sz="1400"/>
          </a:p>
        </p:txBody>
      </p:sp>
    </p:spTree>
    <p:extLst>
      <p:ext uri="{BB962C8B-B14F-4D97-AF65-F5344CB8AC3E}">
        <p14:creationId xmlns:p14="http://schemas.microsoft.com/office/powerpoint/2010/main" xmlns="" val="154700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9043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s-ES_tradnl" dirty="0"/>
              <a:t>OCULTA</a:t>
            </a:r>
          </a:p>
        </p:txBody>
      </p:sp>
      <p:sp>
        <p:nvSpPr>
          <p:cNvPr id="599044" name="Marcador de número de diapositiva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C8AF82-04F0-4200-A7F1-5C6F3DFB56C9}" type="slidenum">
              <a:rPr lang="ca-ES" altLang="es-ES_tradn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a-ES" altLang="es-ES_tradnl" sz="1400"/>
          </a:p>
        </p:txBody>
      </p:sp>
    </p:spTree>
    <p:extLst>
      <p:ext uri="{BB962C8B-B14F-4D97-AF65-F5344CB8AC3E}">
        <p14:creationId xmlns:p14="http://schemas.microsoft.com/office/powerpoint/2010/main" xmlns="" val="72032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Datos</a:t>
            </a:r>
            <a:r>
              <a:rPr lang="es-ES" baseline="0" dirty="0"/>
              <a:t> de Vida real: </a:t>
            </a:r>
            <a:r>
              <a:rPr lang="es-ES" dirty="0"/>
              <a:t>Estudio observacional en HUVR de ictus por FA. </a:t>
            </a:r>
          </a:p>
          <a:p>
            <a:r>
              <a:rPr lang="es-ES" dirty="0"/>
              <a:t>Pacientes</a:t>
            </a:r>
            <a:r>
              <a:rPr lang="es-ES" baseline="0" dirty="0"/>
              <a:t> con FA conocida y sin </a:t>
            </a:r>
            <a:r>
              <a:rPr lang="es-ES" baseline="0" dirty="0" err="1"/>
              <a:t>anticoagulación</a:t>
            </a:r>
            <a:r>
              <a:rPr lang="es-ES" baseline="0" dirty="0"/>
              <a:t> previa al ictus, que ingresaron en HUVR por ictus </a:t>
            </a:r>
            <a:r>
              <a:rPr lang="es-ES" baseline="0" dirty="0" err="1"/>
              <a:t>cardioembólico</a:t>
            </a:r>
            <a:r>
              <a:rPr lang="es-ES" baseline="0" dirty="0"/>
              <a:t>. El 94,2% de los pacientes previo al ictus debía haber estado en tratamiento anticoagulante previo al ictus según la escala CHA</a:t>
            </a:r>
            <a:r>
              <a:rPr lang="es-ES" baseline="-25000" dirty="0"/>
              <a:t>2</a:t>
            </a:r>
            <a:r>
              <a:rPr lang="es-ES" baseline="0" dirty="0"/>
              <a:t>DS</a:t>
            </a:r>
            <a:r>
              <a:rPr lang="es-ES" baseline="-25000" dirty="0"/>
              <a:t>2</a:t>
            </a:r>
            <a:r>
              <a:rPr lang="es-ES" baseline="0" dirty="0"/>
              <a:t>-VASc. </a:t>
            </a:r>
          </a:p>
          <a:p>
            <a:r>
              <a:rPr lang="es-ES" baseline="0" dirty="0"/>
              <a:t>Es de destacar que el uso de CHA</a:t>
            </a:r>
            <a:r>
              <a:rPr lang="es-ES" baseline="-25000" dirty="0"/>
              <a:t>2</a:t>
            </a:r>
            <a:r>
              <a:rPr lang="es-ES" baseline="0" dirty="0"/>
              <a:t>DS</a:t>
            </a:r>
            <a:r>
              <a:rPr lang="es-ES" baseline="-25000" dirty="0"/>
              <a:t>2</a:t>
            </a:r>
            <a:r>
              <a:rPr lang="es-ES" baseline="0" dirty="0"/>
              <a:t>-VASc aumenta considerablemente el número de pacientes que debía haber sido </a:t>
            </a:r>
            <a:r>
              <a:rPr lang="es-ES" baseline="0" dirty="0" err="1"/>
              <a:t>anticoagulado</a:t>
            </a:r>
            <a:r>
              <a:rPr lang="es-ES" baseline="0" dirty="0"/>
              <a:t> frente al uso de la antigua escala CHADS.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En la mayoría (80%) no existía contraindicación ni siquiera relativa para iniciar ACO. </a:t>
            </a:r>
          </a:p>
          <a:p>
            <a:endParaRPr lang="en-US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Eliquis_PPT_Template_V1jz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475E17C-4FEB-4991-9FDD-A023F7854E49}" type="datetime9">
              <a:rPr lang="en-US" altLang="es-ES" smtClean="0"/>
              <a:pPr>
                <a:defRPr/>
              </a:pPr>
              <a:t>3/5/2019 11:24:25 AM</a:t>
            </a:fld>
            <a:endParaRPr lang="en-U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A69C-D9D9-4958-93E7-404C0996AAE7}" type="slidenum">
              <a:rPr lang="en-US" altLang="es-ES" smtClean="0"/>
              <a:pPr/>
              <a:t>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xmlns="" val="126979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Eliquis_PPT_Template_V1jz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475E17C-4FEB-4991-9FDD-A023F7854E49}" type="datetime9">
              <a:rPr lang="en-US" altLang="es-ES" smtClean="0"/>
              <a:pPr>
                <a:defRPr/>
              </a:pPr>
              <a:t>3/5/2019 11:24:25 AM</a:t>
            </a:fld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A69C-D9D9-4958-93E7-404C0996AAE7}" type="slidenum">
              <a:rPr lang="en-US" altLang="es-ES" smtClean="0"/>
              <a:pPr/>
              <a:t>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xmlns="" val="387236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radeGothic" charset="0"/>
                <a:ea typeface="ＭＳ Ｐゴシック" charset="0"/>
              </a:rPr>
              <a:t>El efecto anticoagulante de los AVK es óptimo cuando la dosis terapéutica se mantiene dentro de un rango de INR muy estrecho (2-3). Por ello, </a:t>
            </a:r>
            <a:r>
              <a:rPr lang="es-ES">
                <a:latin typeface="TradeGothic" charset="0"/>
                <a:ea typeface="ＭＳ Ｐゴシック" charset="0"/>
              </a:rPr>
              <a:t>el abordaje de los AVK supone un problema en la práctica debido principalmente al estrecho margen terapéutico. El riesgo de ictus aumenta hasta 15 veces cuando el </a:t>
            </a:r>
            <a:r>
              <a:rPr lang="es-ES" i="1">
                <a:latin typeface="TradeGothic" charset="0"/>
                <a:ea typeface="ＭＳ Ｐゴシック" charset="0"/>
              </a:rPr>
              <a:t>international normalized ratio </a:t>
            </a:r>
            <a:r>
              <a:rPr lang="es-ES">
                <a:latin typeface="TradeGothic" charset="0"/>
                <a:ea typeface="ＭＳ Ｐゴシック" charset="0"/>
              </a:rPr>
              <a:t>(INR, ratio normalizada internacional) es inferior a 2 y el riesgo de sangrado intracraneal se dispara exponencialmente cuando supera el rango de 3.</a:t>
            </a:r>
            <a:endParaRPr lang="en-US">
              <a:latin typeface="TradeGothic" charset="0"/>
              <a:ea typeface="ＭＳ Ｐゴシック" charset="0"/>
            </a:endParaRPr>
          </a:p>
          <a:p>
            <a:endParaRPr lang="es-ES">
              <a:latin typeface="TradeGothic" charset="0"/>
              <a:ea typeface="ＭＳ Ｐゴシック" charset="0"/>
            </a:endParaRPr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852" indent="-2826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30541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582758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34974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2ED5B95-6FC3-B042-B892-979E7423C134}" type="slidenum">
              <a:rPr lang="en-GB" sz="1000">
                <a:latin typeface="TradeGothic" charset="0"/>
              </a:rPr>
              <a:pPr/>
              <a:t>10</a:t>
            </a:fld>
            <a:endParaRPr lang="en-GB" sz="1000" dirty="0">
              <a:latin typeface="Trade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93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radeGothic" charset="0"/>
                <a:ea typeface="ＭＳ Ｐゴシック" charset="0"/>
              </a:rPr>
              <a:t>El efecto anticoagulante de los AVK es óptimo cuando la dosis terapéutica se mantiene dentro de un rango de INR muy estrecho (2-3). Por ello, </a:t>
            </a:r>
            <a:r>
              <a:rPr lang="es-ES">
                <a:latin typeface="TradeGothic" charset="0"/>
                <a:ea typeface="ＭＳ Ｐゴシック" charset="0"/>
              </a:rPr>
              <a:t>el abordaje de los AVK supone un problema en la práctica debido principalmente al estrecho margen terapéutico. El riesgo de ictus aumenta hasta 15 veces cuando el </a:t>
            </a:r>
            <a:r>
              <a:rPr lang="es-ES" i="1">
                <a:latin typeface="TradeGothic" charset="0"/>
                <a:ea typeface="ＭＳ Ｐゴシック" charset="0"/>
              </a:rPr>
              <a:t>international normalized ratio </a:t>
            </a:r>
            <a:r>
              <a:rPr lang="es-ES">
                <a:latin typeface="TradeGothic" charset="0"/>
                <a:ea typeface="ＭＳ Ｐゴシック" charset="0"/>
              </a:rPr>
              <a:t>(INR, ratio normalizada internacional) es inferior a 2 y el riesgo de sangrado intracraneal se dispara exponencialmente cuando supera el rango de 3.</a:t>
            </a:r>
            <a:endParaRPr lang="en-US">
              <a:latin typeface="TradeGothic" charset="0"/>
              <a:ea typeface="ＭＳ Ｐゴシック" charset="0"/>
            </a:endParaRPr>
          </a:p>
          <a:p>
            <a:endParaRPr lang="es-ES">
              <a:latin typeface="TradeGothic" charset="0"/>
              <a:ea typeface="ＭＳ Ｐゴシック" charset="0"/>
            </a:endParaRPr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852" indent="-2826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30541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582758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34974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2ED5B95-6FC3-B042-B892-979E7423C134}" type="slidenum">
              <a:rPr lang="en-GB" sz="1000">
                <a:latin typeface="TradeGothic" charset="0"/>
              </a:rPr>
              <a:pPr/>
              <a:t>11</a:t>
            </a:fld>
            <a:endParaRPr lang="en-GB" sz="1000" dirty="0">
              <a:latin typeface="Trade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64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radeGothic" charset="0"/>
                <a:ea typeface="ＭＳ Ｐゴシック" charset="0"/>
              </a:rPr>
              <a:t>El efecto anticoagulante de los AVK es óptimo cuando la dosis terapéutica se mantiene dentro de un rango de INR muy estrecho (2-3). Por ello, </a:t>
            </a:r>
            <a:r>
              <a:rPr lang="es-ES">
                <a:latin typeface="TradeGothic" charset="0"/>
                <a:ea typeface="ＭＳ Ｐゴシック" charset="0"/>
              </a:rPr>
              <a:t>el abordaje de los AVK supone un problema en la práctica debido principalmente al estrecho margen terapéutico. El riesgo de ictus aumenta hasta 15 veces cuando el </a:t>
            </a:r>
            <a:r>
              <a:rPr lang="es-ES" i="1">
                <a:latin typeface="TradeGothic" charset="0"/>
                <a:ea typeface="ＭＳ Ｐゴシック" charset="0"/>
              </a:rPr>
              <a:t>international normalized ratio </a:t>
            </a:r>
            <a:r>
              <a:rPr lang="es-ES">
                <a:latin typeface="TradeGothic" charset="0"/>
                <a:ea typeface="ＭＳ Ｐゴシック" charset="0"/>
              </a:rPr>
              <a:t>(INR, ratio normalizada internacional) es inferior a 2 y el riesgo de sangrado intracraneal se dispara exponencialmente cuando supera el rango de 3.</a:t>
            </a:r>
            <a:endParaRPr lang="en-US">
              <a:latin typeface="TradeGothic" charset="0"/>
              <a:ea typeface="ＭＳ Ｐゴシック" charset="0"/>
            </a:endParaRPr>
          </a:p>
          <a:p>
            <a:endParaRPr lang="es-ES">
              <a:latin typeface="TradeGothic" charset="0"/>
              <a:ea typeface="ＭＳ Ｐゴシック" charset="0"/>
            </a:endParaRPr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852" indent="-2826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30541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582758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34974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2ED5B95-6FC3-B042-B892-979E7423C134}" type="slidenum">
              <a:rPr lang="en-GB" sz="1000">
                <a:latin typeface="TradeGothic" charset="0"/>
              </a:rPr>
              <a:pPr/>
              <a:t>12</a:t>
            </a:fld>
            <a:endParaRPr lang="en-GB" sz="1000" dirty="0">
              <a:latin typeface="Trade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22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852" indent="-2826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30541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582758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34974" indent="-2261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1C5116AC-482B-8F4D-8DE6-812761F7A220}" type="slidenum">
              <a:rPr lang="en-GB" sz="1200">
                <a:solidFill>
                  <a:srgbClr val="000000"/>
                </a:solidFill>
              </a:rPr>
              <a:pPr/>
              <a:t>13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3555" name="Line 2"/>
          <p:cNvSpPr>
            <a:spLocks noChangeShapeType="1"/>
          </p:cNvSpPr>
          <p:nvPr/>
        </p:nvSpPr>
        <p:spPr bwMode="auto">
          <a:xfrm flipH="1" flipV="1">
            <a:off x="846770" y="2396903"/>
            <a:ext cx="544128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7230" tIns="0" rIns="0" bIns="0" anchor="ctr"/>
          <a:lstStyle/>
          <a:p>
            <a:endParaRPr lang="es-ES"/>
          </a:p>
        </p:txBody>
      </p:sp>
      <p:sp>
        <p:nvSpPr>
          <p:cNvPr id="235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588" y="574675"/>
            <a:ext cx="6559550" cy="3690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2657" y="4639551"/>
            <a:ext cx="5119817" cy="489720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3221" indent="-8322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Morgan et al. </a:t>
            </a:r>
            <a:r>
              <a:rPr lang="en-US" dirty="0" err="1">
                <a:latin typeface="Arial" charset="0"/>
                <a:ea typeface="ＭＳ Ｐゴシック" charset="0"/>
              </a:rPr>
              <a:t>evaluaron</a:t>
            </a:r>
            <a:r>
              <a:rPr lang="en-US" dirty="0">
                <a:latin typeface="Arial" charset="0"/>
                <a:ea typeface="ＭＳ Ｐゴシック" charset="0"/>
              </a:rPr>
              <a:t> el </a:t>
            </a:r>
            <a:r>
              <a:rPr lang="en-US" dirty="0" err="1">
                <a:latin typeface="Arial" charset="0"/>
                <a:ea typeface="ＭＳ Ｐゴシック" charset="0"/>
              </a:rPr>
              <a:t>nivel</a:t>
            </a:r>
            <a:r>
              <a:rPr lang="en-US" dirty="0">
                <a:latin typeface="Arial" charset="0"/>
                <a:ea typeface="ＭＳ Ｐゴシック" charset="0"/>
              </a:rPr>
              <a:t> del control del INR </a:t>
            </a:r>
            <a:r>
              <a:rPr lang="en-US" dirty="0" err="1">
                <a:latin typeface="Arial" charset="0"/>
                <a:ea typeface="ＭＳ Ｐゴシック" charset="0"/>
              </a:rPr>
              <a:t>asociado</a:t>
            </a:r>
            <a:r>
              <a:rPr lang="en-US" dirty="0">
                <a:latin typeface="Arial" charset="0"/>
                <a:ea typeface="ＭＳ Ｐゴシック" charset="0"/>
              </a:rPr>
              <a:t> con un </a:t>
            </a:r>
            <a:r>
              <a:rPr lang="en-US" dirty="0" err="1">
                <a:latin typeface="Arial" charset="0"/>
                <a:ea typeface="ＭＳ Ｐゴシック" charset="0"/>
              </a:rPr>
              <a:t>descenso</a:t>
            </a:r>
            <a:r>
              <a:rPr lang="en-US" dirty="0">
                <a:latin typeface="Arial" charset="0"/>
                <a:ea typeface="ＭＳ Ｐゴシック" charset="0"/>
              </a:rPr>
              <a:t> de ictus y de </a:t>
            </a:r>
            <a:r>
              <a:rPr lang="en-US" dirty="0" err="1">
                <a:latin typeface="Arial" charset="0"/>
                <a:ea typeface="ＭＳ Ｐゴシック" charset="0"/>
              </a:rPr>
              <a:t>mortalidad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mediante</a:t>
            </a:r>
            <a:r>
              <a:rPr lang="en-US" dirty="0">
                <a:latin typeface="Arial" charset="0"/>
                <a:ea typeface="ＭＳ Ｐゴシック" charset="0"/>
              </a:rPr>
              <a:t> un </a:t>
            </a:r>
            <a:r>
              <a:rPr lang="en-US" dirty="0" err="1">
                <a:latin typeface="Arial" charset="0"/>
                <a:ea typeface="ＭＳ Ｐゴシック" charset="0"/>
              </a:rPr>
              <a:t>estudio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retrospectivo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datos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relacionados</a:t>
            </a:r>
            <a:r>
              <a:rPr lang="en-US" dirty="0">
                <a:latin typeface="Arial" charset="0"/>
                <a:ea typeface="ＭＳ Ｐゴシック" charset="0"/>
              </a:rPr>
              <a:t> de </a:t>
            </a:r>
            <a:r>
              <a:rPr lang="en-US" dirty="0" err="1">
                <a:latin typeface="Arial" charset="0"/>
                <a:ea typeface="ＭＳ Ｐゴシック" charset="0"/>
              </a:rPr>
              <a:t>pacientes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hospitalizados</a:t>
            </a:r>
            <a:r>
              <a:rPr lang="en-US" dirty="0">
                <a:latin typeface="Arial" charset="0"/>
                <a:ea typeface="ＭＳ Ｐゴシック" charset="0"/>
              </a:rPr>
              <a:t>, </a:t>
            </a:r>
            <a:r>
              <a:rPr lang="en-US" dirty="0" err="1">
                <a:latin typeface="Arial" charset="0"/>
                <a:ea typeface="ＭＳ Ｐゴシック" charset="0"/>
              </a:rPr>
              <a:t>hematología</a:t>
            </a:r>
            <a:r>
              <a:rPr lang="en-US" dirty="0">
                <a:latin typeface="Arial" charset="0"/>
                <a:ea typeface="ＭＳ Ｐゴシック" charset="0"/>
              </a:rPr>
              <a:t> y </a:t>
            </a:r>
            <a:r>
              <a:rPr lang="en-US" dirty="0" err="1">
                <a:latin typeface="Arial" charset="0"/>
                <a:ea typeface="ＭＳ Ｐゴシック" charset="0"/>
              </a:rPr>
              <a:t>mortalidad</a:t>
            </a:r>
            <a:r>
              <a:rPr lang="en-US" dirty="0">
                <a:latin typeface="Arial" charset="0"/>
                <a:ea typeface="ＭＳ Ｐゴシック" charset="0"/>
              </a:rPr>
              <a:t> en </a:t>
            </a:r>
            <a:r>
              <a:rPr lang="en-US" dirty="0" err="1">
                <a:latin typeface="Arial" charset="0"/>
                <a:ea typeface="ＭＳ Ｐゴシック" charset="0"/>
              </a:rPr>
              <a:t>una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población</a:t>
            </a:r>
            <a:r>
              <a:rPr lang="en-US" dirty="0">
                <a:latin typeface="Arial" charset="0"/>
                <a:ea typeface="ＭＳ Ｐゴシック" charset="0"/>
              </a:rPr>
              <a:t> de </a:t>
            </a:r>
            <a:r>
              <a:rPr lang="en-US" dirty="0" err="1">
                <a:latin typeface="Arial" charset="0"/>
                <a:ea typeface="ＭＳ Ｐゴシック" charset="0"/>
              </a:rPr>
              <a:t>pacientes</a:t>
            </a:r>
            <a:r>
              <a:rPr lang="en-US" dirty="0">
                <a:latin typeface="Arial" charset="0"/>
                <a:ea typeface="ＭＳ Ｐゴシック" charset="0"/>
              </a:rPr>
              <a:t> del </a:t>
            </a:r>
            <a:r>
              <a:rPr lang="en-US" dirty="0" err="1">
                <a:latin typeface="Arial" charset="0"/>
                <a:ea typeface="ＭＳ Ｐゴシック" charset="0"/>
              </a:rPr>
              <a:t>Reino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Unido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marL="83221" indent="-83221">
              <a:buFontTx/>
              <a:buChar char="•"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83221" indent="-83221">
              <a:buFontTx/>
              <a:buChar char="•"/>
            </a:pPr>
            <a:r>
              <a:rPr lang="en-US" dirty="0" err="1">
                <a:latin typeface="Arial" charset="0"/>
                <a:ea typeface="ＭＳ Ｐゴシック" charset="0"/>
              </a:rPr>
              <a:t>Usando</a:t>
            </a:r>
            <a:r>
              <a:rPr lang="en-US" dirty="0">
                <a:latin typeface="Arial" charset="0"/>
                <a:ea typeface="ＭＳ Ｐゴシック" charset="0"/>
              </a:rPr>
              <a:t> el </a:t>
            </a:r>
            <a:r>
              <a:rPr lang="en-US" dirty="0" err="1">
                <a:latin typeface="Arial" charset="0"/>
                <a:ea typeface="ＭＳ Ｐゴシック" charset="0"/>
              </a:rPr>
              <a:t>modelo</a:t>
            </a:r>
            <a:r>
              <a:rPr lang="en-US" dirty="0">
                <a:latin typeface="Arial" charset="0"/>
                <a:ea typeface="ＭＳ Ｐゴシック" charset="0"/>
              </a:rPr>
              <a:t> de regression de Cox, los </a:t>
            </a:r>
            <a:r>
              <a:rPr lang="en-US" dirty="0" err="1">
                <a:latin typeface="Arial" charset="0"/>
                <a:ea typeface="ＭＳ Ｐゴシック" charset="0"/>
              </a:rPr>
              <a:t>autores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evaluaron</a:t>
            </a:r>
            <a:r>
              <a:rPr lang="en-US" dirty="0">
                <a:latin typeface="Arial" charset="0"/>
                <a:ea typeface="ＭＳ Ｐゴシック" charset="0"/>
              </a:rPr>
              <a:t> la </a:t>
            </a:r>
            <a:r>
              <a:rPr lang="en-US" dirty="0" err="1">
                <a:latin typeface="Arial" charset="0"/>
                <a:ea typeface="ＭＳ Ｐゴシック" charset="0"/>
              </a:rPr>
              <a:t>supervivencia</a:t>
            </a:r>
            <a:r>
              <a:rPr lang="en-US" dirty="0">
                <a:latin typeface="Arial" charset="0"/>
                <a:ea typeface="ＭＳ Ｐゴシック" charset="0"/>
              </a:rPr>
              <a:t> al ictus </a:t>
            </a:r>
            <a:r>
              <a:rPr lang="en-US" dirty="0" err="1">
                <a:latin typeface="Arial" charset="0"/>
                <a:ea typeface="ＭＳ Ｐゴシック" charset="0"/>
              </a:rPr>
              <a:t>mediante</a:t>
            </a:r>
            <a:r>
              <a:rPr lang="en-US" dirty="0">
                <a:latin typeface="Arial" charset="0"/>
                <a:ea typeface="ＭＳ Ｐゴシック" charset="0"/>
              </a:rPr>
              <a:t> control de INR en </a:t>
            </a:r>
            <a:r>
              <a:rPr lang="en-US" dirty="0" err="1">
                <a:latin typeface="Arial" charset="0"/>
                <a:ea typeface="ＭＳ Ｐゴシック" charset="0"/>
              </a:rPr>
              <a:t>pacientes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puntuación</a:t>
            </a:r>
            <a:r>
              <a:rPr lang="en-US" dirty="0">
                <a:latin typeface="Arial" charset="0"/>
                <a:ea typeface="ＭＳ Ｐゴシック" charset="0"/>
              </a:rPr>
              <a:t> CHADS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≥2. Solo </a:t>
            </a:r>
            <a:r>
              <a:rPr lang="en-US" dirty="0" err="1">
                <a:latin typeface="Arial" charset="0"/>
                <a:ea typeface="ＭＳ Ｐゴシック" charset="0"/>
              </a:rPr>
              <a:t>warfarina</a:t>
            </a:r>
            <a:r>
              <a:rPr lang="en-US" dirty="0">
                <a:latin typeface="Arial" charset="0"/>
                <a:ea typeface="ＭＳ Ｐゴシック" charset="0"/>
              </a:rPr>
              <a:t> con TRT &gt;70% se </a:t>
            </a:r>
            <a:r>
              <a:rPr lang="en-US" dirty="0" err="1">
                <a:latin typeface="Arial" charset="0"/>
                <a:ea typeface="ＭＳ Ｐゴシック" charset="0"/>
              </a:rPr>
              <a:t>asoció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una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reducción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significativa</a:t>
            </a:r>
            <a:r>
              <a:rPr lang="en-US" dirty="0">
                <a:latin typeface="Arial" charset="0"/>
                <a:ea typeface="ＭＳ Ｐゴシック" charset="0"/>
              </a:rPr>
              <a:t> de ictus </a:t>
            </a:r>
            <a:r>
              <a:rPr lang="en-US" dirty="0" err="1">
                <a:latin typeface="Arial" charset="0"/>
                <a:ea typeface="ＭＳ Ｐゴシック" charset="0"/>
              </a:rPr>
              <a:t>comparada</a:t>
            </a:r>
            <a:r>
              <a:rPr lang="en-US" dirty="0">
                <a:latin typeface="Arial" charset="0"/>
                <a:ea typeface="ＭＳ Ｐゴシック" charset="0"/>
              </a:rPr>
              <a:t> con el </a:t>
            </a:r>
            <a:r>
              <a:rPr lang="en-US" dirty="0" err="1">
                <a:latin typeface="Arial" charset="0"/>
                <a:ea typeface="ＭＳ Ｐゴシック" charset="0"/>
              </a:rPr>
              <a:t>grupo</a:t>
            </a:r>
            <a:r>
              <a:rPr lang="en-US" dirty="0">
                <a:latin typeface="Arial" charset="0"/>
                <a:ea typeface="ＭＳ Ｐゴシック" charset="0"/>
              </a:rPr>
              <a:t> no </a:t>
            </a:r>
            <a:r>
              <a:rPr lang="en-US" dirty="0" err="1">
                <a:latin typeface="Arial" charset="0"/>
                <a:ea typeface="ＭＳ Ｐゴシック" charset="0"/>
              </a:rPr>
              <a:t>tratado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warfarina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marL="83221" indent="-83221">
              <a:buFontTx/>
              <a:buChar char="•"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83221" indent="-83221"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El </a:t>
            </a:r>
            <a:r>
              <a:rPr lang="en-US" dirty="0" err="1">
                <a:latin typeface="Arial" charset="0"/>
                <a:ea typeface="ＭＳ Ｐゴシック" charset="0"/>
              </a:rPr>
              <a:t>modelo</a:t>
            </a:r>
            <a:r>
              <a:rPr lang="en-US" dirty="0">
                <a:latin typeface="Arial" charset="0"/>
                <a:ea typeface="ＭＳ Ｐゴシック" charset="0"/>
              </a:rPr>
              <a:t> de </a:t>
            </a:r>
            <a:r>
              <a:rPr lang="en-US" dirty="0" err="1">
                <a:latin typeface="Arial" charset="0"/>
                <a:ea typeface="ＭＳ Ｐゴシック" charset="0"/>
              </a:rPr>
              <a:t>regresión</a:t>
            </a:r>
            <a:r>
              <a:rPr lang="en-US" dirty="0">
                <a:latin typeface="Arial" charset="0"/>
                <a:ea typeface="ＭＳ Ｐゴシック" charset="0"/>
              </a:rPr>
              <a:t> de Cox de la </a:t>
            </a:r>
            <a:r>
              <a:rPr lang="en-US" dirty="0" err="1">
                <a:latin typeface="Arial" charset="0"/>
                <a:ea typeface="ＭＳ Ｐゴシック" charset="0"/>
              </a:rPr>
              <a:t>derecha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muestra</a:t>
            </a:r>
            <a:r>
              <a:rPr lang="en-US" dirty="0">
                <a:latin typeface="Arial" charset="0"/>
                <a:ea typeface="ＭＳ Ｐゴシック" charset="0"/>
              </a:rPr>
              <a:t> la </a:t>
            </a:r>
            <a:r>
              <a:rPr lang="en-US" dirty="0" err="1">
                <a:latin typeface="Arial" charset="0"/>
                <a:ea typeface="ＭＳ Ｐゴシック" charset="0"/>
              </a:rPr>
              <a:t>supervivencia</a:t>
            </a:r>
            <a:r>
              <a:rPr lang="en-US" dirty="0">
                <a:latin typeface="Arial" charset="0"/>
                <a:ea typeface="ＭＳ Ｐゴシック" charset="0"/>
              </a:rPr>
              <a:t> a la </a:t>
            </a:r>
            <a:r>
              <a:rPr lang="en-US" dirty="0" err="1">
                <a:latin typeface="Arial" charset="0"/>
                <a:ea typeface="ＭＳ Ｐゴシック" charset="0"/>
              </a:rPr>
              <a:t>muerte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mediante</a:t>
            </a:r>
            <a:r>
              <a:rPr lang="en-US" dirty="0">
                <a:latin typeface="Arial" charset="0"/>
                <a:ea typeface="ＭＳ Ｐゴシック" charset="0"/>
              </a:rPr>
              <a:t> el control del INR en </a:t>
            </a:r>
            <a:r>
              <a:rPr lang="en-US" dirty="0" err="1">
                <a:latin typeface="Arial" charset="0"/>
                <a:ea typeface="ＭＳ Ｐゴシック" charset="0"/>
              </a:rPr>
              <a:t>pacientes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puntuación</a:t>
            </a:r>
            <a:r>
              <a:rPr lang="en-US" dirty="0">
                <a:latin typeface="Arial" charset="0"/>
                <a:ea typeface="ＭＳ Ｐゴシック" charset="0"/>
              </a:rPr>
              <a:t> CHADS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≥2. El control con </a:t>
            </a:r>
            <a:r>
              <a:rPr lang="en-US" dirty="0" err="1">
                <a:latin typeface="Arial" charset="0"/>
                <a:ea typeface="ＭＳ Ｐゴシック" charset="0"/>
              </a:rPr>
              <a:t>warfarina</a:t>
            </a:r>
            <a:r>
              <a:rPr lang="en-US" dirty="0">
                <a:latin typeface="Arial" charset="0"/>
                <a:ea typeface="ＭＳ Ｐゴシック" charset="0"/>
              </a:rPr>
              <a:t> &gt;40% del </a:t>
            </a:r>
            <a:r>
              <a:rPr lang="en-US" dirty="0" err="1">
                <a:latin typeface="Arial" charset="0"/>
                <a:ea typeface="ＭＳ Ｐゴシック" charset="0"/>
              </a:rPr>
              <a:t>tiempo</a:t>
            </a:r>
            <a:r>
              <a:rPr lang="en-US" dirty="0">
                <a:latin typeface="Arial" charset="0"/>
                <a:ea typeface="ＭＳ Ｐゴシック" charset="0"/>
              </a:rPr>
              <a:t> se </a:t>
            </a:r>
            <a:r>
              <a:rPr lang="en-US" dirty="0" err="1">
                <a:latin typeface="Arial" charset="0"/>
                <a:ea typeface="ＭＳ Ｐゴシック" charset="0"/>
              </a:rPr>
              <a:t>asoció</a:t>
            </a:r>
            <a:r>
              <a:rPr lang="en-US" dirty="0">
                <a:latin typeface="Arial" charset="0"/>
                <a:ea typeface="ＭＳ Ｐゴシック" charset="0"/>
              </a:rPr>
              <a:t> con </a:t>
            </a:r>
            <a:r>
              <a:rPr lang="en-US" dirty="0" err="1">
                <a:latin typeface="Arial" charset="0"/>
                <a:ea typeface="ＭＳ Ｐゴシック" charset="0"/>
              </a:rPr>
              <a:t>una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reducción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significativa</a:t>
            </a:r>
            <a:r>
              <a:rPr lang="en-US" dirty="0">
                <a:latin typeface="Arial" charset="0"/>
                <a:ea typeface="ＭＳ Ｐゴシック" charset="0"/>
              </a:rPr>
              <a:t> de </a:t>
            </a:r>
            <a:r>
              <a:rPr lang="en-US" dirty="0" err="1">
                <a:latin typeface="Arial" charset="0"/>
                <a:ea typeface="ＭＳ Ｐゴシック" charset="0"/>
              </a:rPr>
              <a:t>muerte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comparado</a:t>
            </a:r>
            <a:r>
              <a:rPr lang="en-US" dirty="0">
                <a:latin typeface="Arial" charset="0"/>
                <a:ea typeface="ＭＳ Ｐゴシック" charset="0"/>
              </a:rPr>
              <a:t>. </a:t>
            </a:r>
          </a:p>
          <a:p>
            <a:pPr marL="83221" indent="-83221">
              <a:buFontTx/>
              <a:buChar char="•"/>
            </a:pPr>
            <a:endParaRPr lang="en-GB" dirty="0">
              <a:latin typeface="Arial" charset="0"/>
              <a:ea typeface="ＭＳ Ｐゴシック" charset="0"/>
            </a:endParaRPr>
          </a:p>
          <a:p>
            <a:pPr marL="83221" indent="-83221">
              <a:buFontTx/>
              <a:buChar char="•"/>
            </a:pPr>
            <a:endParaRPr lang="en-GB" dirty="0">
              <a:latin typeface="Arial" charset="0"/>
              <a:ea typeface="ＭＳ Ｐゴシック" charset="0"/>
            </a:endParaRPr>
          </a:p>
          <a:p>
            <a:pPr marL="83221" indent="-83221"/>
            <a:r>
              <a:rPr lang="en-GB" i="1" dirty="0" err="1">
                <a:latin typeface="Arial" charset="0"/>
                <a:ea typeface="ＭＳ Ｐゴシック" charset="0"/>
              </a:rPr>
              <a:t>Referencia</a:t>
            </a:r>
            <a:endParaRPr lang="en-GB" i="1" dirty="0">
              <a:latin typeface="Arial" charset="0"/>
              <a:ea typeface="ＭＳ Ｐゴシック" charset="0"/>
            </a:endParaRPr>
          </a:p>
          <a:p>
            <a:pPr marL="83221" indent="-83221"/>
            <a:r>
              <a:rPr lang="en-US" dirty="0">
                <a:latin typeface="Arial" charset="0"/>
                <a:ea typeface="ＭＳ Ｐゴシック" charset="0"/>
              </a:rPr>
              <a:t>Morgan et al. </a:t>
            </a:r>
            <a:r>
              <a:rPr lang="en-US" dirty="0" err="1">
                <a:latin typeface="Arial" charset="0"/>
                <a:ea typeface="ＭＳ Ｐゴシック" charset="0"/>
              </a:rPr>
              <a:t>Warfarin</a:t>
            </a:r>
            <a:r>
              <a:rPr lang="en-US" dirty="0">
                <a:latin typeface="Arial" charset="0"/>
                <a:ea typeface="ＭＳ Ｐゴシック" charset="0"/>
              </a:rPr>
              <a:t> treatment in patients with </a:t>
            </a:r>
            <a:r>
              <a:rPr lang="en-US" dirty="0" err="1">
                <a:latin typeface="Arial" charset="0"/>
                <a:ea typeface="ＭＳ Ｐゴシック" charset="0"/>
              </a:rPr>
              <a:t>atrial</a:t>
            </a:r>
            <a:r>
              <a:rPr lang="en-US" dirty="0">
                <a:latin typeface="Arial" charset="0"/>
                <a:ea typeface="ＭＳ Ｐゴシック" charset="0"/>
              </a:rPr>
              <a:t> fibrillation: observing outcomes associated with varying levels of INR control. </a:t>
            </a:r>
            <a:r>
              <a:rPr lang="en-US" dirty="0" err="1">
                <a:latin typeface="Arial" charset="0"/>
                <a:ea typeface="ＭＳ Ｐゴシック" charset="0"/>
              </a:rPr>
              <a:t>Thromb</a:t>
            </a:r>
            <a:r>
              <a:rPr lang="en-US" dirty="0">
                <a:latin typeface="Arial" charset="0"/>
                <a:ea typeface="ＭＳ Ｐゴシック" charset="0"/>
              </a:rPr>
              <a:t> Res. 2009;124:37-41.</a:t>
            </a:r>
            <a:endParaRPr lang="en-US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83221" indent="-8322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1088256" y="9094140"/>
            <a:ext cx="4550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ctr" defTabSz="863608">
              <a:lnSpc>
                <a:spcPct val="90000"/>
              </a:lnSpc>
              <a:spcBef>
                <a:spcPct val="30000"/>
              </a:spcBef>
            </a:pPr>
            <a:r>
              <a:rPr lang="en-US" sz="1000" dirty="0">
                <a:solidFill>
                  <a:srgbClr val="000000"/>
                </a:solidFill>
              </a:rPr>
              <a:t>Morgan CL, </a:t>
            </a:r>
            <a:r>
              <a:rPr lang="en-US" sz="1000" dirty="0" err="1">
                <a:solidFill>
                  <a:srgbClr val="000000"/>
                </a:solidFill>
              </a:rPr>
              <a:t>McEwan</a:t>
            </a:r>
            <a:r>
              <a:rPr lang="en-US" sz="1000" dirty="0">
                <a:solidFill>
                  <a:srgbClr val="000000"/>
                </a:solidFill>
              </a:rPr>
              <a:t> P, </a:t>
            </a:r>
            <a:r>
              <a:rPr lang="en-US" sz="1000" dirty="0" err="1">
                <a:solidFill>
                  <a:srgbClr val="000000"/>
                </a:solidFill>
              </a:rPr>
              <a:t>Tukiendorf</a:t>
            </a:r>
            <a:r>
              <a:rPr lang="en-US" sz="1000" dirty="0">
                <a:solidFill>
                  <a:srgbClr val="000000"/>
                </a:solidFill>
              </a:rPr>
              <a:t> A, Robinson PA, Clemens A, Plumb JM. </a:t>
            </a:r>
            <a:r>
              <a:rPr lang="en-US" sz="1000" dirty="0" err="1">
                <a:solidFill>
                  <a:srgbClr val="000000"/>
                </a:solidFill>
              </a:rPr>
              <a:t>Warfarin</a:t>
            </a:r>
            <a:r>
              <a:rPr lang="en-US" sz="1000" dirty="0">
                <a:solidFill>
                  <a:srgbClr val="000000"/>
                </a:solidFill>
              </a:rPr>
              <a:t> treatment in patients with </a:t>
            </a:r>
            <a:r>
              <a:rPr lang="en-US" sz="1000" dirty="0" err="1">
                <a:solidFill>
                  <a:srgbClr val="000000"/>
                </a:solidFill>
              </a:rPr>
              <a:t>atrial</a:t>
            </a:r>
            <a:r>
              <a:rPr lang="en-US" sz="1000" dirty="0">
                <a:solidFill>
                  <a:srgbClr val="000000"/>
                </a:solidFill>
              </a:rPr>
              <a:t> fibrillation: observing outcomes associated with varying levels of INR control. </a:t>
            </a:r>
            <a:r>
              <a:rPr lang="en-US" sz="1000" i="1" dirty="0" err="1">
                <a:solidFill>
                  <a:srgbClr val="000000"/>
                </a:solidFill>
              </a:rPr>
              <a:t>Thromb</a:t>
            </a:r>
            <a:r>
              <a:rPr lang="en-US" sz="1000" i="1" dirty="0">
                <a:solidFill>
                  <a:srgbClr val="000000"/>
                </a:solidFill>
              </a:rPr>
              <a:t> Res</a:t>
            </a:r>
            <a:r>
              <a:rPr lang="en-US" sz="1000" dirty="0">
                <a:solidFill>
                  <a:srgbClr val="000000"/>
                </a:solidFill>
              </a:rPr>
              <a:t>. 2009;124(1):37-41.</a:t>
            </a:r>
          </a:p>
        </p:txBody>
      </p:sp>
    </p:spTree>
    <p:extLst>
      <p:ext uri="{BB962C8B-B14F-4D97-AF65-F5344CB8AC3E}">
        <p14:creationId xmlns:p14="http://schemas.microsoft.com/office/powerpoint/2010/main" xmlns="" val="4854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>
                <a:latin typeface="Times New Roman" panose="02020603050405020304" pitchFamily="18" charset="0"/>
              </a:rPr>
              <a:t>La posibilidad de poder predecir un buen o mal control del tratamiento anticoagulante, podría guiar el uso de antagonistas de la vitamina K o de nuevos anticoagulantes. 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>
                <a:latin typeface="Times New Roman" panose="02020603050405020304" pitchFamily="18" charset="0"/>
              </a:rPr>
              <a:t>Recientemente se ha propuesto, y validado, la escala SAME-TT2R2 [sexo, edad (&lt; 60 años), antecedentes médicos (al menos 2 de los siguientes: hipertensión, diabetes, enfermedad coronaria, vasculopatía periférica, insuficiencia cardiaca, ictus previo, enfermedad pulmonar crónica, insuficiencia renal o hepática), tratamiento (fármacos que puedan interferir; todos estos factores 1 punto; tabaquismo activo 2 puntos, y raza (los no caucásicos 2 puntos)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>
                <a:latin typeface="Times New Roman" panose="02020603050405020304" pitchFamily="18" charset="0"/>
              </a:rPr>
              <a:t>La escala SAMe-TT2R2 predice qué pacientes presentarán mal control de INR y podría ayudar a la toma de decisiones en el manejo de los pacientes con FA no valvular.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>
                <a:latin typeface="Times New Roman" panose="02020603050405020304" pitchFamily="18" charset="0"/>
              </a:rPr>
              <a:t>Puntuación SAM-TT2R2 score 0-1 Los AVK podrían ir bien o aquellos que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>
                <a:latin typeface="Times New Roman" panose="02020603050405020304" pitchFamily="18" charset="0"/>
              </a:rPr>
              <a:t>Puntuación SAM-TT2R2 ≥2) son propensos a tener mala anticoagulación con  AVK y los NACOS podrían ser una mejor opción</a:t>
            </a:r>
          </a:p>
        </p:txBody>
      </p:sp>
      <p:sp>
        <p:nvSpPr>
          <p:cNvPr id="696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198FC8-1C09-4766-90ED-7E0E2C103E2F}" type="slidenum">
              <a:rPr lang="es-ES" altLang="es-ES" smtClean="0">
                <a:solidFill>
                  <a:srgbClr val="000000"/>
                </a:solidFill>
              </a:rPr>
              <a:pPr/>
              <a:t>15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384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</a:t>
            </a:r>
            <a:r>
              <a:rPr lang="es-ES" baseline="0" dirty="0"/>
              <a:t>i FG </a:t>
            </a:r>
            <a:r>
              <a:rPr lang="es-ES" sz="1200" b="1" dirty="0">
                <a:solidFill>
                  <a:schemeClr val="bg1"/>
                </a:solidFill>
                <a:latin typeface="Arial"/>
                <a:cs typeface="Arial"/>
              </a:rPr>
              <a:t>≥ </a:t>
            </a:r>
            <a:r>
              <a:rPr lang="es-ES" baseline="0" dirty="0"/>
              <a:t>50 ml/min, puede emplearse la dosis mayor en DBG y RVX, pero si el peso es &lt; 60 kg se debe usar EDX 30 mg/24 h y si el peso &lt; 60 kg y edad &gt; 80 años, debe usarse </a:t>
            </a:r>
            <a:r>
              <a:rPr lang="es-ES" baseline="0" dirty="0" err="1"/>
              <a:t>apixaban</a:t>
            </a:r>
            <a:r>
              <a:rPr lang="es-ES" baseline="0" dirty="0"/>
              <a:t> 2,5 /12 h.</a:t>
            </a:r>
            <a:endParaRPr lang="es-E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Edoxaban</a:t>
            </a:r>
            <a:r>
              <a:rPr lang="es-ES" dirty="0"/>
              <a:t> se reduce a 30 mg/24 h si el peso es menor o igual a 60 kg o si el paciente toma </a:t>
            </a:r>
            <a:r>
              <a:rPr lang="es-ES" dirty="0" err="1"/>
              <a:t>verapamilo</a:t>
            </a:r>
            <a:r>
              <a:rPr lang="es-ES" dirty="0"/>
              <a:t>, </a:t>
            </a:r>
            <a:r>
              <a:rPr lang="es-ES" dirty="0" err="1"/>
              <a:t>quinidina</a:t>
            </a:r>
            <a:r>
              <a:rPr lang="es-ES" dirty="0"/>
              <a:t> o </a:t>
            </a:r>
            <a:r>
              <a:rPr lang="es-ES" dirty="0" err="1"/>
              <a:t>dronedarona</a:t>
            </a:r>
            <a:r>
              <a:rPr lang="es-ES" dirty="0"/>
              <a:t>, o inhibidores potentes de la </a:t>
            </a:r>
            <a:r>
              <a:rPr lang="es-ES" dirty="0" err="1"/>
              <a:t>glicoproteina</a:t>
            </a:r>
            <a:r>
              <a:rPr lang="es-ES" dirty="0"/>
              <a:t> P (</a:t>
            </a:r>
            <a:r>
              <a:rPr lang="es-ES_tradnl" sz="1200" i="0" baseline="0" dirty="0">
                <a:solidFill>
                  <a:srgbClr val="FFFFFF"/>
                </a:solidFill>
                <a:effectLst/>
                <a:latin typeface="Calibri"/>
                <a:ea typeface="MS Mincho" panose="02020609040205080304" pitchFamily="49" charset="-128"/>
                <a:cs typeface="Calibri"/>
              </a:rPr>
              <a:t>c</a:t>
            </a:r>
            <a:r>
              <a:rPr lang="es-ES_tradnl" sz="1200" i="0" dirty="0">
                <a:solidFill>
                  <a:srgbClr val="FFFFFF"/>
                </a:solidFill>
                <a:effectLst/>
                <a:latin typeface="Calibri"/>
                <a:ea typeface="MS Mincho" panose="02020609040205080304" pitchFamily="49" charset="-128"/>
                <a:cs typeface="Calibri"/>
              </a:rPr>
              <a:t>iclosporina, eritromicina, </a:t>
            </a:r>
            <a:r>
              <a:rPr lang="es-ES_tradnl" sz="1200" i="0" dirty="0" err="1">
                <a:solidFill>
                  <a:srgbClr val="FFFFFF"/>
                </a:solidFill>
                <a:effectLst/>
                <a:latin typeface="Calibri"/>
                <a:ea typeface="MS Mincho" panose="02020609040205080304" pitchFamily="49" charset="-128"/>
                <a:cs typeface="Calibri"/>
              </a:rPr>
              <a:t>ketoconazol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s-ES" dirty="0"/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s-ES" sz="1200" dirty="0"/>
              <a:t>Evitar el uso de DBG 150 con dronedarona.</a:t>
            </a:r>
            <a:r>
              <a:rPr lang="es-ES" sz="1200" baseline="0" dirty="0"/>
              <a:t> </a:t>
            </a:r>
            <a:r>
              <a:rPr lang="es-ES" sz="1200" dirty="0"/>
              <a:t>Reducir</a:t>
            </a:r>
            <a:r>
              <a:rPr lang="es-ES" sz="1200" baseline="0" dirty="0"/>
              <a:t> dosis de DBG con </a:t>
            </a:r>
            <a:r>
              <a:rPr lang="es-ES" sz="1200" dirty="0" err="1"/>
              <a:t>verapamilo</a:t>
            </a:r>
            <a:r>
              <a:rPr lang="es-ES" sz="1200" dirty="0"/>
              <a:t>.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s-ES_tradnl" sz="1200" dirty="0" err="1"/>
              <a:t>Apixaban</a:t>
            </a:r>
            <a:r>
              <a:rPr lang="es-ES_tradnl" sz="1200" dirty="0"/>
              <a:t> y </a:t>
            </a:r>
            <a:r>
              <a:rPr lang="es-ES_tradnl" sz="1200" dirty="0" err="1"/>
              <a:t>rivaroxaban</a:t>
            </a:r>
            <a:r>
              <a:rPr lang="es-ES_tradnl" sz="1200" dirty="0"/>
              <a:t> contienen lactosa y no deben administrarse a pacientes con insuficiencia de lactasa de </a:t>
            </a:r>
            <a:r>
              <a:rPr lang="es-ES_tradnl" sz="1200" dirty="0" err="1"/>
              <a:t>Lapp</a:t>
            </a:r>
            <a:r>
              <a:rPr lang="es-ES_tradnl" sz="1200" dirty="0"/>
              <a:t>, intolerancia hereditaria a galactosa o malabsorción de galactosa o glucosa.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s-ES_tradnl" sz="1200" dirty="0"/>
              <a:t>La</a:t>
            </a:r>
            <a:r>
              <a:rPr lang="es-ES_tradnl" sz="1200" baseline="0" dirty="0"/>
              <a:t> eliminación renal de </a:t>
            </a:r>
            <a:r>
              <a:rPr lang="es-ES_tradnl" sz="1200" baseline="0" dirty="0" err="1"/>
              <a:t>edoxaban</a:t>
            </a:r>
            <a:r>
              <a:rPr lang="es-ES_tradnl" sz="1200" baseline="0" dirty="0"/>
              <a:t> en la ficha técnica pone 35% pero en la guía Europea pone que es 50%. Hacen una argucia en la ficha técnica, porque se elimina por el riñón el 35% de lo que se toma el paciente, pero realmente se elimina el 50% de los niveles plasmáticos por el riñón. </a:t>
            </a:r>
            <a:endParaRPr lang="es-ES_tradnl" sz="1200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Eliquis_PPT_Template_V1jz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475E17C-4FEB-4991-9FDD-A023F7854E49}" type="datetime9">
              <a:rPr lang="en-US" altLang="es-ES" smtClean="0"/>
              <a:pPr>
                <a:defRPr/>
              </a:pPr>
              <a:t>3/5/2019 11:24:31 AM</a:t>
            </a:fld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A69C-D9D9-4958-93E7-404C0996AAE7}" type="slidenum">
              <a:rPr lang="en-US" altLang="es-ES" smtClean="0"/>
              <a:pPr/>
              <a:t>21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xmlns="" val="177782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6506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170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8423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16745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87102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41001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3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0090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470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027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221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2206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2413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1343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2389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5356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065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FF"/>
            </a:gs>
            <a:gs pos="100000">
              <a:srgbClr val="CCFFFF"/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01C1-9568-46F2-B81C-A50E4C8043A6}" type="datetimeFigureOut">
              <a:rPr lang="es-ES" smtClean="0"/>
              <a:pPr/>
              <a:t>05/03/2019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0CD546C-6CD5-4027-B064-04770AC2332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7341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31" y="640641"/>
            <a:ext cx="9369106" cy="1892865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Anticoagulación en Atención Primaria</a:t>
            </a:r>
            <a:endParaRPr lang="es-E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23376" y="5421745"/>
            <a:ext cx="6383769" cy="1330036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Miguel </a:t>
            </a:r>
            <a:r>
              <a:rPr lang="es-E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Turégano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Yedro</a:t>
            </a:r>
            <a:endParaRPr lang="es-E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 de Familia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472" y="2752436"/>
            <a:ext cx="2936370" cy="256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do de imagen de anticoagul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775" y="2752436"/>
            <a:ext cx="3834534" cy="25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01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2112636" y="312699"/>
            <a:ext cx="8377238" cy="762000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Limitaciones de los AVK</a:t>
            </a:r>
            <a:endParaRPr lang="es-ES" b="1" dirty="0">
              <a:solidFill>
                <a:srgbClr val="0070C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7098" y="4404590"/>
            <a:ext cx="8068055" cy="9255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1819" y="1074699"/>
            <a:ext cx="7998617" cy="9955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1819" y="3277015"/>
            <a:ext cx="7933962" cy="9899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1819" y="2178169"/>
            <a:ext cx="7998617" cy="10346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7098" y="5608291"/>
            <a:ext cx="8360846" cy="993071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7269018" y="1074699"/>
            <a:ext cx="738909" cy="99553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redondeado 59"/>
          <p:cNvSpPr/>
          <p:nvPr/>
        </p:nvSpPr>
        <p:spPr>
          <a:xfrm>
            <a:off x="7185892" y="2207819"/>
            <a:ext cx="905164" cy="93161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Rectángulo redondeado 60"/>
          <p:cNvSpPr/>
          <p:nvPr/>
        </p:nvSpPr>
        <p:spPr>
          <a:xfrm>
            <a:off x="7070437" y="3269699"/>
            <a:ext cx="1020619" cy="85675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redondeado 61"/>
          <p:cNvSpPr/>
          <p:nvPr/>
        </p:nvSpPr>
        <p:spPr>
          <a:xfrm>
            <a:off x="7070437" y="4404590"/>
            <a:ext cx="1159163" cy="92556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Rectángulo redondeado 62"/>
          <p:cNvSpPr/>
          <p:nvPr/>
        </p:nvSpPr>
        <p:spPr>
          <a:xfrm>
            <a:off x="7241310" y="5608291"/>
            <a:ext cx="1191490" cy="93445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sultado de imagen de busca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66" y="2673626"/>
            <a:ext cx="1957061" cy="14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34524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2112636" y="312699"/>
            <a:ext cx="8377238" cy="762000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Limitaciones de los AVK</a:t>
            </a:r>
            <a:endParaRPr lang="es-ES" b="1" dirty="0">
              <a:solidFill>
                <a:srgbClr val="0070C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812" y="3805876"/>
            <a:ext cx="5154469" cy="2521262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48812" y="4709106"/>
            <a:ext cx="1779756" cy="33484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862" y="3982065"/>
            <a:ext cx="5330656" cy="2410661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191861" y="4825101"/>
            <a:ext cx="1850925" cy="28767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3859" y="1567219"/>
            <a:ext cx="5376388" cy="2269788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073859" y="2371074"/>
            <a:ext cx="1752620" cy="2919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12" y="1478888"/>
            <a:ext cx="4943475" cy="2238375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48811" y="2219034"/>
            <a:ext cx="1642105" cy="29802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32494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2112636" y="312699"/>
            <a:ext cx="8377238" cy="762000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Limitaciones de los AVK</a:t>
            </a:r>
            <a:endParaRPr lang="es-ES" b="1" dirty="0">
              <a:solidFill>
                <a:srgbClr val="0070C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144" name="Group 2"/>
          <p:cNvGrpSpPr>
            <a:grpSpLocks/>
          </p:cNvGrpSpPr>
          <p:nvPr/>
        </p:nvGrpSpPr>
        <p:grpSpPr bwMode="auto">
          <a:xfrm>
            <a:off x="1960908" y="1243014"/>
            <a:ext cx="8154643" cy="4537075"/>
            <a:chOff x="335246" y="998538"/>
            <a:chExt cx="8808754" cy="5243176"/>
          </a:xfrm>
        </p:grpSpPr>
        <p:sp>
          <p:nvSpPr>
            <p:cNvPr id="145" name="Text Box 37"/>
            <p:cNvSpPr txBox="1">
              <a:spLocks noChangeArrowheads="1"/>
            </p:cNvSpPr>
            <p:nvPr/>
          </p:nvSpPr>
          <p:spPr bwMode="auto">
            <a:xfrm rot="16200000">
              <a:off x="-998738" y="3274087"/>
              <a:ext cx="2995765" cy="32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4" tIns="45708" rIns="91414" bIns="45708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fontAlgn="base">
                <a:lnSpc>
                  <a:spcPct val="98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1400" b="1" kern="0" dirty="0" err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Episodios</a:t>
              </a:r>
              <a:r>
                <a:rPr lang="en-GB" sz="1400" b="1" kern="0" dirty="0">
                  <a:solidFill>
                    <a:srgbClr val="002060"/>
                  </a:solidFill>
                  <a:latin typeface="Calibri" charset="0"/>
                  <a:cs typeface="Calibri" charset="0"/>
                </a:rPr>
                <a:t> / 1.000 </a:t>
              </a:r>
              <a:r>
                <a:rPr lang="en-GB" sz="1400" b="1" kern="0" dirty="0" err="1" smtClean="0">
                  <a:solidFill>
                    <a:srgbClr val="002060"/>
                  </a:solidFill>
                  <a:latin typeface="Calibri" charset="0"/>
                  <a:cs typeface="Calibri" charset="0"/>
                </a:rPr>
                <a:t>pacientes</a:t>
              </a:r>
              <a:r>
                <a:rPr lang="en-GB" sz="1400" b="1" kern="0" dirty="0">
                  <a:solidFill>
                    <a:srgbClr val="002060"/>
                  </a:solidFill>
                  <a:latin typeface="Calibri" charset="0"/>
                  <a:cs typeface="Calibri" charset="0"/>
                </a:rPr>
                <a:t>-</a:t>
              </a:r>
              <a:r>
                <a:rPr lang="en-GB" sz="1400" b="1" kern="0" dirty="0" smtClean="0">
                  <a:solidFill>
                    <a:srgbClr val="002060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GB" sz="1400" b="1" kern="0" dirty="0" err="1">
                  <a:solidFill>
                    <a:srgbClr val="002060"/>
                  </a:solidFill>
                  <a:latin typeface="Calibri" charset="0"/>
                  <a:cs typeface="Calibri" charset="0"/>
                </a:rPr>
                <a:t>año</a:t>
              </a:r>
              <a:endParaRPr lang="de-DE" sz="1400" b="1" kern="0" dirty="0">
                <a:solidFill>
                  <a:srgbClr val="00206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46" name="Group 1"/>
            <p:cNvGrpSpPr>
              <a:grpSpLocks/>
            </p:cNvGrpSpPr>
            <p:nvPr/>
          </p:nvGrpSpPr>
          <p:grpSpPr bwMode="auto">
            <a:xfrm>
              <a:off x="638897" y="998538"/>
              <a:ext cx="8505103" cy="5243176"/>
              <a:chOff x="638897" y="998538"/>
              <a:chExt cx="8505103" cy="5243176"/>
            </a:xfrm>
          </p:grpSpPr>
          <p:sp>
            <p:nvSpPr>
              <p:cNvPr id="147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990600" y="1009650"/>
                <a:ext cx="7699375" cy="4964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48" name="Rectangle 10"/>
              <p:cNvSpPr>
                <a:spLocks noChangeArrowheads="1"/>
              </p:cNvSpPr>
              <p:nvPr/>
            </p:nvSpPr>
            <p:spPr bwMode="auto">
              <a:xfrm>
                <a:off x="6961236" y="1011238"/>
                <a:ext cx="1735090" cy="4916487"/>
              </a:xfrm>
              <a:prstGeom prst="rect">
                <a:avLst/>
              </a:prstGeom>
              <a:gradFill flip="none" rotWithShape="1">
                <a:gsLst>
                  <a:gs pos="24000">
                    <a:srgbClr val="C00000">
                      <a:alpha val="30000"/>
                    </a:srgbClr>
                  </a:gs>
                  <a:gs pos="100000">
                    <a:srgbClr val="FFFFFF"/>
                  </a:gs>
                  <a:gs pos="65000">
                    <a:srgbClr val="FF4343">
                      <a:alpha val="29804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xtLst/>
            </p:spPr>
            <p:txBody>
              <a:bodyPr lIns="234000" tIns="262800" rIns="91414" bIns="45708"/>
              <a:lstStyle>
                <a:lvl1pPr defTabSz="4572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4572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altLang="en-US" sz="1400" kern="0">
                  <a:solidFill>
                    <a:srgbClr val="FF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9" name="Rectangle 11"/>
              <p:cNvSpPr>
                <a:spLocks noChangeArrowheads="1"/>
              </p:cNvSpPr>
              <p:nvPr/>
            </p:nvSpPr>
            <p:spPr bwMode="auto">
              <a:xfrm>
                <a:off x="1096263" y="1011379"/>
                <a:ext cx="1118075" cy="4914790"/>
              </a:xfrm>
              <a:prstGeom prst="rect">
                <a:avLst/>
              </a:prstGeom>
              <a:gradFill>
                <a:gsLst>
                  <a:gs pos="40000">
                    <a:srgbClr val="FBD2C5">
                      <a:lumMod val="20000"/>
                      <a:lumOff val="80000"/>
                    </a:srgbClr>
                  </a:gs>
                  <a:gs pos="100000">
                    <a:srgbClr val="FFFFFF"/>
                  </a:gs>
                  <a:gs pos="84000">
                    <a:srgbClr val="64004B">
                      <a:lumMod val="20000"/>
                      <a:lumOff val="80000"/>
                    </a:srgb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lIns="91414" tIns="154800" rIns="91414" bIns="45708" anchorCtr="1"/>
              <a:lstStyle>
                <a:lvl1pPr defTabSz="457200">
                  <a:spcBef>
                    <a:spcPts val="1000"/>
                  </a:spcBef>
                  <a:buClr>
                    <a:srgbClr val="F26937"/>
                  </a:buClr>
                  <a:buSzPct val="80000"/>
                  <a:buFont typeface="ZapfChancery" pitchFamily="18" charset="0"/>
                  <a:buChar char="►"/>
                  <a:defRPr sz="32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1pPr>
                <a:lvl2pPr marL="37931725" indent="-37474525" defTabSz="457200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Arial" pitchFamily="34" charset="0"/>
                  <a:buChar char="•"/>
                  <a:defRPr sz="16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2pPr>
                <a:lvl3pPr marL="577850" indent="-176213" defTabSz="457200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3pPr>
                <a:lvl4pPr marL="801688" indent="-176213" defTabSz="457200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4pPr>
                <a:lvl5pPr marL="977900" indent="-176213" defTabSz="457200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5pPr>
                <a:lvl6pPr marL="1435100" indent="-176213" defTabSz="457200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6pPr>
                <a:lvl7pPr marL="1892300" indent="-176213" defTabSz="457200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7pPr>
                <a:lvl8pPr marL="2349500" indent="-176213" defTabSz="457200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8pPr>
                <a:lvl9pPr marL="2806700" indent="-176213" defTabSz="457200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/>
                </a:pPr>
                <a:endParaRPr lang="en-GB" altLang="en-US" sz="1400" kern="0">
                  <a:solidFill>
                    <a:srgbClr val="FF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50" name="Rectangle 12"/>
              <p:cNvSpPr>
                <a:spLocks noChangeArrowheads="1"/>
              </p:cNvSpPr>
              <p:nvPr/>
            </p:nvSpPr>
            <p:spPr bwMode="auto">
              <a:xfrm>
                <a:off x="3447306" y="1011379"/>
                <a:ext cx="967169" cy="4914790"/>
              </a:xfrm>
              <a:prstGeom prst="rect">
                <a:avLst/>
              </a:prstGeom>
              <a:solidFill>
                <a:srgbClr val="F26937">
                  <a:lumMod val="60000"/>
                  <a:lumOff val="40000"/>
                  <a:alpha val="42000"/>
                </a:srgbClr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lIns="0" tIns="154800" rIns="0" bIns="45708" anchorCtr="1"/>
              <a:lstStyle>
                <a:lvl1pPr>
                  <a:spcBef>
                    <a:spcPts val="1000"/>
                  </a:spcBef>
                  <a:buClr>
                    <a:srgbClr val="F26937"/>
                  </a:buClr>
                  <a:buSzPct val="80000"/>
                  <a:buFont typeface="ZapfChancery" pitchFamily="18" charset="0"/>
                  <a:buChar char="►"/>
                  <a:defRPr sz="32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1pPr>
                <a:lvl2pPr marL="37931725" indent="-37474525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Arial" pitchFamily="34" charset="0"/>
                  <a:buChar char="•"/>
                  <a:defRPr sz="16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2pPr>
                <a:lvl3pPr marL="577850" indent="-176213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3pPr>
                <a:lvl4pPr marL="801688" indent="-176213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4pPr>
                <a:lvl5pPr marL="977900" indent="-176213">
                  <a:spcBef>
                    <a:spcPts val="200"/>
                  </a:spcBef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5pPr>
                <a:lvl6pPr marL="1435100" indent="-176213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6pPr>
                <a:lvl7pPr marL="1892300" indent="-176213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7pPr>
                <a:lvl8pPr marL="2349500" indent="-176213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8pPr>
                <a:lvl9pPr marL="2806700" indent="-176213" eaLnBrk="0" fontAlgn="base" hangingPunct="0">
                  <a:spcBef>
                    <a:spcPts val="200"/>
                  </a:spcBef>
                  <a:spcAft>
                    <a:spcPct val="0"/>
                  </a:spcAft>
                  <a:buClr>
                    <a:srgbClr val="F26937"/>
                  </a:buClr>
                  <a:buSzPct val="95000"/>
                  <a:buFont typeface="Symbol" pitchFamily="18" charset="2"/>
                  <a:buChar char=""/>
                  <a:defRPr sz="150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  <a:cs typeface="Calibri" pitchFamily="34" charset="0"/>
                  </a:defRPr>
                </a:lvl9pPr>
              </a:lstStyle>
              <a:p>
                <a:pPr algn="ctr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None/>
                  <a:defRPr/>
                </a:pPr>
                <a:r>
                  <a:rPr lang="en-GB" altLang="es-ES" sz="1300" b="1" kern="0" dirty="0">
                    <a:solidFill>
                      <a:srgbClr val="4B0038"/>
                    </a:solidFill>
                    <a:latin typeface="Calibri"/>
                    <a:cs typeface="Calibri"/>
                  </a:rPr>
                  <a:t>INR </a:t>
                </a:r>
                <a:r>
                  <a:rPr lang="en-GB" altLang="es-ES" sz="1300" b="1" kern="0" dirty="0" err="1">
                    <a:solidFill>
                      <a:srgbClr val="4B0038"/>
                    </a:solidFill>
                    <a:latin typeface="Calibri"/>
                    <a:cs typeface="Calibri"/>
                  </a:rPr>
                  <a:t>objetivo</a:t>
                </a:r>
                <a:endParaRPr lang="en-GB" altLang="es-ES" sz="1300" b="1" kern="0" dirty="0">
                  <a:solidFill>
                    <a:srgbClr val="4B0038"/>
                  </a:solidFill>
                  <a:latin typeface="Calibri"/>
                  <a:cs typeface="Calibri"/>
                </a:endParaRPr>
              </a:p>
              <a:p>
                <a:pPr algn="ctr" fontAlgn="base"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None/>
                  <a:defRPr/>
                </a:pPr>
                <a:r>
                  <a:rPr lang="en-GB" altLang="es-ES" sz="1300" b="1" kern="0" dirty="0">
                    <a:solidFill>
                      <a:srgbClr val="4B0038"/>
                    </a:solidFill>
                    <a:latin typeface="Calibri"/>
                    <a:cs typeface="Calibri"/>
                  </a:rPr>
                  <a:t>(2,0-3,0)</a:t>
                </a:r>
                <a:endParaRPr lang="de-DE" altLang="es-ES" sz="1300" b="1" kern="0" dirty="0">
                  <a:solidFill>
                    <a:srgbClr val="4B0038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151" name="Group 13"/>
              <p:cNvGrpSpPr>
                <a:grpSpLocks/>
              </p:cNvGrpSpPr>
              <p:nvPr/>
            </p:nvGrpSpPr>
            <p:grpSpPr bwMode="auto">
              <a:xfrm>
                <a:off x="1524011" y="1244594"/>
                <a:ext cx="6721519" cy="4645014"/>
                <a:chOff x="1005" y="1567"/>
                <a:chExt cx="3595" cy="2227"/>
              </a:xfrm>
            </p:grpSpPr>
            <p:sp>
              <p:nvSpPr>
                <p:cNvPr id="179" name="Rectangle 14"/>
                <p:cNvSpPr>
                  <a:spLocks noChangeArrowheads="1"/>
                </p:cNvSpPr>
                <p:nvPr/>
              </p:nvSpPr>
              <p:spPr bwMode="auto">
                <a:xfrm>
                  <a:off x="1005" y="3682"/>
                  <a:ext cx="35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0" name="Rectangle 15"/>
                <p:cNvSpPr>
                  <a:spLocks noChangeArrowheads="1"/>
                </p:cNvSpPr>
                <p:nvPr/>
              </p:nvSpPr>
              <p:spPr bwMode="auto">
                <a:xfrm>
                  <a:off x="1514" y="3730"/>
                  <a:ext cx="34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1" name="Rectangle 16"/>
                <p:cNvSpPr>
                  <a:spLocks noChangeArrowheads="1"/>
                </p:cNvSpPr>
                <p:nvPr/>
              </p:nvSpPr>
              <p:spPr bwMode="auto">
                <a:xfrm>
                  <a:off x="2022" y="3730"/>
                  <a:ext cx="35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2" name="Rectangle 17"/>
                <p:cNvSpPr>
                  <a:spLocks noChangeArrowheads="1"/>
                </p:cNvSpPr>
                <p:nvPr/>
              </p:nvSpPr>
              <p:spPr bwMode="auto">
                <a:xfrm>
                  <a:off x="2531" y="3682"/>
                  <a:ext cx="34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3" name="Rectangle 18"/>
                <p:cNvSpPr>
                  <a:spLocks noChangeArrowheads="1"/>
                </p:cNvSpPr>
                <p:nvPr/>
              </p:nvSpPr>
              <p:spPr bwMode="auto">
                <a:xfrm flipV="1">
                  <a:off x="3043" y="3694"/>
                  <a:ext cx="31" cy="28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4" name="Rectangle 19"/>
                <p:cNvSpPr>
                  <a:spLocks noChangeArrowheads="1"/>
                </p:cNvSpPr>
                <p:nvPr/>
              </p:nvSpPr>
              <p:spPr bwMode="auto">
                <a:xfrm>
                  <a:off x="3548" y="3706"/>
                  <a:ext cx="35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5" name="Rectangle 20"/>
                <p:cNvSpPr>
                  <a:spLocks noChangeArrowheads="1"/>
                </p:cNvSpPr>
                <p:nvPr/>
              </p:nvSpPr>
              <p:spPr bwMode="auto">
                <a:xfrm>
                  <a:off x="4056" y="3160"/>
                  <a:ext cx="35" cy="34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800" kern="0">
                    <a:solidFill>
                      <a:srgbClr val="000000"/>
                    </a:solidFill>
                    <a:ea typeface="MS PGothic" pitchFamily="34" charset="-128"/>
                    <a:cs typeface="Calibri" charset="0"/>
                  </a:endParaRPr>
                </a:p>
              </p:txBody>
            </p:sp>
            <p:sp>
              <p:nvSpPr>
                <p:cNvPr id="186" name="Rectangle 21"/>
                <p:cNvSpPr>
                  <a:spLocks noChangeArrowheads="1"/>
                </p:cNvSpPr>
                <p:nvPr/>
              </p:nvSpPr>
              <p:spPr bwMode="auto">
                <a:xfrm>
                  <a:off x="4565" y="1567"/>
                  <a:ext cx="35" cy="35"/>
                </a:xfrm>
                <a:prstGeom prst="rect">
                  <a:avLst/>
                </a:prstGeom>
                <a:solidFill>
                  <a:srgbClr val="F26937"/>
                </a:solidFill>
                <a:ln w="57150">
                  <a:solidFill>
                    <a:srgbClr val="F26937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defTabSz="457200">
                    <a:spcBef>
                      <a:spcPts val="1000"/>
                    </a:spcBef>
                    <a:buClr>
                      <a:srgbClr val="F26937"/>
                    </a:buClr>
                    <a:buSzPct val="80000"/>
                    <a:buFont typeface="ZapfChancery" pitchFamily="18" charset="0"/>
                    <a:buChar char="►"/>
                    <a:defRPr sz="32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1pPr>
                  <a:lvl2pPr marL="37931725" indent="-37474525" defTabSz="457200">
                    <a:spcBef>
                      <a:spcPts val="200"/>
                    </a:spcBef>
                    <a:buClr>
                      <a:srgbClr val="F26937"/>
                    </a:buClr>
                    <a:buSzPct val="95000"/>
                    <a:buFont typeface="Arial" pitchFamily="34" charset="0"/>
                    <a:buChar char="•"/>
                    <a:defRPr sz="16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2pPr>
                  <a:lvl3pPr marL="577850" indent="-176213" defTabSz="457200">
                    <a:spcBef>
                      <a:spcPts val="200"/>
                    </a:spcBef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3pPr>
                  <a:lvl4pPr marL="801688" indent="-176213" defTabSz="457200">
                    <a:spcBef>
                      <a:spcPts val="200"/>
                    </a:spcBef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4pPr>
                  <a:lvl5pPr marL="977900" indent="-176213" defTabSz="457200">
                    <a:spcBef>
                      <a:spcPts val="200"/>
                    </a:spcBef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5pPr>
                  <a:lvl6pPr marL="1435100" indent="-176213" defTabSz="457200" eaLnBrk="0" fontAlgn="base" hangingPunct="0">
                    <a:spcBef>
                      <a:spcPts val="200"/>
                    </a:spcBef>
                    <a:spcAft>
                      <a:spcPct val="0"/>
                    </a:spcAft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6pPr>
                  <a:lvl7pPr marL="1892300" indent="-176213" defTabSz="457200" eaLnBrk="0" fontAlgn="base" hangingPunct="0">
                    <a:spcBef>
                      <a:spcPts val="200"/>
                    </a:spcBef>
                    <a:spcAft>
                      <a:spcPct val="0"/>
                    </a:spcAft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7pPr>
                  <a:lvl8pPr marL="2349500" indent="-176213" defTabSz="457200" eaLnBrk="0" fontAlgn="base" hangingPunct="0">
                    <a:spcBef>
                      <a:spcPts val="200"/>
                    </a:spcBef>
                    <a:spcAft>
                      <a:spcPct val="0"/>
                    </a:spcAft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8pPr>
                  <a:lvl9pPr marL="2806700" indent="-176213" defTabSz="457200" eaLnBrk="0" fontAlgn="base" hangingPunct="0">
                    <a:spcBef>
                      <a:spcPts val="200"/>
                    </a:spcBef>
                    <a:spcAft>
                      <a:spcPct val="0"/>
                    </a:spcAft>
                    <a:buClr>
                      <a:srgbClr val="F26937"/>
                    </a:buClr>
                    <a:buSzPct val="95000"/>
                    <a:buFont typeface="Symbol" pitchFamily="18" charset="2"/>
                    <a:buChar char=""/>
                    <a:defRPr sz="150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  <a:cs typeface="Calibri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/>
                  </a:pPr>
                  <a:endParaRPr lang="en-GB" altLang="en-US" sz="2800" kern="0">
                    <a:latin typeface="Calibri"/>
                    <a:cs typeface="Calibri"/>
                  </a:endParaRPr>
                </a:p>
              </p:txBody>
            </p:sp>
            <p:sp>
              <p:nvSpPr>
                <p:cNvPr id="187" name="Freeform 22"/>
                <p:cNvSpPr>
                  <a:spLocks/>
                </p:cNvSpPr>
                <p:nvPr/>
              </p:nvSpPr>
              <p:spPr bwMode="auto">
                <a:xfrm>
                  <a:off x="1030" y="1588"/>
                  <a:ext cx="3548" cy="2206"/>
                </a:xfrm>
                <a:custGeom>
                  <a:avLst/>
                  <a:gdLst>
                    <a:gd name="T0" fmla="*/ 2 w 4306"/>
                    <a:gd name="T1" fmla="*/ 21 h 2668"/>
                    <a:gd name="T2" fmla="*/ 2 w 4306"/>
                    <a:gd name="T3" fmla="*/ 22 h 2668"/>
                    <a:gd name="T4" fmla="*/ 2 w 4306"/>
                    <a:gd name="T5" fmla="*/ 23 h 2668"/>
                    <a:gd name="T6" fmla="*/ 2 w 4306"/>
                    <a:gd name="T7" fmla="*/ 23 h 2668"/>
                    <a:gd name="T8" fmla="*/ 2 w 4306"/>
                    <a:gd name="T9" fmla="*/ 23 h 2668"/>
                    <a:gd name="T10" fmla="*/ 3 w 4306"/>
                    <a:gd name="T11" fmla="*/ 23 h 2668"/>
                    <a:gd name="T12" fmla="*/ 4 w 4306"/>
                    <a:gd name="T13" fmla="*/ 23 h 2668"/>
                    <a:gd name="T14" fmla="*/ 5 w 4306"/>
                    <a:gd name="T15" fmla="*/ 23 h 2668"/>
                    <a:gd name="T16" fmla="*/ 5 w 4306"/>
                    <a:gd name="T17" fmla="*/ 23 h 2668"/>
                    <a:gd name="T18" fmla="*/ 6 w 4306"/>
                    <a:gd name="T19" fmla="*/ 23 h 2668"/>
                    <a:gd name="T20" fmla="*/ 7 w 4306"/>
                    <a:gd name="T21" fmla="*/ 23 h 2668"/>
                    <a:gd name="T22" fmla="*/ 7 w 4306"/>
                    <a:gd name="T23" fmla="*/ 23 h 2668"/>
                    <a:gd name="T24" fmla="*/ 7 w 4306"/>
                    <a:gd name="T25" fmla="*/ 23 h 2668"/>
                    <a:gd name="T26" fmla="*/ 8 w 4306"/>
                    <a:gd name="T27" fmla="*/ 22 h 2668"/>
                    <a:gd name="T28" fmla="*/ 8 w 4306"/>
                    <a:gd name="T29" fmla="*/ 22 h 2668"/>
                    <a:gd name="T30" fmla="*/ 10 w 4306"/>
                    <a:gd name="T31" fmla="*/ 22 h 2668"/>
                    <a:gd name="T32" fmla="*/ 10 w 4306"/>
                    <a:gd name="T33" fmla="*/ 21 h 2668"/>
                    <a:gd name="T34" fmla="*/ 10 w 4306"/>
                    <a:gd name="T35" fmla="*/ 21 h 2668"/>
                    <a:gd name="T36" fmla="*/ 11 w 4306"/>
                    <a:gd name="T37" fmla="*/ 21 h 2668"/>
                    <a:gd name="T38" fmla="*/ 12 w 4306"/>
                    <a:gd name="T39" fmla="*/ 21 h 2668"/>
                    <a:gd name="T40" fmla="*/ 12 w 4306"/>
                    <a:gd name="T41" fmla="*/ 21 h 2668"/>
                    <a:gd name="T42" fmla="*/ 12 w 4306"/>
                    <a:gd name="T43" fmla="*/ 21 h 2668"/>
                    <a:gd name="T44" fmla="*/ 13 w 4306"/>
                    <a:gd name="T45" fmla="*/ 21 h 2668"/>
                    <a:gd name="T46" fmla="*/ 14 w 4306"/>
                    <a:gd name="T47" fmla="*/ 21 h 2668"/>
                    <a:gd name="T48" fmla="*/ 14 w 4306"/>
                    <a:gd name="T49" fmla="*/ 21 h 2668"/>
                    <a:gd name="T50" fmla="*/ 14 w 4306"/>
                    <a:gd name="T51" fmla="*/ 21 h 2668"/>
                    <a:gd name="T52" fmla="*/ 16 w 4306"/>
                    <a:gd name="T53" fmla="*/ 21 h 2668"/>
                    <a:gd name="T54" fmla="*/ 16 w 4306"/>
                    <a:gd name="T55" fmla="*/ 21 h 2668"/>
                    <a:gd name="T56" fmla="*/ 17 w 4306"/>
                    <a:gd name="T57" fmla="*/ 21 h 2668"/>
                    <a:gd name="T58" fmla="*/ 17 w 4306"/>
                    <a:gd name="T59" fmla="*/ 21 h 2668"/>
                    <a:gd name="T60" fmla="*/ 17 w 4306"/>
                    <a:gd name="T61" fmla="*/ 21 h 2668"/>
                    <a:gd name="T62" fmla="*/ 17 w 4306"/>
                    <a:gd name="T63" fmla="*/ 21 h 2668"/>
                    <a:gd name="T64" fmla="*/ 19 w 4306"/>
                    <a:gd name="T65" fmla="*/ 21 h 2668"/>
                    <a:gd name="T66" fmla="*/ 19 w 4306"/>
                    <a:gd name="T67" fmla="*/ 21 h 2668"/>
                    <a:gd name="T68" fmla="*/ 21 w 4306"/>
                    <a:gd name="T69" fmla="*/ 22 h 2668"/>
                    <a:gd name="T70" fmla="*/ 21 w 4306"/>
                    <a:gd name="T71" fmla="*/ 22 h 2668"/>
                    <a:gd name="T72" fmla="*/ 21 w 4306"/>
                    <a:gd name="T73" fmla="*/ 22 h 2668"/>
                    <a:gd name="T74" fmla="*/ 21 w 4306"/>
                    <a:gd name="T75" fmla="*/ 22 h 2668"/>
                    <a:gd name="T76" fmla="*/ 22 w 4306"/>
                    <a:gd name="T77" fmla="*/ 22 h 2668"/>
                    <a:gd name="T78" fmla="*/ 23 w 4306"/>
                    <a:gd name="T79" fmla="*/ 22 h 2668"/>
                    <a:gd name="T80" fmla="*/ 23 w 4306"/>
                    <a:gd name="T81" fmla="*/ 22 h 2668"/>
                    <a:gd name="T82" fmla="*/ 25 w 4306"/>
                    <a:gd name="T83" fmla="*/ 22 h 2668"/>
                    <a:gd name="T84" fmla="*/ 25 w 4306"/>
                    <a:gd name="T85" fmla="*/ 22 h 2668"/>
                    <a:gd name="T86" fmla="*/ 26 w 4306"/>
                    <a:gd name="T87" fmla="*/ 21 h 2668"/>
                    <a:gd name="T88" fmla="*/ 26 w 4306"/>
                    <a:gd name="T89" fmla="*/ 21 h 2668"/>
                    <a:gd name="T90" fmla="*/ 26 w 4306"/>
                    <a:gd name="T91" fmla="*/ 21 h 2668"/>
                    <a:gd name="T92" fmla="*/ 27 w 4306"/>
                    <a:gd name="T93" fmla="*/ 21 h 2668"/>
                    <a:gd name="T94" fmla="*/ 28 w 4306"/>
                    <a:gd name="T95" fmla="*/ 21 h 2668"/>
                    <a:gd name="T96" fmla="*/ 28 w 4306"/>
                    <a:gd name="T97" fmla="*/ 21 h 2668"/>
                    <a:gd name="T98" fmla="*/ 28 w 4306"/>
                    <a:gd name="T99" fmla="*/ 21 h 2668"/>
                    <a:gd name="T100" fmla="*/ 30 w 4306"/>
                    <a:gd name="T101" fmla="*/ 19 h 2668"/>
                    <a:gd name="T102" fmla="*/ 30 w 4306"/>
                    <a:gd name="T103" fmla="*/ 19 h 2668"/>
                    <a:gd name="T104" fmla="*/ 31 w 4306"/>
                    <a:gd name="T105" fmla="*/ 17 h 2668"/>
                    <a:gd name="T106" fmla="*/ 31 w 4306"/>
                    <a:gd name="T107" fmla="*/ 17 h 2668"/>
                    <a:gd name="T108" fmla="*/ 32 w 4306"/>
                    <a:gd name="T109" fmla="*/ 16 h 2668"/>
                    <a:gd name="T110" fmla="*/ 32 w 4306"/>
                    <a:gd name="T111" fmla="*/ 14 h 2668"/>
                    <a:gd name="T112" fmla="*/ 33 w 4306"/>
                    <a:gd name="T113" fmla="*/ 13 h 2668"/>
                    <a:gd name="T114" fmla="*/ 34 w 4306"/>
                    <a:gd name="T115" fmla="*/ 12 h 2668"/>
                    <a:gd name="T116" fmla="*/ 34 w 4306"/>
                    <a:gd name="T117" fmla="*/ 10 h 2668"/>
                    <a:gd name="T118" fmla="*/ 34 w 4306"/>
                    <a:gd name="T119" fmla="*/ 8 h 2668"/>
                    <a:gd name="T120" fmla="*/ 36 w 4306"/>
                    <a:gd name="T121" fmla="*/ 6 h 2668"/>
                    <a:gd name="T122" fmla="*/ 36 w 4306"/>
                    <a:gd name="T123" fmla="*/ 4 h 2668"/>
                    <a:gd name="T124" fmla="*/ 36 w 4306"/>
                    <a:gd name="T125" fmla="*/ 2 h 266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306"/>
                    <a:gd name="T190" fmla="*/ 0 h 2668"/>
                    <a:gd name="T191" fmla="*/ 4306 w 4306"/>
                    <a:gd name="T192" fmla="*/ 2668 h 266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306" h="2668">
                      <a:moveTo>
                        <a:pt x="0" y="2541"/>
                      </a:moveTo>
                      <a:lnTo>
                        <a:pt x="3" y="2543"/>
                      </a:lnTo>
                      <a:lnTo>
                        <a:pt x="7" y="2545"/>
                      </a:lnTo>
                      <a:lnTo>
                        <a:pt x="10" y="2547"/>
                      </a:lnTo>
                      <a:lnTo>
                        <a:pt x="14" y="2550"/>
                      </a:lnTo>
                      <a:lnTo>
                        <a:pt x="17" y="2552"/>
                      </a:lnTo>
                      <a:lnTo>
                        <a:pt x="21" y="2554"/>
                      </a:lnTo>
                      <a:lnTo>
                        <a:pt x="25" y="2556"/>
                      </a:lnTo>
                      <a:lnTo>
                        <a:pt x="28" y="2558"/>
                      </a:lnTo>
                      <a:lnTo>
                        <a:pt x="32" y="2560"/>
                      </a:lnTo>
                      <a:lnTo>
                        <a:pt x="35" y="2562"/>
                      </a:lnTo>
                      <a:lnTo>
                        <a:pt x="39" y="2564"/>
                      </a:lnTo>
                      <a:lnTo>
                        <a:pt x="42" y="2566"/>
                      </a:lnTo>
                      <a:lnTo>
                        <a:pt x="46" y="2568"/>
                      </a:lnTo>
                      <a:lnTo>
                        <a:pt x="50" y="2570"/>
                      </a:lnTo>
                      <a:lnTo>
                        <a:pt x="53" y="2572"/>
                      </a:lnTo>
                      <a:lnTo>
                        <a:pt x="57" y="2574"/>
                      </a:lnTo>
                      <a:lnTo>
                        <a:pt x="60" y="2575"/>
                      </a:lnTo>
                      <a:lnTo>
                        <a:pt x="64" y="2577"/>
                      </a:lnTo>
                      <a:lnTo>
                        <a:pt x="67" y="2579"/>
                      </a:lnTo>
                      <a:lnTo>
                        <a:pt x="71" y="2581"/>
                      </a:lnTo>
                      <a:lnTo>
                        <a:pt x="75" y="2583"/>
                      </a:lnTo>
                      <a:lnTo>
                        <a:pt x="78" y="2584"/>
                      </a:lnTo>
                      <a:lnTo>
                        <a:pt x="82" y="2586"/>
                      </a:lnTo>
                      <a:lnTo>
                        <a:pt x="85" y="2588"/>
                      </a:lnTo>
                      <a:lnTo>
                        <a:pt x="89" y="2589"/>
                      </a:lnTo>
                      <a:lnTo>
                        <a:pt x="92" y="2591"/>
                      </a:lnTo>
                      <a:lnTo>
                        <a:pt x="96" y="2593"/>
                      </a:lnTo>
                      <a:lnTo>
                        <a:pt x="100" y="2594"/>
                      </a:lnTo>
                      <a:lnTo>
                        <a:pt x="103" y="2596"/>
                      </a:lnTo>
                      <a:lnTo>
                        <a:pt x="107" y="2597"/>
                      </a:lnTo>
                      <a:lnTo>
                        <a:pt x="110" y="2599"/>
                      </a:lnTo>
                      <a:lnTo>
                        <a:pt x="114" y="2601"/>
                      </a:lnTo>
                      <a:lnTo>
                        <a:pt x="117" y="2602"/>
                      </a:lnTo>
                      <a:lnTo>
                        <a:pt x="121" y="2604"/>
                      </a:lnTo>
                      <a:lnTo>
                        <a:pt x="125" y="2605"/>
                      </a:lnTo>
                      <a:lnTo>
                        <a:pt x="128" y="2606"/>
                      </a:lnTo>
                      <a:lnTo>
                        <a:pt x="132" y="2608"/>
                      </a:lnTo>
                      <a:lnTo>
                        <a:pt x="135" y="2609"/>
                      </a:lnTo>
                      <a:lnTo>
                        <a:pt x="139" y="2611"/>
                      </a:lnTo>
                      <a:lnTo>
                        <a:pt x="142" y="2612"/>
                      </a:lnTo>
                      <a:lnTo>
                        <a:pt x="146" y="2613"/>
                      </a:lnTo>
                      <a:lnTo>
                        <a:pt x="149" y="2615"/>
                      </a:lnTo>
                      <a:lnTo>
                        <a:pt x="153" y="2616"/>
                      </a:lnTo>
                      <a:lnTo>
                        <a:pt x="157" y="2617"/>
                      </a:lnTo>
                      <a:lnTo>
                        <a:pt x="160" y="2619"/>
                      </a:lnTo>
                      <a:lnTo>
                        <a:pt x="164" y="2620"/>
                      </a:lnTo>
                      <a:lnTo>
                        <a:pt x="167" y="2621"/>
                      </a:lnTo>
                      <a:lnTo>
                        <a:pt x="171" y="2622"/>
                      </a:lnTo>
                      <a:lnTo>
                        <a:pt x="174" y="2623"/>
                      </a:lnTo>
                      <a:lnTo>
                        <a:pt x="178" y="2625"/>
                      </a:lnTo>
                      <a:lnTo>
                        <a:pt x="182" y="2626"/>
                      </a:lnTo>
                      <a:lnTo>
                        <a:pt x="185" y="2627"/>
                      </a:lnTo>
                      <a:lnTo>
                        <a:pt x="189" y="2628"/>
                      </a:lnTo>
                      <a:lnTo>
                        <a:pt x="192" y="2629"/>
                      </a:lnTo>
                      <a:lnTo>
                        <a:pt x="196" y="2630"/>
                      </a:lnTo>
                      <a:lnTo>
                        <a:pt x="199" y="2631"/>
                      </a:lnTo>
                      <a:lnTo>
                        <a:pt x="203" y="2632"/>
                      </a:lnTo>
                      <a:lnTo>
                        <a:pt x="207" y="2633"/>
                      </a:lnTo>
                      <a:lnTo>
                        <a:pt x="210" y="2634"/>
                      </a:lnTo>
                      <a:lnTo>
                        <a:pt x="214" y="2635"/>
                      </a:lnTo>
                      <a:lnTo>
                        <a:pt x="217" y="2636"/>
                      </a:lnTo>
                      <a:lnTo>
                        <a:pt x="221" y="2637"/>
                      </a:lnTo>
                      <a:lnTo>
                        <a:pt x="224" y="2638"/>
                      </a:lnTo>
                      <a:lnTo>
                        <a:pt x="228" y="2639"/>
                      </a:lnTo>
                      <a:lnTo>
                        <a:pt x="232" y="2640"/>
                      </a:lnTo>
                      <a:lnTo>
                        <a:pt x="235" y="2641"/>
                      </a:lnTo>
                      <a:lnTo>
                        <a:pt x="239" y="2642"/>
                      </a:lnTo>
                      <a:lnTo>
                        <a:pt x="242" y="2643"/>
                      </a:lnTo>
                      <a:lnTo>
                        <a:pt x="246" y="2644"/>
                      </a:lnTo>
                      <a:lnTo>
                        <a:pt x="249" y="2644"/>
                      </a:lnTo>
                      <a:lnTo>
                        <a:pt x="253" y="2645"/>
                      </a:lnTo>
                      <a:lnTo>
                        <a:pt x="257" y="2646"/>
                      </a:lnTo>
                      <a:lnTo>
                        <a:pt x="260" y="2647"/>
                      </a:lnTo>
                      <a:lnTo>
                        <a:pt x="264" y="2648"/>
                      </a:lnTo>
                      <a:lnTo>
                        <a:pt x="267" y="2648"/>
                      </a:lnTo>
                      <a:lnTo>
                        <a:pt x="271" y="2649"/>
                      </a:lnTo>
                      <a:lnTo>
                        <a:pt x="274" y="2650"/>
                      </a:lnTo>
                      <a:lnTo>
                        <a:pt x="278" y="2650"/>
                      </a:lnTo>
                      <a:lnTo>
                        <a:pt x="282" y="2651"/>
                      </a:lnTo>
                      <a:lnTo>
                        <a:pt x="285" y="2652"/>
                      </a:lnTo>
                      <a:lnTo>
                        <a:pt x="289" y="2652"/>
                      </a:lnTo>
                      <a:lnTo>
                        <a:pt x="292" y="2653"/>
                      </a:lnTo>
                      <a:lnTo>
                        <a:pt x="296" y="2654"/>
                      </a:lnTo>
                      <a:lnTo>
                        <a:pt x="299" y="2654"/>
                      </a:lnTo>
                      <a:lnTo>
                        <a:pt x="303" y="2655"/>
                      </a:lnTo>
                      <a:lnTo>
                        <a:pt x="306" y="2655"/>
                      </a:lnTo>
                      <a:lnTo>
                        <a:pt x="310" y="2656"/>
                      </a:lnTo>
                      <a:lnTo>
                        <a:pt x="314" y="2657"/>
                      </a:lnTo>
                      <a:lnTo>
                        <a:pt x="317" y="2657"/>
                      </a:lnTo>
                      <a:lnTo>
                        <a:pt x="321" y="2658"/>
                      </a:lnTo>
                      <a:lnTo>
                        <a:pt x="324" y="2658"/>
                      </a:lnTo>
                      <a:lnTo>
                        <a:pt x="328" y="2659"/>
                      </a:lnTo>
                      <a:lnTo>
                        <a:pt x="331" y="2659"/>
                      </a:lnTo>
                      <a:lnTo>
                        <a:pt x="335" y="2660"/>
                      </a:lnTo>
                      <a:lnTo>
                        <a:pt x="339" y="2660"/>
                      </a:lnTo>
                      <a:lnTo>
                        <a:pt x="342" y="2660"/>
                      </a:lnTo>
                      <a:lnTo>
                        <a:pt x="346" y="2661"/>
                      </a:lnTo>
                      <a:lnTo>
                        <a:pt x="349" y="2661"/>
                      </a:lnTo>
                      <a:lnTo>
                        <a:pt x="353" y="2662"/>
                      </a:lnTo>
                      <a:lnTo>
                        <a:pt x="356" y="2662"/>
                      </a:lnTo>
                      <a:lnTo>
                        <a:pt x="360" y="2662"/>
                      </a:lnTo>
                      <a:lnTo>
                        <a:pt x="364" y="2663"/>
                      </a:lnTo>
                      <a:lnTo>
                        <a:pt x="367" y="2663"/>
                      </a:lnTo>
                      <a:lnTo>
                        <a:pt x="371" y="2663"/>
                      </a:lnTo>
                      <a:lnTo>
                        <a:pt x="374" y="2664"/>
                      </a:lnTo>
                      <a:lnTo>
                        <a:pt x="378" y="2664"/>
                      </a:lnTo>
                      <a:lnTo>
                        <a:pt x="381" y="2664"/>
                      </a:lnTo>
                      <a:lnTo>
                        <a:pt x="385" y="2665"/>
                      </a:lnTo>
                      <a:lnTo>
                        <a:pt x="389" y="2665"/>
                      </a:lnTo>
                      <a:lnTo>
                        <a:pt x="392" y="2665"/>
                      </a:lnTo>
                      <a:lnTo>
                        <a:pt x="396" y="2665"/>
                      </a:lnTo>
                      <a:lnTo>
                        <a:pt x="399" y="2666"/>
                      </a:lnTo>
                      <a:lnTo>
                        <a:pt x="403" y="2666"/>
                      </a:lnTo>
                      <a:lnTo>
                        <a:pt x="406" y="2666"/>
                      </a:lnTo>
                      <a:lnTo>
                        <a:pt x="410" y="2666"/>
                      </a:lnTo>
                      <a:lnTo>
                        <a:pt x="414" y="2666"/>
                      </a:lnTo>
                      <a:lnTo>
                        <a:pt x="417" y="2667"/>
                      </a:lnTo>
                      <a:lnTo>
                        <a:pt x="421" y="2667"/>
                      </a:lnTo>
                      <a:lnTo>
                        <a:pt x="424" y="2667"/>
                      </a:lnTo>
                      <a:lnTo>
                        <a:pt x="428" y="2667"/>
                      </a:lnTo>
                      <a:lnTo>
                        <a:pt x="431" y="2667"/>
                      </a:lnTo>
                      <a:lnTo>
                        <a:pt x="435" y="2667"/>
                      </a:lnTo>
                      <a:lnTo>
                        <a:pt x="439" y="2667"/>
                      </a:lnTo>
                      <a:lnTo>
                        <a:pt x="442" y="2668"/>
                      </a:lnTo>
                      <a:lnTo>
                        <a:pt x="446" y="2668"/>
                      </a:lnTo>
                      <a:lnTo>
                        <a:pt x="449" y="2668"/>
                      </a:lnTo>
                      <a:lnTo>
                        <a:pt x="453" y="2668"/>
                      </a:lnTo>
                      <a:lnTo>
                        <a:pt x="456" y="2668"/>
                      </a:lnTo>
                      <a:lnTo>
                        <a:pt x="460" y="2668"/>
                      </a:lnTo>
                      <a:lnTo>
                        <a:pt x="463" y="2668"/>
                      </a:lnTo>
                      <a:lnTo>
                        <a:pt x="467" y="2668"/>
                      </a:lnTo>
                      <a:lnTo>
                        <a:pt x="471" y="2668"/>
                      </a:lnTo>
                      <a:lnTo>
                        <a:pt x="474" y="2668"/>
                      </a:lnTo>
                      <a:lnTo>
                        <a:pt x="478" y="2668"/>
                      </a:lnTo>
                      <a:lnTo>
                        <a:pt x="481" y="2668"/>
                      </a:lnTo>
                      <a:lnTo>
                        <a:pt x="485" y="2668"/>
                      </a:lnTo>
                      <a:lnTo>
                        <a:pt x="488" y="2668"/>
                      </a:lnTo>
                      <a:lnTo>
                        <a:pt x="492" y="2668"/>
                      </a:lnTo>
                      <a:lnTo>
                        <a:pt x="496" y="2668"/>
                      </a:lnTo>
                      <a:lnTo>
                        <a:pt x="499" y="2668"/>
                      </a:lnTo>
                      <a:lnTo>
                        <a:pt x="503" y="2668"/>
                      </a:lnTo>
                      <a:lnTo>
                        <a:pt x="506" y="2667"/>
                      </a:lnTo>
                      <a:lnTo>
                        <a:pt x="510" y="2667"/>
                      </a:lnTo>
                      <a:lnTo>
                        <a:pt x="513" y="2667"/>
                      </a:lnTo>
                      <a:lnTo>
                        <a:pt x="517" y="2667"/>
                      </a:lnTo>
                      <a:lnTo>
                        <a:pt x="521" y="2667"/>
                      </a:lnTo>
                      <a:lnTo>
                        <a:pt x="524" y="2667"/>
                      </a:lnTo>
                      <a:lnTo>
                        <a:pt x="528" y="2667"/>
                      </a:lnTo>
                      <a:lnTo>
                        <a:pt x="531" y="2667"/>
                      </a:lnTo>
                      <a:lnTo>
                        <a:pt x="535" y="2666"/>
                      </a:lnTo>
                      <a:lnTo>
                        <a:pt x="538" y="2666"/>
                      </a:lnTo>
                      <a:lnTo>
                        <a:pt x="542" y="2666"/>
                      </a:lnTo>
                      <a:lnTo>
                        <a:pt x="546" y="2666"/>
                      </a:lnTo>
                      <a:lnTo>
                        <a:pt x="549" y="2666"/>
                      </a:lnTo>
                      <a:lnTo>
                        <a:pt x="553" y="2666"/>
                      </a:lnTo>
                      <a:lnTo>
                        <a:pt x="556" y="2665"/>
                      </a:lnTo>
                      <a:lnTo>
                        <a:pt x="560" y="2665"/>
                      </a:lnTo>
                      <a:lnTo>
                        <a:pt x="563" y="2665"/>
                      </a:lnTo>
                      <a:lnTo>
                        <a:pt x="567" y="2665"/>
                      </a:lnTo>
                      <a:lnTo>
                        <a:pt x="571" y="2664"/>
                      </a:lnTo>
                      <a:lnTo>
                        <a:pt x="574" y="2664"/>
                      </a:lnTo>
                      <a:lnTo>
                        <a:pt x="578" y="2664"/>
                      </a:lnTo>
                      <a:lnTo>
                        <a:pt x="581" y="2664"/>
                      </a:lnTo>
                      <a:lnTo>
                        <a:pt x="585" y="2663"/>
                      </a:lnTo>
                      <a:lnTo>
                        <a:pt x="588" y="2663"/>
                      </a:lnTo>
                      <a:lnTo>
                        <a:pt x="592" y="2663"/>
                      </a:lnTo>
                      <a:lnTo>
                        <a:pt x="596" y="2663"/>
                      </a:lnTo>
                      <a:lnTo>
                        <a:pt x="599" y="2662"/>
                      </a:lnTo>
                      <a:lnTo>
                        <a:pt x="603" y="2662"/>
                      </a:lnTo>
                      <a:lnTo>
                        <a:pt x="606" y="2662"/>
                      </a:lnTo>
                      <a:lnTo>
                        <a:pt x="610" y="2661"/>
                      </a:lnTo>
                      <a:lnTo>
                        <a:pt x="613" y="2661"/>
                      </a:lnTo>
                      <a:lnTo>
                        <a:pt x="617" y="2661"/>
                      </a:lnTo>
                      <a:lnTo>
                        <a:pt x="620" y="2660"/>
                      </a:lnTo>
                      <a:lnTo>
                        <a:pt x="624" y="2660"/>
                      </a:lnTo>
                      <a:lnTo>
                        <a:pt x="628" y="2660"/>
                      </a:lnTo>
                      <a:lnTo>
                        <a:pt x="631" y="2659"/>
                      </a:lnTo>
                      <a:lnTo>
                        <a:pt x="635" y="2659"/>
                      </a:lnTo>
                      <a:lnTo>
                        <a:pt x="638" y="2659"/>
                      </a:lnTo>
                      <a:lnTo>
                        <a:pt x="642" y="2658"/>
                      </a:lnTo>
                      <a:lnTo>
                        <a:pt x="645" y="2658"/>
                      </a:lnTo>
                      <a:lnTo>
                        <a:pt x="649" y="2657"/>
                      </a:lnTo>
                      <a:lnTo>
                        <a:pt x="653" y="2657"/>
                      </a:lnTo>
                      <a:lnTo>
                        <a:pt x="656" y="2657"/>
                      </a:lnTo>
                      <a:lnTo>
                        <a:pt x="660" y="2656"/>
                      </a:lnTo>
                      <a:lnTo>
                        <a:pt x="663" y="2656"/>
                      </a:lnTo>
                      <a:lnTo>
                        <a:pt x="667" y="2655"/>
                      </a:lnTo>
                      <a:lnTo>
                        <a:pt x="670" y="2655"/>
                      </a:lnTo>
                      <a:lnTo>
                        <a:pt x="674" y="2655"/>
                      </a:lnTo>
                      <a:lnTo>
                        <a:pt x="678" y="2654"/>
                      </a:lnTo>
                      <a:lnTo>
                        <a:pt x="681" y="2654"/>
                      </a:lnTo>
                      <a:lnTo>
                        <a:pt x="685" y="2653"/>
                      </a:lnTo>
                      <a:lnTo>
                        <a:pt x="688" y="2653"/>
                      </a:lnTo>
                      <a:lnTo>
                        <a:pt x="692" y="2652"/>
                      </a:lnTo>
                      <a:lnTo>
                        <a:pt x="695" y="2652"/>
                      </a:lnTo>
                      <a:lnTo>
                        <a:pt x="699" y="2651"/>
                      </a:lnTo>
                      <a:lnTo>
                        <a:pt x="703" y="2651"/>
                      </a:lnTo>
                      <a:lnTo>
                        <a:pt x="706" y="2651"/>
                      </a:lnTo>
                      <a:lnTo>
                        <a:pt x="710" y="2650"/>
                      </a:lnTo>
                      <a:lnTo>
                        <a:pt x="713" y="2650"/>
                      </a:lnTo>
                      <a:lnTo>
                        <a:pt x="717" y="2649"/>
                      </a:lnTo>
                      <a:lnTo>
                        <a:pt x="720" y="2649"/>
                      </a:lnTo>
                      <a:lnTo>
                        <a:pt x="724" y="2648"/>
                      </a:lnTo>
                      <a:lnTo>
                        <a:pt x="728" y="2648"/>
                      </a:lnTo>
                      <a:lnTo>
                        <a:pt x="731" y="2647"/>
                      </a:lnTo>
                      <a:lnTo>
                        <a:pt x="735" y="2647"/>
                      </a:lnTo>
                      <a:lnTo>
                        <a:pt x="738" y="2646"/>
                      </a:lnTo>
                      <a:lnTo>
                        <a:pt x="742" y="2646"/>
                      </a:lnTo>
                      <a:lnTo>
                        <a:pt x="745" y="2645"/>
                      </a:lnTo>
                      <a:lnTo>
                        <a:pt x="749" y="2644"/>
                      </a:lnTo>
                      <a:lnTo>
                        <a:pt x="753" y="2644"/>
                      </a:lnTo>
                      <a:lnTo>
                        <a:pt x="756" y="2643"/>
                      </a:lnTo>
                      <a:lnTo>
                        <a:pt x="760" y="2643"/>
                      </a:lnTo>
                      <a:lnTo>
                        <a:pt x="763" y="2642"/>
                      </a:lnTo>
                      <a:lnTo>
                        <a:pt x="767" y="2642"/>
                      </a:lnTo>
                      <a:lnTo>
                        <a:pt x="770" y="2641"/>
                      </a:lnTo>
                      <a:lnTo>
                        <a:pt x="774" y="2641"/>
                      </a:lnTo>
                      <a:lnTo>
                        <a:pt x="777" y="2640"/>
                      </a:lnTo>
                      <a:lnTo>
                        <a:pt x="781" y="2640"/>
                      </a:lnTo>
                      <a:lnTo>
                        <a:pt x="785" y="2639"/>
                      </a:lnTo>
                      <a:lnTo>
                        <a:pt x="788" y="2638"/>
                      </a:lnTo>
                      <a:lnTo>
                        <a:pt x="792" y="2638"/>
                      </a:lnTo>
                      <a:lnTo>
                        <a:pt x="795" y="2637"/>
                      </a:lnTo>
                      <a:lnTo>
                        <a:pt x="799" y="2637"/>
                      </a:lnTo>
                      <a:lnTo>
                        <a:pt x="802" y="2636"/>
                      </a:lnTo>
                      <a:lnTo>
                        <a:pt x="806" y="2636"/>
                      </a:lnTo>
                      <a:lnTo>
                        <a:pt x="810" y="2635"/>
                      </a:lnTo>
                      <a:lnTo>
                        <a:pt x="813" y="2634"/>
                      </a:lnTo>
                      <a:lnTo>
                        <a:pt x="817" y="2634"/>
                      </a:lnTo>
                      <a:lnTo>
                        <a:pt x="820" y="2633"/>
                      </a:lnTo>
                      <a:lnTo>
                        <a:pt x="824" y="2633"/>
                      </a:lnTo>
                      <a:lnTo>
                        <a:pt x="827" y="2632"/>
                      </a:lnTo>
                      <a:lnTo>
                        <a:pt x="831" y="2632"/>
                      </a:lnTo>
                      <a:lnTo>
                        <a:pt x="835" y="2631"/>
                      </a:lnTo>
                      <a:lnTo>
                        <a:pt x="838" y="2630"/>
                      </a:lnTo>
                      <a:lnTo>
                        <a:pt x="842" y="2630"/>
                      </a:lnTo>
                      <a:lnTo>
                        <a:pt x="845" y="2629"/>
                      </a:lnTo>
                      <a:lnTo>
                        <a:pt x="849" y="2629"/>
                      </a:lnTo>
                      <a:lnTo>
                        <a:pt x="852" y="2628"/>
                      </a:lnTo>
                      <a:lnTo>
                        <a:pt x="856" y="2627"/>
                      </a:lnTo>
                      <a:lnTo>
                        <a:pt x="860" y="2627"/>
                      </a:lnTo>
                      <a:lnTo>
                        <a:pt x="863" y="2626"/>
                      </a:lnTo>
                      <a:lnTo>
                        <a:pt x="867" y="2625"/>
                      </a:lnTo>
                      <a:lnTo>
                        <a:pt x="870" y="2625"/>
                      </a:lnTo>
                      <a:lnTo>
                        <a:pt x="874" y="2624"/>
                      </a:lnTo>
                      <a:lnTo>
                        <a:pt x="877" y="2624"/>
                      </a:lnTo>
                      <a:lnTo>
                        <a:pt x="881" y="2623"/>
                      </a:lnTo>
                      <a:lnTo>
                        <a:pt x="885" y="2622"/>
                      </a:lnTo>
                      <a:lnTo>
                        <a:pt x="888" y="2622"/>
                      </a:lnTo>
                      <a:lnTo>
                        <a:pt x="892" y="2621"/>
                      </a:lnTo>
                      <a:lnTo>
                        <a:pt x="895" y="2620"/>
                      </a:lnTo>
                      <a:lnTo>
                        <a:pt x="899" y="2620"/>
                      </a:lnTo>
                      <a:lnTo>
                        <a:pt x="902" y="2619"/>
                      </a:lnTo>
                      <a:lnTo>
                        <a:pt x="906" y="2619"/>
                      </a:lnTo>
                      <a:lnTo>
                        <a:pt x="910" y="2618"/>
                      </a:lnTo>
                      <a:lnTo>
                        <a:pt x="913" y="2617"/>
                      </a:lnTo>
                      <a:lnTo>
                        <a:pt x="917" y="2617"/>
                      </a:lnTo>
                      <a:lnTo>
                        <a:pt x="920" y="2616"/>
                      </a:lnTo>
                      <a:lnTo>
                        <a:pt x="924" y="2615"/>
                      </a:lnTo>
                      <a:lnTo>
                        <a:pt x="927" y="2615"/>
                      </a:lnTo>
                      <a:lnTo>
                        <a:pt x="931" y="2614"/>
                      </a:lnTo>
                      <a:lnTo>
                        <a:pt x="934" y="2613"/>
                      </a:lnTo>
                      <a:lnTo>
                        <a:pt x="938" y="2613"/>
                      </a:lnTo>
                      <a:lnTo>
                        <a:pt x="942" y="2612"/>
                      </a:lnTo>
                      <a:lnTo>
                        <a:pt x="945" y="2612"/>
                      </a:lnTo>
                      <a:lnTo>
                        <a:pt x="949" y="2611"/>
                      </a:lnTo>
                      <a:lnTo>
                        <a:pt x="952" y="2610"/>
                      </a:lnTo>
                      <a:lnTo>
                        <a:pt x="956" y="2610"/>
                      </a:lnTo>
                      <a:lnTo>
                        <a:pt x="959" y="2609"/>
                      </a:lnTo>
                      <a:lnTo>
                        <a:pt x="963" y="2608"/>
                      </a:lnTo>
                      <a:lnTo>
                        <a:pt x="967" y="2608"/>
                      </a:lnTo>
                      <a:lnTo>
                        <a:pt x="970" y="2607"/>
                      </a:lnTo>
                      <a:lnTo>
                        <a:pt x="974" y="2606"/>
                      </a:lnTo>
                      <a:lnTo>
                        <a:pt x="977" y="2606"/>
                      </a:lnTo>
                      <a:lnTo>
                        <a:pt x="981" y="2605"/>
                      </a:lnTo>
                      <a:lnTo>
                        <a:pt x="984" y="2604"/>
                      </a:lnTo>
                      <a:lnTo>
                        <a:pt x="988" y="2604"/>
                      </a:lnTo>
                      <a:lnTo>
                        <a:pt x="992" y="2603"/>
                      </a:lnTo>
                      <a:lnTo>
                        <a:pt x="995" y="2603"/>
                      </a:lnTo>
                      <a:lnTo>
                        <a:pt x="999" y="2602"/>
                      </a:lnTo>
                      <a:lnTo>
                        <a:pt x="1002" y="2601"/>
                      </a:lnTo>
                      <a:lnTo>
                        <a:pt x="1006" y="2601"/>
                      </a:lnTo>
                      <a:lnTo>
                        <a:pt x="1009" y="2600"/>
                      </a:lnTo>
                      <a:lnTo>
                        <a:pt x="1013" y="2599"/>
                      </a:lnTo>
                      <a:lnTo>
                        <a:pt x="1017" y="2599"/>
                      </a:lnTo>
                      <a:lnTo>
                        <a:pt x="1020" y="2598"/>
                      </a:lnTo>
                      <a:lnTo>
                        <a:pt x="1024" y="2597"/>
                      </a:lnTo>
                      <a:lnTo>
                        <a:pt x="1027" y="2597"/>
                      </a:lnTo>
                      <a:lnTo>
                        <a:pt x="1031" y="2596"/>
                      </a:lnTo>
                      <a:lnTo>
                        <a:pt x="1034" y="2596"/>
                      </a:lnTo>
                      <a:lnTo>
                        <a:pt x="1038" y="2595"/>
                      </a:lnTo>
                      <a:lnTo>
                        <a:pt x="1042" y="2594"/>
                      </a:lnTo>
                      <a:lnTo>
                        <a:pt x="1045" y="2594"/>
                      </a:lnTo>
                      <a:lnTo>
                        <a:pt x="1049" y="2593"/>
                      </a:lnTo>
                      <a:lnTo>
                        <a:pt x="1052" y="2592"/>
                      </a:lnTo>
                      <a:lnTo>
                        <a:pt x="1056" y="2592"/>
                      </a:lnTo>
                      <a:lnTo>
                        <a:pt x="1059" y="2591"/>
                      </a:lnTo>
                      <a:lnTo>
                        <a:pt x="1063" y="2590"/>
                      </a:lnTo>
                      <a:lnTo>
                        <a:pt x="1067" y="2590"/>
                      </a:lnTo>
                      <a:lnTo>
                        <a:pt x="1070" y="2589"/>
                      </a:lnTo>
                      <a:lnTo>
                        <a:pt x="1074" y="2589"/>
                      </a:lnTo>
                      <a:lnTo>
                        <a:pt x="1077" y="2588"/>
                      </a:lnTo>
                      <a:lnTo>
                        <a:pt x="1081" y="2587"/>
                      </a:lnTo>
                      <a:lnTo>
                        <a:pt x="1084" y="2587"/>
                      </a:lnTo>
                      <a:lnTo>
                        <a:pt x="1088" y="2586"/>
                      </a:lnTo>
                      <a:lnTo>
                        <a:pt x="1091" y="2585"/>
                      </a:lnTo>
                      <a:lnTo>
                        <a:pt x="1095" y="2585"/>
                      </a:lnTo>
                      <a:lnTo>
                        <a:pt x="1099" y="2584"/>
                      </a:lnTo>
                      <a:lnTo>
                        <a:pt x="1102" y="2584"/>
                      </a:lnTo>
                      <a:lnTo>
                        <a:pt x="1106" y="2583"/>
                      </a:lnTo>
                      <a:lnTo>
                        <a:pt x="1109" y="2582"/>
                      </a:lnTo>
                      <a:lnTo>
                        <a:pt x="1113" y="2582"/>
                      </a:lnTo>
                      <a:lnTo>
                        <a:pt x="1116" y="2581"/>
                      </a:lnTo>
                      <a:lnTo>
                        <a:pt x="1120" y="2581"/>
                      </a:lnTo>
                      <a:lnTo>
                        <a:pt x="1124" y="2580"/>
                      </a:lnTo>
                      <a:lnTo>
                        <a:pt x="1127" y="2579"/>
                      </a:lnTo>
                      <a:lnTo>
                        <a:pt x="1131" y="2579"/>
                      </a:lnTo>
                      <a:lnTo>
                        <a:pt x="1134" y="2578"/>
                      </a:lnTo>
                      <a:lnTo>
                        <a:pt x="1138" y="2578"/>
                      </a:lnTo>
                      <a:lnTo>
                        <a:pt x="1141" y="2577"/>
                      </a:lnTo>
                      <a:lnTo>
                        <a:pt x="1145" y="2576"/>
                      </a:lnTo>
                      <a:lnTo>
                        <a:pt x="1149" y="2576"/>
                      </a:lnTo>
                      <a:lnTo>
                        <a:pt x="1152" y="2575"/>
                      </a:lnTo>
                      <a:lnTo>
                        <a:pt x="1156" y="2575"/>
                      </a:lnTo>
                      <a:lnTo>
                        <a:pt x="1159" y="2574"/>
                      </a:lnTo>
                      <a:lnTo>
                        <a:pt x="1163" y="2573"/>
                      </a:lnTo>
                      <a:lnTo>
                        <a:pt x="1166" y="2573"/>
                      </a:lnTo>
                      <a:lnTo>
                        <a:pt x="1170" y="2572"/>
                      </a:lnTo>
                      <a:lnTo>
                        <a:pt x="1174" y="2572"/>
                      </a:lnTo>
                      <a:lnTo>
                        <a:pt x="1177" y="2571"/>
                      </a:lnTo>
                      <a:lnTo>
                        <a:pt x="1181" y="2571"/>
                      </a:lnTo>
                      <a:lnTo>
                        <a:pt x="1184" y="2570"/>
                      </a:lnTo>
                      <a:lnTo>
                        <a:pt x="1188" y="2569"/>
                      </a:lnTo>
                      <a:lnTo>
                        <a:pt x="1191" y="2569"/>
                      </a:lnTo>
                      <a:lnTo>
                        <a:pt x="1195" y="2568"/>
                      </a:lnTo>
                      <a:lnTo>
                        <a:pt x="1199" y="2568"/>
                      </a:lnTo>
                      <a:lnTo>
                        <a:pt x="1202" y="2567"/>
                      </a:lnTo>
                      <a:lnTo>
                        <a:pt x="1206" y="2567"/>
                      </a:lnTo>
                      <a:lnTo>
                        <a:pt x="1209" y="2566"/>
                      </a:lnTo>
                      <a:lnTo>
                        <a:pt x="1213" y="2566"/>
                      </a:lnTo>
                      <a:lnTo>
                        <a:pt x="1216" y="2565"/>
                      </a:lnTo>
                      <a:lnTo>
                        <a:pt x="1220" y="2564"/>
                      </a:lnTo>
                      <a:lnTo>
                        <a:pt x="1223" y="2564"/>
                      </a:lnTo>
                      <a:lnTo>
                        <a:pt x="1227" y="2563"/>
                      </a:lnTo>
                      <a:lnTo>
                        <a:pt x="1231" y="2563"/>
                      </a:lnTo>
                      <a:lnTo>
                        <a:pt x="1234" y="2562"/>
                      </a:lnTo>
                      <a:lnTo>
                        <a:pt x="1238" y="2562"/>
                      </a:lnTo>
                      <a:lnTo>
                        <a:pt x="1241" y="2561"/>
                      </a:lnTo>
                      <a:lnTo>
                        <a:pt x="1245" y="2561"/>
                      </a:lnTo>
                      <a:lnTo>
                        <a:pt x="1248" y="2560"/>
                      </a:lnTo>
                      <a:lnTo>
                        <a:pt x="1252" y="2560"/>
                      </a:lnTo>
                      <a:lnTo>
                        <a:pt x="1256" y="2559"/>
                      </a:lnTo>
                      <a:lnTo>
                        <a:pt x="1259" y="2559"/>
                      </a:lnTo>
                      <a:lnTo>
                        <a:pt x="1263" y="2558"/>
                      </a:lnTo>
                      <a:lnTo>
                        <a:pt x="1266" y="2558"/>
                      </a:lnTo>
                      <a:lnTo>
                        <a:pt x="1270" y="2557"/>
                      </a:lnTo>
                      <a:lnTo>
                        <a:pt x="1273" y="2557"/>
                      </a:lnTo>
                      <a:lnTo>
                        <a:pt x="1277" y="2556"/>
                      </a:lnTo>
                      <a:lnTo>
                        <a:pt x="1281" y="2556"/>
                      </a:lnTo>
                      <a:lnTo>
                        <a:pt x="1284" y="2555"/>
                      </a:lnTo>
                      <a:lnTo>
                        <a:pt x="1288" y="2555"/>
                      </a:lnTo>
                      <a:lnTo>
                        <a:pt x="1291" y="2554"/>
                      </a:lnTo>
                      <a:lnTo>
                        <a:pt x="1295" y="2554"/>
                      </a:lnTo>
                      <a:lnTo>
                        <a:pt x="1298" y="2553"/>
                      </a:lnTo>
                      <a:lnTo>
                        <a:pt x="1302" y="2553"/>
                      </a:lnTo>
                      <a:lnTo>
                        <a:pt x="1306" y="2552"/>
                      </a:lnTo>
                      <a:lnTo>
                        <a:pt x="1309" y="2552"/>
                      </a:lnTo>
                      <a:lnTo>
                        <a:pt x="1313" y="2551"/>
                      </a:lnTo>
                      <a:lnTo>
                        <a:pt x="1316" y="2551"/>
                      </a:lnTo>
                      <a:lnTo>
                        <a:pt x="1320" y="2551"/>
                      </a:lnTo>
                      <a:lnTo>
                        <a:pt x="1323" y="2550"/>
                      </a:lnTo>
                      <a:lnTo>
                        <a:pt x="1327" y="2550"/>
                      </a:lnTo>
                      <a:lnTo>
                        <a:pt x="1331" y="2549"/>
                      </a:lnTo>
                      <a:lnTo>
                        <a:pt x="1334" y="2549"/>
                      </a:lnTo>
                      <a:lnTo>
                        <a:pt x="1338" y="2548"/>
                      </a:lnTo>
                      <a:lnTo>
                        <a:pt x="1341" y="2548"/>
                      </a:lnTo>
                      <a:lnTo>
                        <a:pt x="1345" y="2547"/>
                      </a:lnTo>
                      <a:lnTo>
                        <a:pt x="1348" y="2547"/>
                      </a:lnTo>
                      <a:lnTo>
                        <a:pt x="1352" y="2547"/>
                      </a:lnTo>
                      <a:lnTo>
                        <a:pt x="1356" y="2546"/>
                      </a:lnTo>
                      <a:lnTo>
                        <a:pt x="1359" y="2546"/>
                      </a:lnTo>
                      <a:lnTo>
                        <a:pt x="1363" y="2545"/>
                      </a:lnTo>
                      <a:lnTo>
                        <a:pt x="1366" y="2545"/>
                      </a:lnTo>
                      <a:lnTo>
                        <a:pt x="1370" y="2545"/>
                      </a:lnTo>
                      <a:lnTo>
                        <a:pt x="1373" y="2544"/>
                      </a:lnTo>
                      <a:lnTo>
                        <a:pt x="1377" y="2544"/>
                      </a:lnTo>
                      <a:lnTo>
                        <a:pt x="1380" y="2543"/>
                      </a:lnTo>
                      <a:lnTo>
                        <a:pt x="1384" y="2543"/>
                      </a:lnTo>
                      <a:lnTo>
                        <a:pt x="1388" y="2543"/>
                      </a:lnTo>
                      <a:lnTo>
                        <a:pt x="1391" y="2542"/>
                      </a:lnTo>
                      <a:lnTo>
                        <a:pt x="1395" y="2542"/>
                      </a:lnTo>
                      <a:lnTo>
                        <a:pt x="1398" y="2541"/>
                      </a:lnTo>
                      <a:lnTo>
                        <a:pt x="1402" y="2541"/>
                      </a:lnTo>
                      <a:lnTo>
                        <a:pt x="1405" y="2541"/>
                      </a:lnTo>
                      <a:lnTo>
                        <a:pt x="1409" y="2540"/>
                      </a:lnTo>
                      <a:lnTo>
                        <a:pt x="1413" y="2540"/>
                      </a:lnTo>
                      <a:lnTo>
                        <a:pt x="1416" y="2540"/>
                      </a:lnTo>
                      <a:lnTo>
                        <a:pt x="1420" y="2539"/>
                      </a:lnTo>
                      <a:lnTo>
                        <a:pt x="1423" y="2539"/>
                      </a:lnTo>
                      <a:lnTo>
                        <a:pt x="1427" y="2539"/>
                      </a:lnTo>
                      <a:lnTo>
                        <a:pt x="1430" y="2538"/>
                      </a:lnTo>
                      <a:lnTo>
                        <a:pt x="1434" y="2538"/>
                      </a:lnTo>
                      <a:lnTo>
                        <a:pt x="1438" y="2538"/>
                      </a:lnTo>
                      <a:lnTo>
                        <a:pt x="1441" y="2537"/>
                      </a:lnTo>
                      <a:lnTo>
                        <a:pt x="1445" y="2537"/>
                      </a:lnTo>
                      <a:lnTo>
                        <a:pt x="1448" y="2537"/>
                      </a:lnTo>
                      <a:lnTo>
                        <a:pt x="1452" y="2536"/>
                      </a:lnTo>
                      <a:lnTo>
                        <a:pt x="1455" y="2536"/>
                      </a:lnTo>
                      <a:lnTo>
                        <a:pt x="1459" y="2536"/>
                      </a:lnTo>
                      <a:lnTo>
                        <a:pt x="1463" y="2536"/>
                      </a:lnTo>
                      <a:lnTo>
                        <a:pt x="1466" y="2535"/>
                      </a:lnTo>
                      <a:lnTo>
                        <a:pt x="1470" y="2535"/>
                      </a:lnTo>
                      <a:lnTo>
                        <a:pt x="1473" y="2535"/>
                      </a:lnTo>
                      <a:lnTo>
                        <a:pt x="1477" y="2534"/>
                      </a:lnTo>
                      <a:lnTo>
                        <a:pt x="1480" y="2534"/>
                      </a:lnTo>
                      <a:lnTo>
                        <a:pt x="1484" y="2534"/>
                      </a:lnTo>
                      <a:lnTo>
                        <a:pt x="1488" y="2534"/>
                      </a:lnTo>
                      <a:lnTo>
                        <a:pt x="1491" y="2533"/>
                      </a:lnTo>
                      <a:lnTo>
                        <a:pt x="1495" y="2533"/>
                      </a:lnTo>
                      <a:lnTo>
                        <a:pt x="1498" y="2533"/>
                      </a:lnTo>
                      <a:lnTo>
                        <a:pt x="1502" y="2533"/>
                      </a:lnTo>
                      <a:lnTo>
                        <a:pt x="1505" y="2532"/>
                      </a:lnTo>
                      <a:lnTo>
                        <a:pt x="1509" y="2532"/>
                      </a:lnTo>
                      <a:lnTo>
                        <a:pt x="1513" y="2532"/>
                      </a:lnTo>
                      <a:lnTo>
                        <a:pt x="1516" y="2532"/>
                      </a:lnTo>
                      <a:lnTo>
                        <a:pt x="1520" y="2531"/>
                      </a:lnTo>
                      <a:lnTo>
                        <a:pt x="1523" y="2531"/>
                      </a:lnTo>
                      <a:lnTo>
                        <a:pt x="1527" y="2531"/>
                      </a:lnTo>
                      <a:lnTo>
                        <a:pt x="1530" y="2531"/>
                      </a:lnTo>
                      <a:lnTo>
                        <a:pt x="1534" y="2531"/>
                      </a:lnTo>
                      <a:lnTo>
                        <a:pt x="1537" y="2530"/>
                      </a:lnTo>
                      <a:lnTo>
                        <a:pt x="1541" y="2530"/>
                      </a:lnTo>
                      <a:lnTo>
                        <a:pt x="1545" y="2530"/>
                      </a:lnTo>
                      <a:lnTo>
                        <a:pt x="1548" y="2530"/>
                      </a:lnTo>
                      <a:lnTo>
                        <a:pt x="1552" y="2530"/>
                      </a:lnTo>
                      <a:lnTo>
                        <a:pt x="1555" y="2529"/>
                      </a:lnTo>
                      <a:lnTo>
                        <a:pt x="1559" y="2529"/>
                      </a:lnTo>
                      <a:lnTo>
                        <a:pt x="1562" y="2529"/>
                      </a:lnTo>
                      <a:lnTo>
                        <a:pt x="1566" y="2529"/>
                      </a:lnTo>
                      <a:lnTo>
                        <a:pt x="1570" y="2529"/>
                      </a:lnTo>
                      <a:lnTo>
                        <a:pt x="1573" y="2529"/>
                      </a:lnTo>
                      <a:lnTo>
                        <a:pt x="1577" y="2528"/>
                      </a:lnTo>
                      <a:lnTo>
                        <a:pt x="1580" y="2528"/>
                      </a:lnTo>
                      <a:lnTo>
                        <a:pt x="1584" y="2528"/>
                      </a:lnTo>
                      <a:lnTo>
                        <a:pt x="1587" y="2528"/>
                      </a:lnTo>
                      <a:lnTo>
                        <a:pt x="1591" y="2528"/>
                      </a:lnTo>
                      <a:lnTo>
                        <a:pt x="1595" y="2528"/>
                      </a:lnTo>
                      <a:lnTo>
                        <a:pt x="1598" y="2528"/>
                      </a:lnTo>
                      <a:lnTo>
                        <a:pt x="1602" y="2528"/>
                      </a:lnTo>
                      <a:lnTo>
                        <a:pt x="1605" y="2527"/>
                      </a:lnTo>
                      <a:lnTo>
                        <a:pt x="1609" y="2527"/>
                      </a:lnTo>
                      <a:lnTo>
                        <a:pt x="1612" y="2527"/>
                      </a:lnTo>
                      <a:lnTo>
                        <a:pt x="1616" y="2527"/>
                      </a:lnTo>
                      <a:lnTo>
                        <a:pt x="1620" y="2527"/>
                      </a:lnTo>
                      <a:lnTo>
                        <a:pt x="1623" y="2527"/>
                      </a:lnTo>
                      <a:lnTo>
                        <a:pt x="1627" y="2527"/>
                      </a:lnTo>
                      <a:lnTo>
                        <a:pt x="1630" y="2527"/>
                      </a:lnTo>
                      <a:lnTo>
                        <a:pt x="1634" y="2527"/>
                      </a:lnTo>
                      <a:lnTo>
                        <a:pt x="1637" y="2527"/>
                      </a:lnTo>
                      <a:lnTo>
                        <a:pt x="1641" y="2527"/>
                      </a:lnTo>
                      <a:lnTo>
                        <a:pt x="1645" y="2526"/>
                      </a:lnTo>
                      <a:lnTo>
                        <a:pt x="1648" y="2526"/>
                      </a:lnTo>
                      <a:lnTo>
                        <a:pt x="1652" y="2526"/>
                      </a:lnTo>
                      <a:lnTo>
                        <a:pt x="1655" y="2526"/>
                      </a:lnTo>
                      <a:lnTo>
                        <a:pt x="1659" y="2526"/>
                      </a:lnTo>
                      <a:lnTo>
                        <a:pt x="1662" y="2526"/>
                      </a:lnTo>
                      <a:lnTo>
                        <a:pt x="1666" y="2526"/>
                      </a:lnTo>
                      <a:lnTo>
                        <a:pt x="1670" y="2526"/>
                      </a:lnTo>
                      <a:lnTo>
                        <a:pt x="1673" y="2526"/>
                      </a:lnTo>
                      <a:lnTo>
                        <a:pt x="1677" y="2526"/>
                      </a:lnTo>
                      <a:lnTo>
                        <a:pt x="1680" y="2526"/>
                      </a:lnTo>
                      <a:lnTo>
                        <a:pt x="1684" y="2526"/>
                      </a:lnTo>
                      <a:lnTo>
                        <a:pt x="1687" y="2526"/>
                      </a:lnTo>
                      <a:lnTo>
                        <a:pt x="1691" y="2526"/>
                      </a:lnTo>
                      <a:lnTo>
                        <a:pt x="1694" y="2526"/>
                      </a:lnTo>
                      <a:lnTo>
                        <a:pt x="1698" y="2526"/>
                      </a:lnTo>
                      <a:lnTo>
                        <a:pt x="1702" y="2526"/>
                      </a:lnTo>
                      <a:lnTo>
                        <a:pt x="1705" y="2526"/>
                      </a:lnTo>
                      <a:lnTo>
                        <a:pt x="1709" y="2526"/>
                      </a:lnTo>
                      <a:lnTo>
                        <a:pt x="1712" y="2526"/>
                      </a:lnTo>
                      <a:lnTo>
                        <a:pt x="1716" y="2526"/>
                      </a:lnTo>
                      <a:lnTo>
                        <a:pt x="1719" y="2526"/>
                      </a:lnTo>
                      <a:lnTo>
                        <a:pt x="1723" y="2526"/>
                      </a:lnTo>
                      <a:lnTo>
                        <a:pt x="1727" y="2526"/>
                      </a:lnTo>
                      <a:lnTo>
                        <a:pt x="1730" y="2526"/>
                      </a:lnTo>
                      <a:lnTo>
                        <a:pt x="1734" y="2526"/>
                      </a:lnTo>
                      <a:lnTo>
                        <a:pt x="1737" y="2526"/>
                      </a:lnTo>
                      <a:lnTo>
                        <a:pt x="1741" y="2526"/>
                      </a:lnTo>
                      <a:lnTo>
                        <a:pt x="1744" y="2527"/>
                      </a:lnTo>
                      <a:lnTo>
                        <a:pt x="1748" y="2527"/>
                      </a:lnTo>
                      <a:lnTo>
                        <a:pt x="1752" y="2527"/>
                      </a:lnTo>
                      <a:lnTo>
                        <a:pt x="1755" y="2527"/>
                      </a:lnTo>
                      <a:lnTo>
                        <a:pt x="1759" y="2527"/>
                      </a:lnTo>
                      <a:lnTo>
                        <a:pt x="1762" y="2527"/>
                      </a:lnTo>
                      <a:lnTo>
                        <a:pt x="1766" y="2527"/>
                      </a:lnTo>
                      <a:lnTo>
                        <a:pt x="1769" y="2527"/>
                      </a:lnTo>
                      <a:lnTo>
                        <a:pt x="1773" y="2527"/>
                      </a:lnTo>
                      <a:lnTo>
                        <a:pt x="1777" y="2527"/>
                      </a:lnTo>
                      <a:lnTo>
                        <a:pt x="1780" y="2527"/>
                      </a:lnTo>
                      <a:lnTo>
                        <a:pt x="1784" y="2527"/>
                      </a:lnTo>
                      <a:lnTo>
                        <a:pt x="1787" y="2528"/>
                      </a:lnTo>
                      <a:lnTo>
                        <a:pt x="1791" y="2528"/>
                      </a:lnTo>
                      <a:lnTo>
                        <a:pt x="1794" y="2528"/>
                      </a:lnTo>
                      <a:lnTo>
                        <a:pt x="1798" y="2528"/>
                      </a:lnTo>
                      <a:lnTo>
                        <a:pt x="1802" y="2528"/>
                      </a:lnTo>
                      <a:lnTo>
                        <a:pt x="1805" y="2528"/>
                      </a:lnTo>
                      <a:lnTo>
                        <a:pt x="1809" y="2528"/>
                      </a:lnTo>
                      <a:lnTo>
                        <a:pt x="1812" y="2529"/>
                      </a:lnTo>
                      <a:lnTo>
                        <a:pt x="1816" y="2529"/>
                      </a:lnTo>
                      <a:lnTo>
                        <a:pt x="1819" y="2529"/>
                      </a:lnTo>
                      <a:lnTo>
                        <a:pt x="1823" y="2529"/>
                      </a:lnTo>
                      <a:lnTo>
                        <a:pt x="1827" y="2529"/>
                      </a:lnTo>
                      <a:lnTo>
                        <a:pt x="1830" y="2529"/>
                      </a:lnTo>
                      <a:lnTo>
                        <a:pt x="1834" y="2529"/>
                      </a:lnTo>
                      <a:lnTo>
                        <a:pt x="1837" y="2530"/>
                      </a:lnTo>
                      <a:lnTo>
                        <a:pt x="1841" y="2530"/>
                      </a:lnTo>
                      <a:lnTo>
                        <a:pt x="1844" y="2530"/>
                      </a:lnTo>
                      <a:lnTo>
                        <a:pt x="1848" y="2530"/>
                      </a:lnTo>
                      <a:lnTo>
                        <a:pt x="1851" y="2530"/>
                      </a:lnTo>
                      <a:lnTo>
                        <a:pt x="1855" y="2531"/>
                      </a:lnTo>
                      <a:lnTo>
                        <a:pt x="1859" y="2531"/>
                      </a:lnTo>
                      <a:lnTo>
                        <a:pt x="1862" y="2531"/>
                      </a:lnTo>
                      <a:lnTo>
                        <a:pt x="1866" y="2531"/>
                      </a:lnTo>
                      <a:lnTo>
                        <a:pt x="1869" y="2531"/>
                      </a:lnTo>
                      <a:lnTo>
                        <a:pt x="1873" y="2532"/>
                      </a:lnTo>
                      <a:lnTo>
                        <a:pt x="1876" y="2532"/>
                      </a:lnTo>
                      <a:lnTo>
                        <a:pt x="1880" y="2532"/>
                      </a:lnTo>
                      <a:lnTo>
                        <a:pt x="1884" y="2532"/>
                      </a:lnTo>
                      <a:lnTo>
                        <a:pt x="1887" y="2532"/>
                      </a:lnTo>
                      <a:lnTo>
                        <a:pt x="1891" y="2533"/>
                      </a:lnTo>
                      <a:lnTo>
                        <a:pt x="1894" y="2533"/>
                      </a:lnTo>
                      <a:lnTo>
                        <a:pt x="1898" y="2533"/>
                      </a:lnTo>
                      <a:lnTo>
                        <a:pt x="1901" y="2533"/>
                      </a:lnTo>
                      <a:lnTo>
                        <a:pt x="1905" y="2534"/>
                      </a:lnTo>
                      <a:lnTo>
                        <a:pt x="1909" y="2534"/>
                      </a:lnTo>
                      <a:lnTo>
                        <a:pt x="1912" y="2534"/>
                      </a:lnTo>
                      <a:lnTo>
                        <a:pt x="1916" y="2534"/>
                      </a:lnTo>
                      <a:lnTo>
                        <a:pt x="1919" y="2535"/>
                      </a:lnTo>
                      <a:lnTo>
                        <a:pt x="1923" y="2535"/>
                      </a:lnTo>
                      <a:lnTo>
                        <a:pt x="1926" y="2535"/>
                      </a:lnTo>
                      <a:lnTo>
                        <a:pt x="1930" y="2536"/>
                      </a:lnTo>
                      <a:lnTo>
                        <a:pt x="1934" y="2536"/>
                      </a:lnTo>
                      <a:lnTo>
                        <a:pt x="1937" y="2536"/>
                      </a:lnTo>
                      <a:lnTo>
                        <a:pt x="1941" y="2536"/>
                      </a:lnTo>
                      <a:lnTo>
                        <a:pt x="1944" y="2537"/>
                      </a:lnTo>
                      <a:lnTo>
                        <a:pt x="1948" y="2537"/>
                      </a:lnTo>
                      <a:lnTo>
                        <a:pt x="1951" y="2537"/>
                      </a:lnTo>
                      <a:lnTo>
                        <a:pt x="1955" y="2538"/>
                      </a:lnTo>
                      <a:lnTo>
                        <a:pt x="1959" y="2538"/>
                      </a:lnTo>
                      <a:lnTo>
                        <a:pt x="1962" y="2538"/>
                      </a:lnTo>
                      <a:lnTo>
                        <a:pt x="1966" y="2538"/>
                      </a:lnTo>
                      <a:lnTo>
                        <a:pt x="1969" y="2539"/>
                      </a:lnTo>
                      <a:lnTo>
                        <a:pt x="1973" y="2539"/>
                      </a:lnTo>
                      <a:lnTo>
                        <a:pt x="1976" y="2539"/>
                      </a:lnTo>
                      <a:lnTo>
                        <a:pt x="1980" y="2540"/>
                      </a:lnTo>
                      <a:lnTo>
                        <a:pt x="1984" y="2540"/>
                      </a:lnTo>
                      <a:lnTo>
                        <a:pt x="1987" y="2540"/>
                      </a:lnTo>
                      <a:lnTo>
                        <a:pt x="1991" y="2541"/>
                      </a:lnTo>
                      <a:lnTo>
                        <a:pt x="1994" y="2541"/>
                      </a:lnTo>
                      <a:lnTo>
                        <a:pt x="1998" y="2541"/>
                      </a:lnTo>
                      <a:lnTo>
                        <a:pt x="2001" y="2542"/>
                      </a:lnTo>
                      <a:lnTo>
                        <a:pt x="2005" y="2542"/>
                      </a:lnTo>
                      <a:lnTo>
                        <a:pt x="2008" y="2542"/>
                      </a:lnTo>
                      <a:lnTo>
                        <a:pt x="2012" y="2543"/>
                      </a:lnTo>
                      <a:lnTo>
                        <a:pt x="2016" y="2543"/>
                      </a:lnTo>
                      <a:lnTo>
                        <a:pt x="2019" y="2543"/>
                      </a:lnTo>
                      <a:lnTo>
                        <a:pt x="2023" y="2544"/>
                      </a:lnTo>
                      <a:lnTo>
                        <a:pt x="2026" y="2544"/>
                      </a:lnTo>
                      <a:lnTo>
                        <a:pt x="2030" y="2545"/>
                      </a:lnTo>
                      <a:lnTo>
                        <a:pt x="2033" y="2545"/>
                      </a:lnTo>
                      <a:lnTo>
                        <a:pt x="2037" y="2545"/>
                      </a:lnTo>
                      <a:lnTo>
                        <a:pt x="2041" y="2546"/>
                      </a:lnTo>
                      <a:lnTo>
                        <a:pt x="2044" y="2546"/>
                      </a:lnTo>
                      <a:lnTo>
                        <a:pt x="2048" y="2546"/>
                      </a:lnTo>
                      <a:lnTo>
                        <a:pt x="2051" y="2547"/>
                      </a:lnTo>
                      <a:lnTo>
                        <a:pt x="2055" y="2547"/>
                      </a:lnTo>
                      <a:lnTo>
                        <a:pt x="2058" y="2548"/>
                      </a:lnTo>
                      <a:lnTo>
                        <a:pt x="2062" y="2548"/>
                      </a:lnTo>
                      <a:lnTo>
                        <a:pt x="2066" y="2548"/>
                      </a:lnTo>
                      <a:lnTo>
                        <a:pt x="2069" y="2549"/>
                      </a:lnTo>
                      <a:lnTo>
                        <a:pt x="2073" y="2549"/>
                      </a:lnTo>
                      <a:lnTo>
                        <a:pt x="2076" y="2549"/>
                      </a:lnTo>
                      <a:lnTo>
                        <a:pt x="2080" y="2550"/>
                      </a:lnTo>
                      <a:lnTo>
                        <a:pt x="2083" y="2550"/>
                      </a:lnTo>
                      <a:lnTo>
                        <a:pt x="2087" y="2551"/>
                      </a:lnTo>
                      <a:lnTo>
                        <a:pt x="2091" y="2551"/>
                      </a:lnTo>
                      <a:lnTo>
                        <a:pt x="2094" y="2551"/>
                      </a:lnTo>
                      <a:lnTo>
                        <a:pt x="2098" y="2552"/>
                      </a:lnTo>
                      <a:lnTo>
                        <a:pt x="2101" y="2552"/>
                      </a:lnTo>
                      <a:lnTo>
                        <a:pt x="2105" y="2553"/>
                      </a:lnTo>
                      <a:lnTo>
                        <a:pt x="2108" y="2553"/>
                      </a:lnTo>
                      <a:lnTo>
                        <a:pt x="2112" y="2554"/>
                      </a:lnTo>
                      <a:lnTo>
                        <a:pt x="2116" y="2554"/>
                      </a:lnTo>
                      <a:lnTo>
                        <a:pt x="2119" y="2554"/>
                      </a:lnTo>
                      <a:lnTo>
                        <a:pt x="2123" y="2555"/>
                      </a:lnTo>
                      <a:lnTo>
                        <a:pt x="2126" y="2555"/>
                      </a:lnTo>
                      <a:lnTo>
                        <a:pt x="2130" y="2556"/>
                      </a:lnTo>
                      <a:lnTo>
                        <a:pt x="2133" y="2556"/>
                      </a:lnTo>
                      <a:lnTo>
                        <a:pt x="2137" y="2557"/>
                      </a:lnTo>
                      <a:lnTo>
                        <a:pt x="2141" y="2557"/>
                      </a:lnTo>
                      <a:lnTo>
                        <a:pt x="2144" y="2557"/>
                      </a:lnTo>
                      <a:lnTo>
                        <a:pt x="2148" y="2558"/>
                      </a:lnTo>
                      <a:lnTo>
                        <a:pt x="2151" y="2558"/>
                      </a:lnTo>
                      <a:lnTo>
                        <a:pt x="2155" y="2559"/>
                      </a:lnTo>
                      <a:lnTo>
                        <a:pt x="2158" y="2559"/>
                      </a:lnTo>
                      <a:lnTo>
                        <a:pt x="2162" y="2560"/>
                      </a:lnTo>
                      <a:lnTo>
                        <a:pt x="2165" y="2560"/>
                      </a:lnTo>
                      <a:lnTo>
                        <a:pt x="2169" y="2560"/>
                      </a:lnTo>
                      <a:lnTo>
                        <a:pt x="2173" y="2561"/>
                      </a:lnTo>
                      <a:lnTo>
                        <a:pt x="2176" y="2561"/>
                      </a:lnTo>
                      <a:lnTo>
                        <a:pt x="2180" y="2562"/>
                      </a:lnTo>
                      <a:lnTo>
                        <a:pt x="2183" y="2562"/>
                      </a:lnTo>
                      <a:lnTo>
                        <a:pt x="2187" y="2563"/>
                      </a:lnTo>
                      <a:lnTo>
                        <a:pt x="2190" y="2563"/>
                      </a:lnTo>
                      <a:lnTo>
                        <a:pt x="2194" y="2564"/>
                      </a:lnTo>
                      <a:lnTo>
                        <a:pt x="2198" y="2564"/>
                      </a:lnTo>
                      <a:lnTo>
                        <a:pt x="2201" y="2564"/>
                      </a:lnTo>
                      <a:lnTo>
                        <a:pt x="2205" y="2565"/>
                      </a:lnTo>
                      <a:lnTo>
                        <a:pt x="2208" y="2565"/>
                      </a:lnTo>
                      <a:lnTo>
                        <a:pt x="2212" y="2566"/>
                      </a:lnTo>
                      <a:lnTo>
                        <a:pt x="2215" y="2566"/>
                      </a:lnTo>
                      <a:lnTo>
                        <a:pt x="2219" y="2567"/>
                      </a:lnTo>
                      <a:lnTo>
                        <a:pt x="2223" y="2567"/>
                      </a:lnTo>
                      <a:lnTo>
                        <a:pt x="2226" y="2568"/>
                      </a:lnTo>
                      <a:lnTo>
                        <a:pt x="2230" y="2568"/>
                      </a:lnTo>
                      <a:lnTo>
                        <a:pt x="2233" y="2569"/>
                      </a:lnTo>
                      <a:lnTo>
                        <a:pt x="2237" y="2569"/>
                      </a:lnTo>
                      <a:lnTo>
                        <a:pt x="2240" y="2570"/>
                      </a:lnTo>
                      <a:lnTo>
                        <a:pt x="2244" y="2570"/>
                      </a:lnTo>
                      <a:lnTo>
                        <a:pt x="2248" y="2570"/>
                      </a:lnTo>
                      <a:lnTo>
                        <a:pt x="2251" y="2571"/>
                      </a:lnTo>
                      <a:lnTo>
                        <a:pt x="2255" y="2571"/>
                      </a:lnTo>
                      <a:lnTo>
                        <a:pt x="2258" y="2572"/>
                      </a:lnTo>
                      <a:lnTo>
                        <a:pt x="2262" y="2572"/>
                      </a:lnTo>
                      <a:lnTo>
                        <a:pt x="2265" y="2573"/>
                      </a:lnTo>
                      <a:lnTo>
                        <a:pt x="2269" y="2573"/>
                      </a:lnTo>
                      <a:lnTo>
                        <a:pt x="2273" y="2574"/>
                      </a:lnTo>
                      <a:lnTo>
                        <a:pt x="2276" y="2574"/>
                      </a:lnTo>
                      <a:lnTo>
                        <a:pt x="2280" y="2575"/>
                      </a:lnTo>
                      <a:lnTo>
                        <a:pt x="2283" y="2575"/>
                      </a:lnTo>
                      <a:lnTo>
                        <a:pt x="2287" y="2576"/>
                      </a:lnTo>
                      <a:lnTo>
                        <a:pt x="2290" y="2576"/>
                      </a:lnTo>
                      <a:lnTo>
                        <a:pt x="2294" y="2576"/>
                      </a:lnTo>
                      <a:lnTo>
                        <a:pt x="2298" y="2577"/>
                      </a:lnTo>
                      <a:lnTo>
                        <a:pt x="2301" y="2577"/>
                      </a:lnTo>
                      <a:lnTo>
                        <a:pt x="2305" y="2578"/>
                      </a:lnTo>
                      <a:lnTo>
                        <a:pt x="2308" y="2578"/>
                      </a:lnTo>
                      <a:lnTo>
                        <a:pt x="2312" y="2579"/>
                      </a:lnTo>
                      <a:lnTo>
                        <a:pt x="2315" y="2579"/>
                      </a:lnTo>
                      <a:lnTo>
                        <a:pt x="2319" y="2580"/>
                      </a:lnTo>
                      <a:lnTo>
                        <a:pt x="2322" y="2580"/>
                      </a:lnTo>
                      <a:lnTo>
                        <a:pt x="2326" y="2581"/>
                      </a:lnTo>
                      <a:lnTo>
                        <a:pt x="2330" y="2581"/>
                      </a:lnTo>
                      <a:lnTo>
                        <a:pt x="2333" y="2581"/>
                      </a:lnTo>
                      <a:lnTo>
                        <a:pt x="2337" y="2582"/>
                      </a:lnTo>
                      <a:lnTo>
                        <a:pt x="2340" y="2582"/>
                      </a:lnTo>
                      <a:lnTo>
                        <a:pt x="2344" y="2583"/>
                      </a:lnTo>
                      <a:lnTo>
                        <a:pt x="2347" y="2583"/>
                      </a:lnTo>
                      <a:lnTo>
                        <a:pt x="2351" y="2584"/>
                      </a:lnTo>
                      <a:lnTo>
                        <a:pt x="2355" y="2584"/>
                      </a:lnTo>
                      <a:lnTo>
                        <a:pt x="2358" y="2585"/>
                      </a:lnTo>
                      <a:lnTo>
                        <a:pt x="2362" y="2585"/>
                      </a:lnTo>
                      <a:lnTo>
                        <a:pt x="2365" y="2585"/>
                      </a:lnTo>
                      <a:lnTo>
                        <a:pt x="2369" y="2586"/>
                      </a:lnTo>
                      <a:lnTo>
                        <a:pt x="2372" y="2586"/>
                      </a:lnTo>
                      <a:lnTo>
                        <a:pt x="2376" y="2587"/>
                      </a:lnTo>
                      <a:lnTo>
                        <a:pt x="2380" y="2587"/>
                      </a:lnTo>
                      <a:lnTo>
                        <a:pt x="2383" y="2588"/>
                      </a:lnTo>
                      <a:lnTo>
                        <a:pt x="2387" y="2588"/>
                      </a:lnTo>
                      <a:lnTo>
                        <a:pt x="2390" y="2589"/>
                      </a:lnTo>
                      <a:lnTo>
                        <a:pt x="2394" y="2589"/>
                      </a:lnTo>
                      <a:lnTo>
                        <a:pt x="2397" y="2589"/>
                      </a:lnTo>
                      <a:lnTo>
                        <a:pt x="2401" y="2590"/>
                      </a:lnTo>
                      <a:lnTo>
                        <a:pt x="2405" y="2590"/>
                      </a:lnTo>
                      <a:lnTo>
                        <a:pt x="2408" y="2591"/>
                      </a:lnTo>
                      <a:lnTo>
                        <a:pt x="2412" y="2591"/>
                      </a:lnTo>
                      <a:lnTo>
                        <a:pt x="2415" y="2591"/>
                      </a:lnTo>
                      <a:lnTo>
                        <a:pt x="2419" y="2592"/>
                      </a:lnTo>
                      <a:lnTo>
                        <a:pt x="2422" y="2592"/>
                      </a:lnTo>
                      <a:lnTo>
                        <a:pt x="2426" y="2593"/>
                      </a:lnTo>
                      <a:lnTo>
                        <a:pt x="2430" y="2593"/>
                      </a:lnTo>
                      <a:lnTo>
                        <a:pt x="2433" y="2594"/>
                      </a:lnTo>
                      <a:lnTo>
                        <a:pt x="2437" y="2594"/>
                      </a:lnTo>
                      <a:lnTo>
                        <a:pt x="2440" y="2594"/>
                      </a:lnTo>
                      <a:lnTo>
                        <a:pt x="2444" y="2595"/>
                      </a:lnTo>
                      <a:lnTo>
                        <a:pt x="2447" y="2595"/>
                      </a:lnTo>
                      <a:lnTo>
                        <a:pt x="2451" y="2595"/>
                      </a:lnTo>
                      <a:lnTo>
                        <a:pt x="2455" y="2596"/>
                      </a:lnTo>
                      <a:lnTo>
                        <a:pt x="2458" y="2596"/>
                      </a:lnTo>
                      <a:lnTo>
                        <a:pt x="2462" y="2597"/>
                      </a:lnTo>
                      <a:lnTo>
                        <a:pt x="2465" y="2597"/>
                      </a:lnTo>
                      <a:lnTo>
                        <a:pt x="2469" y="2597"/>
                      </a:lnTo>
                      <a:lnTo>
                        <a:pt x="2472" y="2598"/>
                      </a:lnTo>
                      <a:lnTo>
                        <a:pt x="2476" y="2598"/>
                      </a:lnTo>
                      <a:lnTo>
                        <a:pt x="2479" y="2598"/>
                      </a:lnTo>
                      <a:lnTo>
                        <a:pt x="2483" y="2599"/>
                      </a:lnTo>
                      <a:lnTo>
                        <a:pt x="2487" y="2599"/>
                      </a:lnTo>
                      <a:lnTo>
                        <a:pt x="2490" y="2600"/>
                      </a:lnTo>
                      <a:lnTo>
                        <a:pt x="2494" y="2600"/>
                      </a:lnTo>
                      <a:lnTo>
                        <a:pt x="2497" y="2600"/>
                      </a:lnTo>
                      <a:lnTo>
                        <a:pt x="2501" y="2601"/>
                      </a:lnTo>
                      <a:lnTo>
                        <a:pt x="2504" y="2601"/>
                      </a:lnTo>
                      <a:lnTo>
                        <a:pt x="2508" y="2601"/>
                      </a:lnTo>
                      <a:lnTo>
                        <a:pt x="2512" y="2602"/>
                      </a:lnTo>
                      <a:lnTo>
                        <a:pt x="2515" y="2602"/>
                      </a:lnTo>
                      <a:lnTo>
                        <a:pt x="2519" y="2602"/>
                      </a:lnTo>
                      <a:lnTo>
                        <a:pt x="2522" y="2603"/>
                      </a:lnTo>
                      <a:lnTo>
                        <a:pt x="2526" y="2603"/>
                      </a:lnTo>
                      <a:lnTo>
                        <a:pt x="2529" y="2603"/>
                      </a:lnTo>
                      <a:lnTo>
                        <a:pt x="2533" y="2603"/>
                      </a:lnTo>
                      <a:lnTo>
                        <a:pt x="2537" y="2604"/>
                      </a:lnTo>
                      <a:lnTo>
                        <a:pt x="2540" y="2604"/>
                      </a:lnTo>
                      <a:lnTo>
                        <a:pt x="2544" y="2604"/>
                      </a:lnTo>
                      <a:lnTo>
                        <a:pt x="2547" y="2605"/>
                      </a:lnTo>
                      <a:lnTo>
                        <a:pt x="2551" y="2605"/>
                      </a:lnTo>
                      <a:lnTo>
                        <a:pt x="2554" y="2605"/>
                      </a:lnTo>
                      <a:lnTo>
                        <a:pt x="2558" y="2605"/>
                      </a:lnTo>
                      <a:lnTo>
                        <a:pt x="2562" y="2606"/>
                      </a:lnTo>
                      <a:lnTo>
                        <a:pt x="2565" y="2606"/>
                      </a:lnTo>
                      <a:lnTo>
                        <a:pt x="2569" y="2606"/>
                      </a:lnTo>
                      <a:lnTo>
                        <a:pt x="2572" y="2606"/>
                      </a:lnTo>
                      <a:lnTo>
                        <a:pt x="2576" y="2607"/>
                      </a:lnTo>
                      <a:lnTo>
                        <a:pt x="2579" y="2607"/>
                      </a:lnTo>
                      <a:lnTo>
                        <a:pt x="2583" y="2607"/>
                      </a:lnTo>
                      <a:lnTo>
                        <a:pt x="2587" y="2607"/>
                      </a:lnTo>
                      <a:lnTo>
                        <a:pt x="2590" y="2608"/>
                      </a:lnTo>
                      <a:lnTo>
                        <a:pt x="2594" y="2608"/>
                      </a:lnTo>
                      <a:lnTo>
                        <a:pt x="2597" y="2608"/>
                      </a:lnTo>
                      <a:lnTo>
                        <a:pt x="2601" y="2608"/>
                      </a:lnTo>
                      <a:lnTo>
                        <a:pt x="2604" y="2608"/>
                      </a:lnTo>
                      <a:lnTo>
                        <a:pt x="2608" y="2609"/>
                      </a:lnTo>
                      <a:lnTo>
                        <a:pt x="2612" y="2609"/>
                      </a:lnTo>
                      <a:lnTo>
                        <a:pt x="2615" y="2609"/>
                      </a:lnTo>
                      <a:lnTo>
                        <a:pt x="2619" y="2609"/>
                      </a:lnTo>
                      <a:lnTo>
                        <a:pt x="2622" y="2609"/>
                      </a:lnTo>
                      <a:lnTo>
                        <a:pt x="2626" y="2609"/>
                      </a:lnTo>
                      <a:lnTo>
                        <a:pt x="2629" y="2610"/>
                      </a:lnTo>
                      <a:lnTo>
                        <a:pt x="2633" y="2610"/>
                      </a:lnTo>
                      <a:lnTo>
                        <a:pt x="2636" y="2610"/>
                      </a:lnTo>
                      <a:lnTo>
                        <a:pt x="2640" y="2610"/>
                      </a:lnTo>
                      <a:lnTo>
                        <a:pt x="2644" y="2610"/>
                      </a:lnTo>
                      <a:lnTo>
                        <a:pt x="2647" y="2610"/>
                      </a:lnTo>
                      <a:lnTo>
                        <a:pt x="2651" y="2610"/>
                      </a:lnTo>
                      <a:lnTo>
                        <a:pt x="2654" y="2611"/>
                      </a:lnTo>
                      <a:lnTo>
                        <a:pt x="2658" y="2611"/>
                      </a:lnTo>
                      <a:lnTo>
                        <a:pt x="2661" y="2611"/>
                      </a:lnTo>
                      <a:lnTo>
                        <a:pt x="2665" y="2611"/>
                      </a:lnTo>
                      <a:lnTo>
                        <a:pt x="2669" y="2611"/>
                      </a:lnTo>
                      <a:lnTo>
                        <a:pt x="2672" y="2611"/>
                      </a:lnTo>
                      <a:lnTo>
                        <a:pt x="2676" y="2611"/>
                      </a:lnTo>
                      <a:lnTo>
                        <a:pt x="2679" y="2611"/>
                      </a:lnTo>
                      <a:lnTo>
                        <a:pt x="2683" y="2611"/>
                      </a:lnTo>
                      <a:lnTo>
                        <a:pt x="2686" y="2611"/>
                      </a:lnTo>
                      <a:lnTo>
                        <a:pt x="2690" y="2611"/>
                      </a:lnTo>
                      <a:lnTo>
                        <a:pt x="2694" y="2611"/>
                      </a:lnTo>
                      <a:lnTo>
                        <a:pt x="2697" y="2611"/>
                      </a:lnTo>
                      <a:lnTo>
                        <a:pt x="2701" y="2611"/>
                      </a:lnTo>
                      <a:lnTo>
                        <a:pt x="2704" y="2611"/>
                      </a:lnTo>
                      <a:lnTo>
                        <a:pt x="2708" y="2611"/>
                      </a:lnTo>
                      <a:lnTo>
                        <a:pt x="2711" y="2611"/>
                      </a:lnTo>
                      <a:lnTo>
                        <a:pt x="2715" y="2611"/>
                      </a:lnTo>
                      <a:lnTo>
                        <a:pt x="2719" y="2611"/>
                      </a:lnTo>
                      <a:lnTo>
                        <a:pt x="2722" y="2611"/>
                      </a:lnTo>
                      <a:lnTo>
                        <a:pt x="2726" y="2611"/>
                      </a:lnTo>
                      <a:lnTo>
                        <a:pt x="2729" y="2611"/>
                      </a:lnTo>
                      <a:lnTo>
                        <a:pt x="2733" y="2611"/>
                      </a:lnTo>
                      <a:lnTo>
                        <a:pt x="2736" y="2611"/>
                      </a:lnTo>
                      <a:lnTo>
                        <a:pt x="2740" y="2611"/>
                      </a:lnTo>
                      <a:lnTo>
                        <a:pt x="2744" y="2611"/>
                      </a:lnTo>
                      <a:lnTo>
                        <a:pt x="2747" y="2610"/>
                      </a:lnTo>
                      <a:lnTo>
                        <a:pt x="2751" y="2610"/>
                      </a:lnTo>
                      <a:lnTo>
                        <a:pt x="2754" y="2610"/>
                      </a:lnTo>
                      <a:lnTo>
                        <a:pt x="2758" y="2610"/>
                      </a:lnTo>
                      <a:lnTo>
                        <a:pt x="2761" y="2610"/>
                      </a:lnTo>
                      <a:lnTo>
                        <a:pt x="2765" y="2610"/>
                      </a:lnTo>
                      <a:lnTo>
                        <a:pt x="2769" y="2610"/>
                      </a:lnTo>
                      <a:lnTo>
                        <a:pt x="2772" y="2609"/>
                      </a:lnTo>
                      <a:lnTo>
                        <a:pt x="2776" y="2609"/>
                      </a:lnTo>
                      <a:lnTo>
                        <a:pt x="2779" y="2609"/>
                      </a:lnTo>
                      <a:lnTo>
                        <a:pt x="2783" y="2609"/>
                      </a:lnTo>
                      <a:lnTo>
                        <a:pt x="2786" y="2609"/>
                      </a:lnTo>
                      <a:lnTo>
                        <a:pt x="2790" y="2608"/>
                      </a:lnTo>
                      <a:lnTo>
                        <a:pt x="2793" y="2608"/>
                      </a:lnTo>
                      <a:lnTo>
                        <a:pt x="2797" y="2608"/>
                      </a:lnTo>
                      <a:lnTo>
                        <a:pt x="2801" y="2608"/>
                      </a:lnTo>
                      <a:lnTo>
                        <a:pt x="2804" y="2607"/>
                      </a:lnTo>
                      <a:lnTo>
                        <a:pt x="2808" y="2607"/>
                      </a:lnTo>
                      <a:lnTo>
                        <a:pt x="2811" y="2607"/>
                      </a:lnTo>
                      <a:lnTo>
                        <a:pt x="2815" y="2606"/>
                      </a:lnTo>
                      <a:lnTo>
                        <a:pt x="2818" y="2606"/>
                      </a:lnTo>
                      <a:lnTo>
                        <a:pt x="2822" y="2606"/>
                      </a:lnTo>
                      <a:lnTo>
                        <a:pt x="2826" y="2605"/>
                      </a:lnTo>
                      <a:lnTo>
                        <a:pt x="2829" y="2605"/>
                      </a:lnTo>
                      <a:lnTo>
                        <a:pt x="2833" y="2605"/>
                      </a:lnTo>
                      <a:lnTo>
                        <a:pt x="2836" y="2604"/>
                      </a:lnTo>
                      <a:lnTo>
                        <a:pt x="2840" y="2604"/>
                      </a:lnTo>
                      <a:lnTo>
                        <a:pt x="2843" y="2604"/>
                      </a:lnTo>
                      <a:lnTo>
                        <a:pt x="2847" y="2603"/>
                      </a:lnTo>
                      <a:lnTo>
                        <a:pt x="2851" y="2603"/>
                      </a:lnTo>
                      <a:lnTo>
                        <a:pt x="2854" y="2602"/>
                      </a:lnTo>
                      <a:lnTo>
                        <a:pt x="2858" y="2602"/>
                      </a:lnTo>
                      <a:lnTo>
                        <a:pt x="2861" y="2601"/>
                      </a:lnTo>
                      <a:lnTo>
                        <a:pt x="2865" y="2601"/>
                      </a:lnTo>
                      <a:lnTo>
                        <a:pt x="2868" y="2601"/>
                      </a:lnTo>
                      <a:lnTo>
                        <a:pt x="2872" y="2600"/>
                      </a:lnTo>
                      <a:lnTo>
                        <a:pt x="2876" y="2600"/>
                      </a:lnTo>
                      <a:lnTo>
                        <a:pt x="2879" y="2599"/>
                      </a:lnTo>
                      <a:lnTo>
                        <a:pt x="2883" y="2598"/>
                      </a:lnTo>
                      <a:lnTo>
                        <a:pt x="2886" y="2598"/>
                      </a:lnTo>
                      <a:lnTo>
                        <a:pt x="2890" y="2597"/>
                      </a:lnTo>
                      <a:lnTo>
                        <a:pt x="2893" y="2597"/>
                      </a:lnTo>
                      <a:lnTo>
                        <a:pt x="2897" y="2596"/>
                      </a:lnTo>
                      <a:lnTo>
                        <a:pt x="2901" y="2596"/>
                      </a:lnTo>
                      <a:lnTo>
                        <a:pt x="2904" y="2595"/>
                      </a:lnTo>
                      <a:lnTo>
                        <a:pt x="2908" y="2594"/>
                      </a:lnTo>
                      <a:lnTo>
                        <a:pt x="2911" y="2594"/>
                      </a:lnTo>
                      <a:lnTo>
                        <a:pt x="2915" y="2593"/>
                      </a:lnTo>
                      <a:lnTo>
                        <a:pt x="2918" y="2592"/>
                      </a:lnTo>
                      <a:lnTo>
                        <a:pt x="2922" y="2592"/>
                      </a:lnTo>
                      <a:lnTo>
                        <a:pt x="2926" y="2591"/>
                      </a:lnTo>
                      <a:lnTo>
                        <a:pt x="2929" y="2590"/>
                      </a:lnTo>
                      <a:lnTo>
                        <a:pt x="2933" y="2590"/>
                      </a:lnTo>
                      <a:lnTo>
                        <a:pt x="2936" y="2589"/>
                      </a:lnTo>
                      <a:lnTo>
                        <a:pt x="2940" y="2588"/>
                      </a:lnTo>
                      <a:lnTo>
                        <a:pt x="2943" y="2587"/>
                      </a:lnTo>
                      <a:lnTo>
                        <a:pt x="2947" y="2587"/>
                      </a:lnTo>
                      <a:lnTo>
                        <a:pt x="2950" y="2586"/>
                      </a:lnTo>
                      <a:lnTo>
                        <a:pt x="2954" y="2585"/>
                      </a:lnTo>
                      <a:lnTo>
                        <a:pt x="2958" y="2584"/>
                      </a:lnTo>
                      <a:lnTo>
                        <a:pt x="2961" y="2583"/>
                      </a:lnTo>
                      <a:lnTo>
                        <a:pt x="2965" y="2582"/>
                      </a:lnTo>
                      <a:lnTo>
                        <a:pt x="2968" y="2582"/>
                      </a:lnTo>
                      <a:lnTo>
                        <a:pt x="2972" y="2581"/>
                      </a:lnTo>
                      <a:lnTo>
                        <a:pt x="2975" y="2580"/>
                      </a:lnTo>
                      <a:lnTo>
                        <a:pt x="2979" y="2579"/>
                      </a:lnTo>
                      <a:lnTo>
                        <a:pt x="2983" y="2578"/>
                      </a:lnTo>
                      <a:lnTo>
                        <a:pt x="2986" y="2577"/>
                      </a:lnTo>
                      <a:lnTo>
                        <a:pt x="2990" y="2576"/>
                      </a:lnTo>
                      <a:lnTo>
                        <a:pt x="2993" y="2575"/>
                      </a:lnTo>
                      <a:lnTo>
                        <a:pt x="2997" y="2574"/>
                      </a:lnTo>
                      <a:lnTo>
                        <a:pt x="3000" y="2573"/>
                      </a:lnTo>
                      <a:lnTo>
                        <a:pt x="3004" y="2572"/>
                      </a:lnTo>
                      <a:lnTo>
                        <a:pt x="3008" y="2571"/>
                      </a:lnTo>
                      <a:lnTo>
                        <a:pt x="3011" y="2570"/>
                      </a:lnTo>
                      <a:lnTo>
                        <a:pt x="3015" y="2569"/>
                      </a:lnTo>
                      <a:lnTo>
                        <a:pt x="3018" y="2568"/>
                      </a:lnTo>
                      <a:lnTo>
                        <a:pt x="3022" y="2567"/>
                      </a:lnTo>
                      <a:lnTo>
                        <a:pt x="3025" y="2565"/>
                      </a:lnTo>
                      <a:lnTo>
                        <a:pt x="3029" y="2564"/>
                      </a:lnTo>
                      <a:lnTo>
                        <a:pt x="3033" y="2563"/>
                      </a:lnTo>
                      <a:lnTo>
                        <a:pt x="3036" y="2562"/>
                      </a:lnTo>
                      <a:lnTo>
                        <a:pt x="3040" y="2561"/>
                      </a:lnTo>
                      <a:lnTo>
                        <a:pt x="3043" y="2560"/>
                      </a:lnTo>
                      <a:lnTo>
                        <a:pt x="3047" y="2558"/>
                      </a:lnTo>
                      <a:lnTo>
                        <a:pt x="3050" y="2557"/>
                      </a:lnTo>
                      <a:lnTo>
                        <a:pt x="3054" y="2556"/>
                      </a:lnTo>
                      <a:lnTo>
                        <a:pt x="3058" y="2554"/>
                      </a:lnTo>
                      <a:lnTo>
                        <a:pt x="3061" y="2553"/>
                      </a:lnTo>
                      <a:lnTo>
                        <a:pt x="3065" y="2552"/>
                      </a:lnTo>
                      <a:lnTo>
                        <a:pt x="3068" y="2550"/>
                      </a:lnTo>
                      <a:lnTo>
                        <a:pt x="3072" y="2549"/>
                      </a:lnTo>
                      <a:lnTo>
                        <a:pt x="3075" y="2548"/>
                      </a:lnTo>
                      <a:lnTo>
                        <a:pt x="3079" y="2546"/>
                      </a:lnTo>
                      <a:lnTo>
                        <a:pt x="3083" y="2545"/>
                      </a:lnTo>
                      <a:lnTo>
                        <a:pt x="3086" y="2543"/>
                      </a:lnTo>
                      <a:lnTo>
                        <a:pt x="3090" y="2542"/>
                      </a:lnTo>
                      <a:lnTo>
                        <a:pt x="3093" y="2541"/>
                      </a:lnTo>
                      <a:lnTo>
                        <a:pt x="3097" y="2539"/>
                      </a:lnTo>
                      <a:lnTo>
                        <a:pt x="3100" y="2538"/>
                      </a:lnTo>
                      <a:lnTo>
                        <a:pt x="3104" y="2536"/>
                      </a:lnTo>
                      <a:lnTo>
                        <a:pt x="3107" y="2534"/>
                      </a:lnTo>
                      <a:lnTo>
                        <a:pt x="3111" y="2533"/>
                      </a:lnTo>
                      <a:lnTo>
                        <a:pt x="3115" y="2531"/>
                      </a:lnTo>
                      <a:lnTo>
                        <a:pt x="3118" y="2530"/>
                      </a:lnTo>
                      <a:lnTo>
                        <a:pt x="3122" y="2528"/>
                      </a:lnTo>
                      <a:lnTo>
                        <a:pt x="3125" y="2526"/>
                      </a:lnTo>
                      <a:lnTo>
                        <a:pt x="3129" y="2525"/>
                      </a:lnTo>
                      <a:lnTo>
                        <a:pt x="3132" y="2523"/>
                      </a:lnTo>
                      <a:lnTo>
                        <a:pt x="3136" y="2521"/>
                      </a:lnTo>
                      <a:lnTo>
                        <a:pt x="3140" y="2520"/>
                      </a:lnTo>
                      <a:lnTo>
                        <a:pt x="3143" y="2518"/>
                      </a:lnTo>
                      <a:lnTo>
                        <a:pt x="3147" y="2516"/>
                      </a:lnTo>
                      <a:lnTo>
                        <a:pt x="3150" y="2514"/>
                      </a:lnTo>
                      <a:lnTo>
                        <a:pt x="3154" y="2512"/>
                      </a:lnTo>
                      <a:lnTo>
                        <a:pt x="3157" y="2511"/>
                      </a:lnTo>
                      <a:lnTo>
                        <a:pt x="3161" y="2509"/>
                      </a:lnTo>
                      <a:lnTo>
                        <a:pt x="3165" y="2507"/>
                      </a:lnTo>
                      <a:lnTo>
                        <a:pt x="3168" y="2505"/>
                      </a:lnTo>
                      <a:lnTo>
                        <a:pt x="3172" y="2503"/>
                      </a:lnTo>
                      <a:lnTo>
                        <a:pt x="3175" y="2501"/>
                      </a:lnTo>
                      <a:lnTo>
                        <a:pt x="3179" y="2499"/>
                      </a:lnTo>
                      <a:lnTo>
                        <a:pt x="3182" y="2497"/>
                      </a:lnTo>
                      <a:lnTo>
                        <a:pt x="3186" y="2495"/>
                      </a:lnTo>
                      <a:lnTo>
                        <a:pt x="3190" y="2493"/>
                      </a:lnTo>
                      <a:lnTo>
                        <a:pt x="3193" y="2491"/>
                      </a:lnTo>
                      <a:lnTo>
                        <a:pt x="3197" y="2489"/>
                      </a:lnTo>
                      <a:lnTo>
                        <a:pt x="3200" y="2487"/>
                      </a:lnTo>
                      <a:lnTo>
                        <a:pt x="3204" y="2485"/>
                      </a:lnTo>
                      <a:lnTo>
                        <a:pt x="3207" y="2482"/>
                      </a:lnTo>
                      <a:lnTo>
                        <a:pt x="3211" y="2480"/>
                      </a:lnTo>
                      <a:lnTo>
                        <a:pt x="3215" y="2478"/>
                      </a:lnTo>
                      <a:lnTo>
                        <a:pt x="3218" y="2476"/>
                      </a:lnTo>
                      <a:lnTo>
                        <a:pt x="3222" y="2474"/>
                      </a:lnTo>
                      <a:lnTo>
                        <a:pt x="3225" y="2471"/>
                      </a:lnTo>
                      <a:lnTo>
                        <a:pt x="3229" y="2469"/>
                      </a:lnTo>
                      <a:lnTo>
                        <a:pt x="3232" y="2467"/>
                      </a:lnTo>
                      <a:lnTo>
                        <a:pt x="3236" y="2464"/>
                      </a:lnTo>
                      <a:lnTo>
                        <a:pt x="3239" y="2462"/>
                      </a:lnTo>
                      <a:lnTo>
                        <a:pt x="3243" y="2460"/>
                      </a:lnTo>
                      <a:lnTo>
                        <a:pt x="3247" y="2457"/>
                      </a:lnTo>
                      <a:lnTo>
                        <a:pt x="3250" y="2455"/>
                      </a:lnTo>
                      <a:lnTo>
                        <a:pt x="3254" y="2452"/>
                      </a:lnTo>
                      <a:lnTo>
                        <a:pt x="3257" y="2450"/>
                      </a:lnTo>
                      <a:lnTo>
                        <a:pt x="3261" y="2447"/>
                      </a:lnTo>
                      <a:lnTo>
                        <a:pt x="3264" y="2445"/>
                      </a:lnTo>
                      <a:lnTo>
                        <a:pt x="3268" y="2442"/>
                      </a:lnTo>
                      <a:lnTo>
                        <a:pt x="3272" y="2440"/>
                      </a:lnTo>
                      <a:lnTo>
                        <a:pt x="3275" y="2437"/>
                      </a:lnTo>
                      <a:lnTo>
                        <a:pt x="3279" y="2434"/>
                      </a:lnTo>
                      <a:lnTo>
                        <a:pt x="3282" y="2432"/>
                      </a:lnTo>
                      <a:lnTo>
                        <a:pt x="3286" y="2429"/>
                      </a:lnTo>
                      <a:lnTo>
                        <a:pt x="3289" y="2426"/>
                      </a:lnTo>
                      <a:lnTo>
                        <a:pt x="3293" y="2423"/>
                      </a:lnTo>
                      <a:lnTo>
                        <a:pt x="3297" y="2421"/>
                      </a:lnTo>
                      <a:lnTo>
                        <a:pt x="3300" y="2418"/>
                      </a:lnTo>
                      <a:lnTo>
                        <a:pt x="3304" y="2415"/>
                      </a:lnTo>
                      <a:lnTo>
                        <a:pt x="3307" y="2412"/>
                      </a:lnTo>
                      <a:lnTo>
                        <a:pt x="3311" y="2409"/>
                      </a:lnTo>
                      <a:lnTo>
                        <a:pt x="3314" y="2406"/>
                      </a:lnTo>
                      <a:lnTo>
                        <a:pt x="3318" y="2403"/>
                      </a:lnTo>
                      <a:lnTo>
                        <a:pt x="3322" y="2400"/>
                      </a:lnTo>
                      <a:lnTo>
                        <a:pt x="3325" y="2397"/>
                      </a:lnTo>
                      <a:lnTo>
                        <a:pt x="3329" y="2394"/>
                      </a:lnTo>
                      <a:lnTo>
                        <a:pt x="3332" y="2391"/>
                      </a:lnTo>
                      <a:lnTo>
                        <a:pt x="3336" y="2388"/>
                      </a:lnTo>
                      <a:lnTo>
                        <a:pt x="3339" y="2385"/>
                      </a:lnTo>
                      <a:lnTo>
                        <a:pt x="3343" y="2382"/>
                      </a:lnTo>
                      <a:lnTo>
                        <a:pt x="3347" y="2379"/>
                      </a:lnTo>
                      <a:lnTo>
                        <a:pt x="3350" y="2376"/>
                      </a:lnTo>
                      <a:lnTo>
                        <a:pt x="3354" y="2373"/>
                      </a:lnTo>
                      <a:lnTo>
                        <a:pt x="3357" y="2369"/>
                      </a:lnTo>
                      <a:lnTo>
                        <a:pt x="3361" y="2366"/>
                      </a:lnTo>
                      <a:lnTo>
                        <a:pt x="3364" y="2363"/>
                      </a:lnTo>
                      <a:lnTo>
                        <a:pt x="3368" y="2359"/>
                      </a:lnTo>
                      <a:lnTo>
                        <a:pt x="3372" y="2356"/>
                      </a:lnTo>
                      <a:lnTo>
                        <a:pt x="3375" y="2353"/>
                      </a:lnTo>
                      <a:lnTo>
                        <a:pt x="3379" y="2349"/>
                      </a:lnTo>
                      <a:lnTo>
                        <a:pt x="3382" y="2346"/>
                      </a:lnTo>
                      <a:lnTo>
                        <a:pt x="3386" y="2342"/>
                      </a:lnTo>
                      <a:lnTo>
                        <a:pt x="3389" y="2339"/>
                      </a:lnTo>
                      <a:lnTo>
                        <a:pt x="3393" y="2335"/>
                      </a:lnTo>
                      <a:lnTo>
                        <a:pt x="3396" y="2332"/>
                      </a:lnTo>
                      <a:lnTo>
                        <a:pt x="3400" y="2328"/>
                      </a:lnTo>
                      <a:lnTo>
                        <a:pt x="3404" y="2325"/>
                      </a:lnTo>
                      <a:lnTo>
                        <a:pt x="3407" y="2321"/>
                      </a:lnTo>
                      <a:lnTo>
                        <a:pt x="3411" y="2317"/>
                      </a:lnTo>
                      <a:lnTo>
                        <a:pt x="3414" y="2313"/>
                      </a:lnTo>
                      <a:lnTo>
                        <a:pt x="3418" y="2310"/>
                      </a:lnTo>
                      <a:lnTo>
                        <a:pt x="3421" y="2306"/>
                      </a:lnTo>
                      <a:lnTo>
                        <a:pt x="3425" y="2302"/>
                      </a:lnTo>
                      <a:lnTo>
                        <a:pt x="3429" y="2298"/>
                      </a:lnTo>
                      <a:lnTo>
                        <a:pt x="3432" y="2294"/>
                      </a:lnTo>
                      <a:lnTo>
                        <a:pt x="3436" y="2291"/>
                      </a:lnTo>
                      <a:lnTo>
                        <a:pt x="3439" y="2287"/>
                      </a:lnTo>
                      <a:lnTo>
                        <a:pt x="3443" y="2283"/>
                      </a:lnTo>
                      <a:lnTo>
                        <a:pt x="3446" y="2279"/>
                      </a:lnTo>
                      <a:lnTo>
                        <a:pt x="3450" y="2275"/>
                      </a:lnTo>
                      <a:lnTo>
                        <a:pt x="3454" y="2271"/>
                      </a:lnTo>
                      <a:lnTo>
                        <a:pt x="3457" y="2266"/>
                      </a:lnTo>
                      <a:lnTo>
                        <a:pt x="3461" y="2262"/>
                      </a:lnTo>
                      <a:lnTo>
                        <a:pt x="3464" y="2258"/>
                      </a:lnTo>
                      <a:lnTo>
                        <a:pt x="3468" y="2254"/>
                      </a:lnTo>
                      <a:lnTo>
                        <a:pt x="3471" y="2250"/>
                      </a:lnTo>
                      <a:lnTo>
                        <a:pt x="3475" y="2245"/>
                      </a:lnTo>
                      <a:lnTo>
                        <a:pt x="3479" y="2241"/>
                      </a:lnTo>
                      <a:lnTo>
                        <a:pt x="3482" y="2237"/>
                      </a:lnTo>
                      <a:lnTo>
                        <a:pt x="3486" y="2232"/>
                      </a:lnTo>
                      <a:lnTo>
                        <a:pt x="3489" y="2228"/>
                      </a:lnTo>
                      <a:lnTo>
                        <a:pt x="3493" y="2224"/>
                      </a:lnTo>
                      <a:lnTo>
                        <a:pt x="3496" y="2219"/>
                      </a:lnTo>
                      <a:lnTo>
                        <a:pt x="3500" y="2215"/>
                      </a:lnTo>
                      <a:lnTo>
                        <a:pt x="3504" y="2210"/>
                      </a:lnTo>
                      <a:lnTo>
                        <a:pt x="3507" y="2206"/>
                      </a:lnTo>
                      <a:lnTo>
                        <a:pt x="3511" y="2201"/>
                      </a:lnTo>
                      <a:lnTo>
                        <a:pt x="3514" y="2196"/>
                      </a:lnTo>
                      <a:lnTo>
                        <a:pt x="3518" y="2192"/>
                      </a:lnTo>
                      <a:lnTo>
                        <a:pt x="3521" y="2187"/>
                      </a:lnTo>
                      <a:lnTo>
                        <a:pt x="3525" y="2182"/>
                      </a:lnTo>
                      <a:lnTo>
                        <a:pt x="3529" y="2177"/>
                      </a:lnTo>
                      <a:lnTo>
                        <a:pt x="3532" y="2173"/>
                      </a:lnTo>
                      <a:lnTo>
                        <a:pt x="3536" y="2168"/>
                      </a:lnTo>
                      <a:lnTo>
                        <a:pt x="3539" y="2163"/>
                      </a:lnTo>
                      <a:lnTo>
                        <a:pt x="3543" y="2158"/>
                      </a:lnTo>
                      <a:lnTo>
                        <a:pt x="3546" y="2153"/>
                      </a:lnTo>
                      <a:lnTo>
                        <a:pt x="3550" y="2148"/>
                      </a:lnTo>
                      <a:lnTo>
                        <a:pt x="3553" y="2143"/>
                      </a:lnTo>
                      <a:lnTo>
                        <a:pt x="3557" y="2138"/>
                      </a:lnTo>
                      <a:lnTo>
                        <a:pt x="3561" y="2133"/>
                      </a:lnTo>
                      <a:lnTo>
                        <a:pt x="3564" y="2128"/>
                      </a:lnTo>
                      <a:lnTo>
                        <a:pt x="3568" y="2122"/>
                      </a:lnTo>
                      <a:lnTo>
                        <a:pt x="3571" y="2117"/>
                      </a:lnTo>
                      <a:lnTo>
                        <a:pt x="3575" y="2112"/>
                      </a:lnTo>
                      <a:lnTo>
                        <a:pt x="3578" y="2107"/>
                      </a:lnTo>
                      <a:lnTo>
                        <a:pt x="3582" y="2101"/>
                      </a:lnTo>
                      <a:lnTo>
                        <a:pt x="3586" y="2096"/>
                      </a:lnTo>
                      <a:lnTo>
                        <a:pt x="3589" y="2091"/>
                      </a:lnTo>
                      <a:lnTo>
                        <a:pt x="3593" y="2085"/>
                      </a:lnTo>
                      <a:lnTo>
                        <a:pt x="3596" y="2080"/>
                      </a:lnTo>
                      <a:lnTo>
                        <a:pt x="3600" y="2074"/>
                      </a:lnTo>
                      <a:lnTo>
                        <a:pt x="3603" y="2069"/>
                      </a:lnTo>
                      <a:lnTo>
                        <a:pt x="3607" y="2063"/>
                      </a:lnTo>
                      <a:lnTo>
                        <a:pt x="3611" y="2057"/>
                      </a:lnTo>
                      <a:lnTo>
                        <a:pt x="3614" y="2052"/>
                      </a:lnTo>
                      <a:lnTo>
                        <a:pt x="3618" y="2046"/>
                      </a:lnTo>
                      <a:lnTo>
                        <a:pt x="3621" y="2040"/>
                      </a:lnTo>
                      <a:lnTo>
                        <a:pt x="3625" y="2034"/>
                      </a:lnTo>
                      <a:lnTo>
                        <a:pt x="3628" y="2029"/>
                      </a:lnTo>
                      <a:lnTo>
                        <a:pt x="3632" y="2023"/>
                      </a:lnTo>
                      <a:lnTo>
                        <a:pt x="3636" y="2017"/>
                      </a:lnTo>
                      <a:lnTo>
                        <a:pt x="3639" y="2011"/>
                      </a:lnTo>
                      <a:lnTo>
                        <a:pt x="3643" y="2005"/>
                      </a:lnTo>
                      <a:lnTo>
                        <a:pt x="3646" y="1999"/>
                      </a:lnTo>
                      <a:lnTo>
                        <a:pt x="3650" y="1993"/>
                      </a:lnTo>
                      <a:lnTo>
                        <a:pt x="3653" y="1987"/>
                      </a:lnTo>
                      <a:lnTo>
                        <a:pt x="3657" y="1980"/>
                      </a:lnTo>
                      <a:lnTo>
                        <a:pt x="3661" y="1974"/>
                      </a:lnTo>
                      <a:lnTo>
                        <a:pt x="3664" y="1968"/>
                      </a:lnTo>
                      <a:lnTo>
                        <a:pt x="3668" y="1962"/>
                      </a:lnTo>
                      <a:lnTo>
                        <a:pt x="3671" y="1955"/>
                      </a:lnTo>
                      <a:lnTo>
                        <a:pt x="3675" y="1949"/>
                      </a:lnTo>
                      <a:lnTo>
                        <a:pt x="3678" y="1943"/>
                      </a:lnTo>
                      <a:lnTo>
                        <a:pt x="3682" y="1936"/>
                      </a:lnTo>
                      <a:lnTo>
                        <a:pt x="3686" y="1930"/>
                      </a:lnTo>
                      <a:lnTo>
                        <a:pt x="3689" y="1923"/>
                      </a:lnTo>
                      <a:lnTo>
                        <a:pt x="3693" y="1917"/>
                      </a:lnTo>
                      <a:lnTo>
                        <a:pt x="3696" y="1910"/>
                      </a:lnTo>
                      <a:lnTo>
                        <a:pt x="3700" y="1903"/>
                      </a:lnTo>
                      <a:lnTo>
                        <a:pt x="3703" y="1897"/>
                      </a:lnTo>
                      <a:lnTo>
                        <a:pt x="3707" y="1890"/>
                      </a:lnTo>
                      <a:lnTo>
                        <a:pt x="3710" y="1883"/>
                      </a:lnTo>
                      <a:lnTo>
                        <a:pt x="3714" y="1876"/>
                      </a:lnTo>
                      <a:lnTo>
                        <a:pt x="3718" y="1869"/>
                      </a:lnTo>
                      <a:lnTo>
                        <a:pt x="3721" y="1862"/>
                      </a:lnTo>
                      <a:lnTo>
                        <a:pt x="3725" y="1855"/>
                      </a:lnTo>
                      <a:lnTo>
                        <a:pt x="3728" y="1848"/>
                      </a:lnTo>
                      <a:lnTo>
                        <a:pt x="3732" y="1841"/>
                      </a:lnTo>
                      <a:lnTo>
                        <a:pt x="3735" y="1834"/>
                      </a:lnTo>
                      <a:lnTo>
                        <a:pt x="3739" y="1827"/>
                      </a:lnTo>
                      <a:lnTo>
                        <a:pt x="3743" y="1820"/>
                      </a:lnTo>
                      <a:lnTo>
                        <a:pt x="3746" y="1813"/>
                      </a:lnTo>
                      <a:lnTo>
                        <a:pt x="3750" y="1805"/>
                      </a:lnTo>
                      <a:lnTo>
                        <a:pt x="3753" y="1798"/>
                      </a:lnTo>
                      <a:lnTo>
                        <a:pt x="3757" y="1791"/>
                      </a:lnTo>
                      <a:lnTo>
                        <a:pt x="3760" y="1783"/>
                      </a:lnTo>
                      <a:lnTo>
                        <a:pt x="3764" y="1776"/>
                      </a:lnTo>
                      <a:lnTo>
                        <a:pt x="3768" y="1768"/>
                      </a:lnTo>
                      <a:lnTo>
                        <a:pt x="3771" y="1761"/>
                      </a:lnTo>
                      <a:lnTo>
                        <a:pt x="3775" y="1753"/>
                      </a:lnTo>
                      <a:lnTo>
                        <a:pt x="3778" y="1746"/>
                      </a:lnTo>
                      <a:lnTo>
                        <a:pt x="3782" y="1738"/>
                      </a:lnTo>
                      <a:lnTo>
                        <a:pt x="3785" y="1730"/>
                      </a:lnTo>
                      <a:lnTo>
                        <a:pt x="3789" y="1722"/>
                      </a:lnTo>
                      <a:lnTo>
                        <a:pt x="3793" y="1714"/>
                      </a:lnTo>
                      <a:lnTo>
                        <a:pt x="3796" y="1707"/>
                      </a:lnTo>
                      <a:lnTo>
                        <a:pt x="3800" y="1699"/>
                      </a:lnTo>
                      <a:lnTo>
                        <a:pt x="3803" y="1691"/>
                      </a:lnTo>
                      <a:lnTo>
                        <a:pt x="3807" y="1683"/>
                      </a:lnTo>
                      <a:lnTo>
                        <a:pt x="3810" y="1675"/>
                      </a:lnTo>
                      <a:lnTo>
                        <a:pt x="3814" y="1666"/>
                      </a:lnTo>
                      <a:lnTo>
                        <a:pt x="3818" y="1658"/>
                      </a:lnTo>
                      <a:lnTo>
                        <a:pt x="3821" y="1650"/>
                      </a:lnTo>
                      <a:lnTo>
                        <a:pt x="3825" y="1642"/>
                      </a:lnTo>
                      <a:lnTo>
                        <a:pt x="3828" y="1633"/>
                      </a:lnTo>
                      <a:lnTo>
                        <a:pt x="3832" y="1625"/>
                      </a:lnTo>
                      <a:lnTo>
                        <a:pt x="3835" y="1617"/>
                      </a:lnTo>
                      <a:lnTo>
                        <a:pt x="3839" y="1608"/>
                      </a:lnTo>
                      <a:lnTo>
                        <a:pt x="3843" y="1600"/>
                      </a:lnTo>
                      <a:lnTo>
                        <a:pt x="3846" y="1591"/>
                      </a:lnTo>
                      <a:lnTo>
                        <a:pt x="3850" y="1582"/>
                      </a:lnTo>
                      <a:lnTo>
                        <a:pt x="3853" y="1574"/>
                      </a:lnTo>
                      <a:lnTo>
                        <a:pt x="3857" y="1565"/>
                      </a:lnTo>
                      <a:lnTo>
                        <a:pt x="3860" y="1556"/>
                      </a:lnTo>
                      <a:lnTo>
                        <a:pt x="3864" y="1548"/>
                      </a:lnTo>
                      <a:lnTo>
                        <a:pt x="3867" y="1539"/>
                      </a:lnTo>
                      <a:lnTo>
                        <a:pt x="3871" y="1530"/>
                      </a:lnTo>
                      <a:lnTo>
                        <a:pt x="3875" y="1521"/>
                      </a:lnTo>
                      <a:lnTo>
                        <a:pt x="3878" y="1512"/>
                      </a:lnTo>
                      <a:lnTo>
                        <a:pt x="3882" y="1503"/>
                      </a:lnTo>
                      <a:lnTo>
                        <a:pt x="3885" y="1494"/>
                      </a:lnTo>
                      <a:lnTo>
                        <a:pt x="3889" y="1484"/>
                      </a:lnTo>
                      <a:lnTo>
                        <a:pt x="3892" y="1475"/>
                      </a:lnTo>
                      <a:lnTo>
                        <a:pt x="3896" y="1466"/>
                      </a:lnTo>
                      <a:lnTo>
                        <a:pt x="3900" y="1456"/>
                      </a:lnTo>
                      <a:lnTo>
                        <a:pt x="3903" y="1447"/>
                      </a:lnTo>
                      <a:lnTo>
                        <a:pt x="3907" y="1438"/>
                      </a:lnTo>
                      <a:lnTo>
                        <a:pt x="3910" y="1428"/>
                      </a:lnTo>
                      <a:lnTo>
                        <a:pt x="3914" y="1419"/>
                      </a:lnTo>
                      <a:lnTo>
                        <a:pt x="3917" y="1409"/>
                      </a:lnTo>
                      <a:lnTo>
                        <a:pt x="3921" y="1399"/>
                      </a:lnTo>
                      <a:lnTo>
                        <a:pt x="3925" y="1390"/>
                      </a:lnTo>
                      <a:lnTo>
                        <a:pt x="3928" y="1380"/>
                      </a:lnTo>
                      <a:lnTo>
                        <a:pt x="3932" y="1370"/>
                      </a:lnTo>
                      <a:lnTo>
                        <a:pt x="3935" y="1360"/>
                      </a:lnTo>
                      <a:lnTo>
                        <a:pt x="3939" y="1350"/>
                      </a:lnTo>
                      <a:lnTo>
                        <a:pt x="3942" y="1340"/>
                      </a:lnTo>
                      <a:lnTo>
                        <a:pt x="3946" y="1330"/>
                      </a:lnTo>
                      <a:lnTo>
                        <a:pt x="3950" y="1320"/>
                      </a:lnTo>
                      <a:lnTo>
                        <a:pt x="3953" y="1310"/>
                      </a:lnTo>
                      <a:lnTo>
                        <a:pt x="3957" y="1300"/>
                      </a:lnTo>
                      <a:lnTo>
                        <a:pt x="3960" y="1289"/>
                      </a:lnTo>
                      <a:lnTo>
                        <a:pt x="3964" y="1279"/>
                      </a:lnTo>
                      <a:lnTo>
                        <a:pt x="3967" y="1269"/>
                      </a:lnTo>
                      <a:lnTo>
                        <a:pt x="3971" y="1258"/>
                      </a:lnTo>
                      <a:lnTo>
                        <a:pt x="3975" y="1248"/>
                      </a:lnTo>
                      <a:lnTo>
                        <a:pt x="3978" y="1237"/>
                      </a:lnTo>
                      <a:lnTo>
                        <a:pt x="3982" y="1227"/>
                      </a:lnTo>
                      <a:lnTo>
                        <a:pt x="3985" y="1216"/>
                      </a:lnTo>
                      <a:lnTo>
                        <a:pt x="3989" y="1205"/>
                      </a:lnTo>
                      <a:lnTo>
                        <a:pt x="3992" y="1195"/>
                      </a:lnTo>
                      <a:lnTo>
                        <a:pt x="3996" y="1184"/>
                      </a:lnTo>
                      <a:lnTo>
                        <a:pt x="4000" y="1173"/>
                      </a:lnTo>
                      <a:lnTo>
                        <a:pt x="4003" y="1162"/>
                      </a:lnTo>
                      <a:lnTo>
                        <a:pt x="4007" y="1151"/>
                      </a:lnTo>
                      <a:lnTo>
                        <a:pt x="4010" y="1140"/>
                      </a:lnTo>
                      <a:lnTo>
                        <a:pt x="4014" y="1129"/>
                      </a:lnTo>
                      <a:lnTo>
                        <a:pt x="4017" y="1118"/>
                      </a:lnTo>
                      <a:lnTo>
                        <a:pt x="4021" y="1106"/>
                      </a:lnTo>
                      <a:lnTo>
                        <a:pt x="4024" y="1095"/>
                      </a:lnTo>
                      <a:lnTo>
                        <a:pt x="4028" y="1084"/>
                      </a:lnTo>
                      <a:lnTo>
                        <a:pt x="4032" y="1072"/>
                      </a:lnTo>
                      <a:lnTo>
                        <a:pt x="4035" y="1061"/>
                      </a:lnTo>
                      <a:lnTo>
                        <a:pt x="4039" y="1049"/>
                      </a:lnTo>
                      <a:lnTo>
                        <a:pt x="4042" y="1038"/>
                      </a:lnTo>
                      <a:lnTo>
                        <a:pt x="4046" y="1026"/>
                      </a:lnTo>
                      <a:lnTo>
                        <a:pt x="4049" y="1014"/>
                      </a:lnTo>
                      <a:lnTo>
                        <a:pt x="4053" y="1003"/>
                      </a:lnTo>
                      <a:lnTo>
                        <a:pt x="4057" y="991"/>
                      </a:lnTo>
                      <a:lnTo>
                        <a:pt x="4060" y="979"/>
                      </a:lnTo>
                      <a:lnTo>
                        <a:pt x="4064" y="967"/>
                      </a:lnTo>
                      <a:lnTo>
                        <a:pt x="4067" y="955"/>
                      </a:lnTo>
                      <a:lnTo>
                        <a:pt x="4071" y="943"/>
                      </a:lnTo>
                      <a:lnTo>
                        <a:pt x="4074" y="931"/>
                      </a:lnTo>
                      <a:lnTo>
                        <a:pt x="4078" y="918"/>
                      </a:lnTo>
                      <a:lnTo>
                        <a:pt x="4082" y="906"/>
                      </a:lnTo>
                      <a:lnTo>
                        <a:pt x="4085" y="894"/>
                      </a:lnTo>
                      <a:lnTo>
                        <a:pt x="4089" y="881"/>
                      </a:lnTo>
                      <a:lnTo>
                        <a:pt x="4092" y="869"/>
                      </a:lnTo>
                      <a:lnTo>
                        <a:pt x="4096" y="856"/>
                      </a:lnTo>
                      <a:lnTo>
                        <a:pt x="4099" y="844"/>
                      </a:lnTo>
                      <a:lnTo>
                        <a:pt x="4103" y="831"/>
                      </a:lnTo>
                      <a:lnTo>
                        <a:pt x="4107" y="819"/>
                      </a:lnTo>
                      <a:lnTo>
                        <a:pt x="4110" y="806"/>
                      </a:lnTo>
                      <a:lnTo>
                        <a:pt x="4114" y="793"/>
                      </a:lnTo>
                      <a:lnTo>
                        <a:pt x="4117" y="780"/>
                      </a:lnTo>
                      <a:lnTo>
                        <a:pt x="4121" y="767"/>
                      </a:lnTo>
                      <a:lnTo>
                        <a:pt x="4124" y="754"/>
                      </a:lnTo>
                      <a:lnTo>
                        <a:pt x="4128" y="741"/>
                      </a:lnTo>
                      <a:lnTo>
                        <a:pt x="4132" y="728"/>
                      </a:lnTo>
                      <a:lnTo>
                        <a:pt x="4135" y="715"/>
                      </a:lnTo>
                      <a:lnTo>
                        <a:pt x="4139" y="701"/>
                      </a:lnTo>
                      <a:lnTo>
                        <a:pt x="4142" y="688"/>
                      </a:lnTo>
                      <a:lnTo>
                        <a:pt x="4146" y="675"/>
                      </a:lnTo>
                      <a:lnTo>
                        <a:pt x="4149" y="661"/>
                      </a:lnTo>
                      <a:lnTo>
                        <a:pt x="4153" y="647"/>
                      </a:lnTo>
                      <a:lnTo>
                        <a:pt x="4157" y="634"/>
                      </a:lnTo>
                      <a:lnTo>
                        <a:pt x="4160" y="620"/>
                      </a:lnTo>
                      <a:lnTo>
                        <a:pt x="4164" y="606"/>
                      </a:lnTo>
                      <a:lnTo>
                        <a:pt x="4167" y="593"/>
                      </a:lnTo>
                      <a:lnTo>
                        <a:pt x="4171" y="579"/>
                      </a:lnTo>
                      <a:lnTo>
                        <a:pt x="4174" y="565"/>
                      </a:lnTo>
                      <a:lnTo>
                        <a:pt x="4178" y="551"/>
                      </a:lnTo>
                      <a:lnTo>
                        <a:pt x="4181" y="537"/>
                      </a:lnTo>
                      <a:lnTo>
                        <a:pt x="4185" y="523"/>
                      </a:lnTo>
                      <a:lnTo>
                        <a:pt x="4189" y="508"/>
                      </a:lnTo>
                      <a:lnTo>
                        <a:pt x="4192" y="494"/>
                      </a:lnTo>
                      <a:lnTo>
                        <a:pt x="4196" y="480"/>
                      </a:lnTo>
                      <a:lnTo>
                        <a:pt x="4199" y="465"/>
                      </a:lnTo>
                      <a:lnTo>
                        <a:pt x="4203" y="451"/>
                      </a:lnTo>
                      <a:lnTo>
                        <a:pt x="4206" y="436"/>
                      </a:lnTo>
                      <a:lnTo>
                        <a:pt x="4210" y="422"/>
                      </a:lnTo>
                      <a:lnTo>
                        <a:pt x="4214" y="407"/>
                      </a:lnTo>
                      <a:lnTo>
                        <a:pt x="4217" y="392"/>
                      </a:lnTo>
                      <a:lnTo>
                        <a:pt x="4221" y="377"/>
                      </a:lnTo>
                      <a:lnTo>
                        <a:pt x="4224" y="362"/>
                      </a:lnTo>
                      <a:lnTo>
                        <a:pt x="4228" y="347"/>
                      </a:lnTo>
                      <a:lnTo>
                        <a:pt x="4231" y="332"/>
                      </a:lnTo>
                      <a:lnTo>
                        <a:pt x="4235" y="317"/>
                      </a:lnTo>
                      <a:lnTo>
                        <a:pt x="4239" y="302"/>
                      </a:lnTo>
                      <a:lnTo>
                        <a:pt x="4242" y="287"/>
                      </a:lnTo>
                      <a:lnTo>
                        <a:pt x="4246" y="271"/>
                      </a:lnTo>
                      <a:lnTo>
                        <a:pt x="4249" y="256"/>
                      </a:lnTo>
                      <a:lnTo>
                        <a:pt x="4253" y="240"/>
                      </a:lnTo>
                      <a:lnTo>
                        <a:pt x="4256" y="225"/>
                      </a:lnTo>
                      <a:lnTo>
                        <a:pt x="4260" y="209"/>
                      </a:lnTo>
                      <a:lnTo>
                        <a:pt x="4264" y="194"/>
                      </a:lnTo>
                      <a:lnTo>
                        <a:pt x="4267" y="178"/>
                      </a:lnTo>
                      <a:lnTo>
                        <a:pt x="4271" y="162"/>
                      </a:lnTo>
                      <a:lnTo>
                        <a:pt x="4274" y="146"/>
                      </a:lnTo>
                      <a:lnTo>
                        <a:pt x="4278" y="130"/>
                      </a:lnTo>
                      <a:lnTo>
                        <a:pt x="4281" y="114"/>
                      </a:lnTo>
                      <a:lnTo>
                        <a:pt x="4285" y="98"/>
                      </a:lnTo>
                      <a:lnTo>
                        <a:pt x="4289" y="82"/>
                      </a:lnTo>
                      <a:lnTo>
                        <a:pt x="4292" y="65"/>
                      </a:lnTo>
                      <a:lnTo>
                        <a:pt x="4296" y="49"/>
                      </a:lnTo>
                      <a:lnTo>
                        <a:pt x="4299" y="33"/>
                      </a:lnTo>
                      <a:lnTo>
                        <a:pt x="4303" y="16"/>
                      </a:lnTo>
                      <a:lnTo>
                        <a:pt x="4306" y="0"/>
                      </a:lnTo>
                    </a:path>
                  </a:pathLst>
                </a:custGeom>
                <a:noFill/>
                <a:ln w="57150">
                  <a:solidFill>
                    <a:srgbClr val="F26937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s-ES" altLang="es-ES" kern="0">
                    <a:solidFill>
                      <a:srgbClr val="737373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52" name="Text Box 23"/>
              <p:cNvSpPr txBox="1">
                <a:spLocks noChangeArrowheads="1"/>
              </p:cNvSpPr>
              <p:nvPr/>
            </p:nvSpPr>
            <p:spPr bwMode="auto">
              <a:xfrm>
                <a:off x="1275483" y="5925139"/>
                <a:ext cx="492166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&lt;1,5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3" name="Text Box 24"/>
              <p:cNvSpPr txBox="1">
                <a:spLocks noChangeArrowheads="1"/>
              </p:cNvSpPr>
              <p:nvPr/>
            </p:nvSpPr>
            <p:spPr bwMode="auto">
              <a:xfrm>
                <a:off x="2168819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1,5-1,9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4" name="Text Box 25"/>
              <p:cNvSpPr txBox="1">
                <a:spLocks noChangeArrowheads="1"/>
              </p:cNvSpPr>
              <p:nvPr/>
            </p:nvSpPr>
            <p:spPr bwMode="auto">
              <a:xfrm>
                <a:off x="3118784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2,0-2,5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5" name="Text Box 26"/>
              <p:cNvSpPr txBox="1">
                <a:spLocks noChangeArrowheads="1"/>
              </p:cNvSpPr>
              <p:nvPr/>
            </p:nvSpPr>
            <p:spPr bwMode="auto">
              <a:xfrm>
                <a:off x="4056328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 dirty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2,6-3,0</a:t>
                </a:r>
                <a:endParaRPr lang="de-DE" sz="1200" kern="0" dirty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6" name="Text Box 27"/>
              <p:cNvSpPr txBox="1">
                <a:spLocks noChangeArrowheads="1"/>
              </p:cNvSpPr>
              <p:nvPr/>
            </p:nvSpPr>
            <p:spPr bwMode="auto">
              <a:xfrm>
                <a:off x="5058711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3,1-3,5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7" name="Text Box 31"/>
              <p:cNvSpPr txBox="1">
                <a:spLocks noChangeArrowheads="1"/>
              </p:cNvSpPr>
              <p:nvPr/>
            </p:nvSpPr>
            <p:spPr bwMode="auto">
              <a:xfrm>
                <a:off x="752069" y="5723304"/>
                <a:ext cx="291506" cy="315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4B0038"/>
                    </a:solidFill>
                    <a:latin typeface="Calibri" charset="0"/>
                    <a:cs typeface="Calibri" charset="0"/>
                  </a:rPr>
                  <a:t>0</a:t>
                </a:r>
                <a:endParaRPr lang="de-DE" sz="1200" kern="0">
                  <a:solidFill>
                    <a:srgbClr val="4B0038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8" name="Text Box 32"/>
              <p:cNvSpPr txBox="1">
                <a:spLocks noChangeArrowheads="1"/>
              </p:cNvSpPr>
              <p:nvPr/>
            </p:nvSpPr>
            <p:spPr bwMode="auto">
              <a:xfrm>
                <a:off x="638897" y="4748994"/>
                <a:ext cx="382387" cy="317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4B0038"/>
                    </a:solidFill>
                    <a:latin typeface="Calibri" charset="0"/>
                    <a:cs typeface="Calibri" charset="0"/>
                  </a:rPr>
                  <a:t>20</a:t>
                </a:r>
                <a:endParaRPr lang="de-DE" sz="1200" kern="0">
                  <a:solidFill>
                    <a:srgbClr val="4B0038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9" name="Text Box 33"/>
              <p:cNvSpPr txBox="1">
                <a:spLocks noChangeArrowheads="1"/>
              </p:cNvSpPr>
              <p:nvPr/>
            </p:nvSpPr>
            <p:spPr bwMode="auto">
              <a:xfrm>
                <a:off x="638897" y="3721472"/>
                <a:ext cx="382387" cy="315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4B0038"/>
                    </a:solidFill>
                    <a:latin typeface="Calibri" charset="0"/>
                    <a:cs typeface="Calibri" charset="0"/>
                  </a:rPr>
                  <a:t>40</a:t>
                </a:r>
                <a:endParaRPr lang="de-DE" sz="1200" kern="0">
                  <a:solidFill>
                    <a:srgbClr val="4B0038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0" name="Text Box 34"/>
              <p:cNvSpPr txBox="1">
                <a:spLocks noChangeArrowheads="1"/>
              </p:cNvSpPr>
              <p:nvPr/>
            </p:nvSpPr>
            <p:spPr bwMode="auto">
              <a:xfrm>
                <a:off x="638897" y="2734316"/>
                <a:ext cx="382387" cy="315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4B0038"/>
                    </a:solidFill>
                    <a:latin typeface="Calibri" charset="0"/>
                    <a:cs typeface="Calibri" charset="0"/>
                  </a:rPr>
                  <a:t>60</a:t>
                </a:r>
                <a:endParaRPr lang="de-DE" sz="1200" kern="0">
                  <a:solidFill>
                    <a:srgbClr val="4B0038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1" name="Text Box 35"/>
              <p:cNvSpPr txBox="1">
                <a:spLocks noChangeArrowheads="1"/>
              </p:cNvSpPr>
              <p:nvPr/>
            </p:nvSpPr>
            <p:spPr bwMode="auto">
              <a:xfrm>
                <a:off x="638897" y="1747161"/>
                <a:ext cx="382387" cy="317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4B0038"/>
                    </a:solidFill>
                    <a:latin typeface="Calibri" charset="0"/>
                    <a:cs typeface="Calibri" charset="0"/>
                  </a:rPr>
                  <a:t>80</a:t>
                </a:r>
                <a:endParaRPr lang="de-DE" sz="1200" kern="0">
                  <a:solidFill>
                    <a:srgbClr val="4B0038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2" name="Text Box 40"/>
              <p:cNvSpPr txBox="1">
                <a:spLocks noChangeArrowheads="1"/>
              </p:cNvSpPr>
              <p:nvPr/>
            </p:nvSpPr>
            <p:spPr bwMode="auto">
              <a:xfrm>
                <a:off x="5177810" y="1152666"/>
                <a:ext cx="2227628" cy="386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600" b="1" kern="0">
                    <a:solidFill>
                      <a:srgbClr val="D1420E"/>
                    </a:solidFill>
                    <a:latin typeface="Calibri" charset="0"/>
                    <a:cs typeface="Calibri" charset="0"/>
                  </a:rPr>
                  <a:t>Sangrado intracraneal</a:t>
                </a:r>
                <a:endParaRPr lang="de-DE" sz="1600" b="1" kern="0">
                  <a:solidFill>
                    <a:srgbClr val="D1420E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3" name="Text Box 42"/>
              <p:cNvSpPr txBox="1">
                <a:spLocks noChangeArrowheads="1"/>
              </p:cNvSpPr>
              <p:nvPr/>
            </p:nvSpPr>
            <p:spPr bwMode="auto">
              <a:xfrm>
                <a:off x="1369375" y="1481106"/>
                <a:ext cx="1624422" cy="386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600" b="1" kern="0">
                    <a:solidFill>
                      <a:srgbClr val="64004B"/>
                    </a:solidFill>
                    <a:latin typeface="Calibri" charset="0"/>
                    <a:cs typeface="Calibri" charset="0"/>
                  </a:rPr>
                  <a:t>Ictus isquémico</a:t>
                </a:r>
                <a:endParaRPr lang="de-DE" sz="1600" b="1" kern="0">
                  <a:solidFill>
                    <a:srgbClr val="64004B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4" name="Freeform 48"/>
              <p:cNvSpPr>
                <a:spLocks/>
              </p:cNvSpPr>
              <p:nvPr/>
            </p:nvSpPr>
            <p:spPr bwMode="auto">
              <a:xfrm>
                <a:off x="1074738" y="998538"/>
                <a:ext cx="7607300" cy="4910137"/>
              </a:xfrm>
              <a:custGeom>
                <a:avLst/>
                <a:gdLst>
                  <a:gd name="T0" fmla="*/ 0 w 4922"/>
                  <a:gd name="T1" fmla="*/ 0 h 2875"/>
                  <a:gd name="T2" fmla="*/ 0 w 4922"/>
                  <a:gd name="T3" fmla="*/ 2147483646 h 2875"/>
                  <a:gd name="T4" fmla="*/ 2147483646 w 4922"/>
                  <a:gd name="T5" fmla="*/ 2147483646 h 2875"/>
                  <a:gd name="T6" fmla="*/ 0 60000 65536"/>
                  <a:gd name="T7" fmla="*/ 0 60000 65536"/>
                  <a:gd name="T8" fmla="*/ 0 60000 65536"/>
                  <a:gd name="T9" fmla="*/ 0 w 4922"/>
                  <a:gd name="T10" fmla="*/ 0 h 2875"/>
                  <a:gd name="T11" fmla="*/ 4922 w 4922"/>
                  <a:gd name="T12" fmla="*/ 2875 h 28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22" h="2875">
                    <a:moveTo>
                      <a:pt x="0" y="0"/>
                    </a:moveTo>
                    <a:lnTo>
                      <a:pt x="0" y="2875"/>
                    </a:lnTo>
                    <a:lnTo>
                      <a:pt x="4922" y="2875"/>
                    </a:lnTo>
                  </a:path>
                </a:pathLst>
              </a:custGeom>
              <a:noFill/>
              <a:ln w="12700">
                <a:solidFill>
                  <a:srgbClr val="56565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1465781" y="1998887"/>
                <a:ext cx="168824" cy="185289"/>
              </a:xfrm>
              <a:custGeom>
                <a:avLst/>
                <a:gdLst>
                  <a:gd name="T0" fmla="*/ 2147483646 w 69"/>
                  <a:gd name="T1" fmla="*/ 0 h 70"/>
                  <a:gd name="T2" fmla="*/ 2147483646 w 69"/>
                  <a:gd name="T3" fmla="*/ 2147483646 h 70"/>
                  <a:gd name="T4" fmla="*/ 2147483646 w 69"/>
                  <a:gd name="T5" fmla="*/ 2147483646 h 70"/>
                  <a:gd name="T6" fmla="*/ 0 w 69"/>
                  <a:gd name="T7" fmla="*/ 2147483646 h 70"/>
                  <a:gd name="T8" fmla="*/ 2147483646 w 6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70"/>
                  <a:gd name="T17" fmla="*/ 69 w 6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70">
                    <a:moveTo>
                      <a:pt x="35" y="0"/>
                    </a:moveTo>
                    <a:lnTo>
                      <a:pt x="69" y="35"/>
                    </a:lnTo>
                    <a:lnTo>
                      <a:pt x="35" y="70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2416696" y="4875438"/>
                <a:ext cx="168820" cy="185289"/>
              </a:xfrm>
              <a:custGeom>
                <a:avLst/>
                <a:gdLst>
                  <a:gd name="T0" fmla="*/ 2147483646 w 69"/>
                  <a:gd name="T1" fmla="*/ 0 h 70"/>
                  <a:gd name="T2" fmla="*/ 2147483646 w 69"/>
                  <a:gd name="T3" fmla="*/ 2147483646 h 70"/>
                  <a:gd name="T4" fmla="*/ 2147483646 w 69"/>
                  <a:gd name="T5" fmla="*/ 2147483646 h 70"/>
                  <a:gd name="T6" fmla="*/ 0 w 69"/>
                  <a:gd name="T7" fmla="*/ 2147483646 h 70"/>
                  <a:gd name="T8" fmla="*/ 2147483646 w 6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70"/>
                  <a:gd name="T17" fmla="*/ 69 w 6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70">
                    <a:moveTo>
                      <a:pt x="34" y="0"/>
                    </a:moveTo>
                    <a:lnTo>
                      <a:pt x="69" y="35"/>
                    </a:lnTo>
                    <a:lnTo>
                      <a:pt x="34" y="70"/>
                    </a:lnTo>
                    <a:lnTo>
                      <a:pt x="0" y="3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3367607" y="5617119"/>
                <a:ext cx="168824" cy="189412"/>
              </a:xfrm>
              <a:custGeom>
                <a:avLst/>
                <a:gdLst>
                  <a:gd name="T0" fmla="*/ 2147483646 w 70"/>
                  <a:gd name="T1" fmla="*/ 0 h 69"/>
                  <a:gd name="T2" fmla="*/ 2147483646 w 70"/>
                  <a:gd name="T3" fmla="*/ 2147483646 h 69"/>
                  <a:gd name="T4" fmla="*/ 2147483646 w 70"/>
                  <a:gd name="T5" fmla="*/ 2147483646 h 69"/>
                  <a:gd name="T6" fmla="*/ 0 w 70"/>
                  <a:gd name="T7" fmla="*/ 2147483646 h 69"/>
                  <a:gd name="T8" fmla="*/ 2147483646 w 70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69"/>
                  <a:gd name="T17" fmla="*/ 70 w 70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69">
                    <a:moveTo>
                      <a:pt x="35" y="0"/>
                    </a:moveTo>
                    <a:lnTo>
                      <a:pt x="70" y="35"/>
                    </a:lnTo>
                    <a:lnTo>
                      <a:pt x="35" y="69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292797" y="5529806"/>
                <a:ext cx="164705" cy="189412"/>
              </a:xfrm>
              <a:custGeom>
                <a:avLst/>
                <a:gdLst>
                  <a:gd name="T0" fmla="*/ 2147483646 w 69"/>
                  <a:gd name="T1" fmla="*/ 0 h 69"/>
                  <a:gd name="T2" fmla="*/ 2147483646 w 69"/>
                  <a:gd name="T3" fmla="*/ 2147483646 h 69"/>
                  <a:gd name="T4" fmla="*/ 2147483646 w 69"/>
                  <a:gd name="T5" fmla="*/ 2147483646 h 69"/>
                  <a:gd name="T6" fmla="*/ 0 w 69"/>
                  <a:gd name="T7" fmla="*/ 2147483646 h 69"/>
                  <a:gd name="T8" fmla="*/ 2147483646 w 69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69"/>
                  <a:gd name="T17" fmla="*/ 69 w 69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69">
                    <a:moveTo>
                      <a:pt x="35" y="0"/>
                    </a:moveTo>
                    <a:lnTo>
                      <a:pt x="69" y="35"/>
                    </a:lnTo>
                    <a:lnTo>
                      <a:pt x="35" y="69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5359597" y="5453607"/>
                <a:ext cx="164705" cy="189412"/>
              </a:xfrm>
              <a:custGeom>
                <a:avLst/>
                <a:gdLst>
                  <a:gd name="T0" fmla="*/ 2147483646 w 70"/>
                  <a:gd name="T1" fmla="*/ 0 h 69"/>
                  <a:gd name="T2" fmla="*/ 2147483646 w 70"/>
                  <a:gd name="T3" fmla="*/ 2147483646 h 69"/>
                  <a:gd name="T4" fmla="*/ 2147483646 w 70"/>
                  <a:gd name="T5" fmla="*/ 2147483646 h 69"/>
                  <a:gd name="T6" fmla="*/ 0 w 70"/>
                  <a:gd name="T7" fmla="*/ 2147483646 h 69"/>
                  <a:gd name="T8" fmla="*/ 2147483646 w 70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69"/>
                  <a:gd name="T17" fmla="*/ 70 w 70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69">
                    <a:moveTo>
                      <a:pt x="35" y="0"/>
                    </a:moveTo>
                    <a:lnTo>
                      <a:pt x="70" y="35"/>
                    </a:lnTo>
                    <a:lnTo>
                      <a:pt x="35" y="69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6272732" y="5453607"/>
                <a:ext cx="168824" cy="189412"/>
              </a:xfrm>
              <a:custGeom>
                <a:avLst/>
                <a:gdLst>
                  <a:gd name="T0" fmla="*/ 2147483646 w 70"/>
                  <a:gd name="T1" fmla="*/ 0 h 69"/>
                  <a:gd name="T2" fmla="*/ 2147483646 w 70"/>
                  <a:gd name="T3" fmla="*/ 2147483646 h 69"/>
                  <a:gd name="T4" fmla="*/ 2147483646 w 70"/>
                  <a:gd name="T5" fmla="*/ 2147483646 h 69"/>
                  <a:gd name="T6" fmla="*/ 0 w 70"/>
                  <a:gd name="T7" fmla="*/ 2147483646 h 69"/>
                  <a:gd name="T8" fmla="*/ 2147483646 w 70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69"/>
                  <a:gd name="T17" fmla="*/ 70 w 70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69">
                    <a:moveTo>
                      <a:pt x="35" y="0"/>
                    </a:moveTo>
                    <a:lnTo>
                      <a:pt x="70" y="35"/>
                    </a:lnTo>
                    <a:lnTo>
                      <a:pt x="35" y="69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7185654" y="5302419"/>
                <a:ext cx="173199" cy="181621"/>
              </a:xfrm>
              <a:custGeom>
                <a:avLst/>
                <a:gdLst>
                  <a:gd name="T0" fmla="*/ 2147483646 w 69"/>
                  <a:gd name="T1" fmla="*/ 0 h 70"/>
                  <a:gd name="T2" fmla="*/ 2147483646 w 69"/>
                  <a:gd name="T3" fmla="*/ 2147483646 h 70"/>
                  <a:gd name="T4" fmla="*/ 2147483646 w 69"/>
                  <a:gd name="T5" fmla="*/ 2147483646 h 70"/>
                  <a:gd name="T6" fmla="*/ 0 w 69"/>
                  <a:gd name="T7" fmla="*/ 2147483646 h 70"/>
                  <a:gd name="T8" fmla="*/ 2147483646 w 6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70"/>
                  <a:gd name="T17" fmla="*/ 69 w 6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70">
                    <a:moveTo>
                      <a:pt x="35" y="0"/>
                    </a:moveTo>
                    <a:lnTo>
                      <a:pt x="69" y="35"/>
                    </a:lnTo>
                    <a:lnTo>
                      <a:pt x="35" y="70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26937"/>
              </a:solidFill>
              <a:ln w="11113">
                <a:solidFill>
                  <a:srgbClr val="F26937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kern="0">
                  <a:solidFill>
                    <a:srgbClr val="737373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72" name="Freeform 57"/>
              <p:cNvSpPr>
                <a:spLocks/>
              </p:cNvSpPr>
              <p:nvPr/>
            </p:nvSpPr>
            <p:spPr bwMode="auto">
              <a:xfrm>
                <a:off x="8122171" y="4526507"/>
                <a:ext cx="168820" cy="189412"/>
              </a:xfrm>
              <a:custGeom>
                <a:avLst/>
                <a:gdLst>
                  <a:gd name="T0" fmla="*/ 2147483646 w 69"/>
                  <a:gd name="T1" fmla="*/ 0 h 69"/>
                  <a:gd name="T2" fmla="*/ 2147483646 w 69"/>
                  <a:gd name="T3" fmla="*/ 2147483646 h 69"/>
                  <a:gd name="T4" fmla="*/ 2147483646 w 69"/>
                  <a:gd name="T5" fmla="*/ 2147483646 h 69"/>
                  <a:gd name="T6" fmla="*/ 0 w 69"/>
                  <a:gd name="T7" fmla="*/ 2147483646 h 69"/>
                  <a:gd name="T8" fmla="*/ 2147483646 w 69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69"/>
                  <a:gd name="T17" fmla="*/ 69 w 69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69">
                    <a:moveTo>
                      <a:pt x="34" y="0"/>
                    </a:moveTo>
                    <a:lnTo>
                      <a:pt x="69" y="35"/>
                    </a:lnTo>
                    <a:lnTo>
                      <a:pt x="34" y="69"/>
                    </a:lnTo>
                    <a:lnTo>
                      <a:pt x="0" y="3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4004B"/>
              </a:solidFill>
              <a:ln w="11113">
                <a:solidFill>
                  <a:srgbClr val="6400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73" name="Text Box 60"/>
              <p:cNvSpPr txBox="1">
                <a:spLocks noChangeArrowheads="1"/>
              </p:cNvSpPr>
              <p:nvPr/>
            </p:nvSpPr>
            <p:spPr bwMode="auto">
              <a:xfrm>
                <a:off x="4761128" y="2539821"/>
                <a:ext cx="2549817" cy="135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El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efecto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anticoagulante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de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los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AVK se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optimiza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cuando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la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dosis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terapéutica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se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mantiene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en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un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rango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muy</a:t>
                </a:r>
                <a:r>
                  <a:rPr lang="en-GB" sz="1400" b="1" kern="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GB" sz="1400" b="1" kern="0" dirty="0" err="1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estrecho</a:t>
                </a:r>
                <a:endParaRPr lang="en-GB" sz="1400" b="1" kern="0" dirty="0">
                  <a:solidFill>
                    <a:srgbClr val="002060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74" name="Line 61"/>
              <p:cNvSpPr>
                <a:spLocks noChangeShapeType="1"/>
              </p:cNvSpPr>
              <p:nvPr/>
            </p:nvSpPr>
            <p:spPr bwMode="auto">
              <a:xfrm flipH="1">
                <a:off x="4438479" y="3193439"/>
                <a:ext cx="287338" cy="0"/>
              </a:xfrm>
              <a:prstGeom prst="line">
                <a:avLst/>
              </a:prstGeom>
              <a:noFill/>
              <a:ln w="38100">
                <a:solidFill>
                  <a:srgbClr val="64004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91414" tIns="45708" rIns="91414" bIns="45708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sz="2400" kern="0">
                  <a:solidFill>
                    <a:srgbClr val="64004B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175" name="Text Box 29"/>
              <p:cNvSpPr txBox="1">
                <a:spLocks noChangeArrowheads="1"/>
              </p:cNvSpPr>
              <p:nvPr/>
            </p:nvSpPr>
            <p:spPr bwMode="auto">
              <a:xfrm>
                <a:off x="6943808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4,1-4,5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76" name="Text Box 30"/>
              <p:cNvSpPr txBox="1">
                <a:spLocks noChangeArrowheads="1"/>
              </p:cNvSpPr>
              <p:nvPr/>
            </p:nvSpPr>
            <p:spPr bwMode="auto">
              <a:xfrm>
                <a:off x="7984237" y="5925139"/>
                <a:ext cx="492166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&gt;4,5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77" name="Text Box 28"/>
              <p:cNvSpPr txBox="1">
                <a:spLocks noChangeArrowheads="1"/>
              </p:cNvSpPr>
              <p:nvPr/>
            </p:nvSpPr>
            <p:spPr bwMode="auto">
              <a:xfrm>
                <a:off x="5990832" y="5925139"/>
                <a:ext cx="670239" cy="31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3,6-4,0</a:t>
                </a:r>
                <a:endParaRPr lang="de-DE" sz="1200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78" name="Text Box 30"/>
              <p:cNvSpPr txBox="1">
                <a:spLocks noChangeArrowheads="1"/>
              </p:cNvSpPr>
              <p:nvPr/>
            </p:nvSpPr>
            <p:spPr bwMode="auto">
              <a:xfrm>
                <a:off x="8492399" y="5917799"/>
                <a:ext cx="651601" cy="315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4" tIns="45708" rIns="91414" bIns="45708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base">
                  <a:lnSpc>
                    <a:spcPct val="98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1200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  </a:t>
                </a:r>
                <a:r>
                  <a:rPr lang="en-GB" sz="1200" b="1" kern="0">
                    <a:solidFill>
                      <a:srgbClr val="272727"/>
                    </a:solidFill>
                    <a:latin typeface="Calibri" charset="0"/>
                    <a:cs typeface="Calibri" charset="0"/>
                  </a:rPr>
                  <a:t>INR</a:t>
                </a:r>
                <a:endParaRPr lang="de-DE" sz="1200" b="1" kern="0">
                  <a:solidFill>
                    <a:srgbClr val="272727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sp>
        <p:nvSpPr>
          <p:cNvPr id="188" name="Freeform 58"/>
          <p:cNvSpPr>
            <a:spLocks/>
          </p:cNvSpPr>
          <p:nvPr/>
        </p:nvSpPr>
        <p:spPr bwMode="auto">
          <a:xfrm>
            <a:off x="3011489" y="2349501"/>
            <a:ext cx="6161087" cy="3109913"/>
          </a:xfrm>
          <a:custGeom>
            <a:avLst/>
            <a:gdLst>
              <a:gd name="T0" fmla="*/ 2147483646 w 4306"/>
              <a:gd name="T1" fmla="*/ 2147483646 h 2085"/>
              <a:gd name="T2" fmla="*/ 2147483646 w 4306"/>
              <a:gd name="T3" fmla="*/ 2147483646 h 2085"/>
              <a:gd name="T4" fmla="*/ 2147483646 w 4306"/>
              <a:gd name="T5" fmla="*/ 2147483646 h 2085"/>
              <a:gd name="T6" fmla="*/ 2147483646 w 4306"/>
              <a:gd name="T7" fmla="*/ 2147483646 h 2085"/>
              <a:gd name="T8" fmla="*/ 2147483646 w 4306"/>
              <a:gd name="T9" fmla="*/ 2147483646 h 2085"/>
              <a:gd name="T10" fmla="*/ 2147483646 w 4306"/>
              <a:gd name="T11" fmla="*/ 2147483646 h 2085"/>
              <a:gd name="T12" fmla="*/ 2147483646 w 4306"/>
              <a:gd name="T13" fmla="*/ 2147483646 h 2085"/>
              <a:gd name="T14" fmla="*/ 2147483646 w 4306"/>
              <a:gd name="T15" fmla="*/ 2147483646 h 2085"/>
              <a:gd name="T16" fmla="*/ 2147483646 w 4306"/>
              <a:gd name="T17" fmla="*/ 2147483646 h 2085"/>
              <a:gd name="T18" fmla="*/ 2147483646 w 4306"/>
              <a:gd name="T19" fmla="*/ 2147483646 h 2085"/>
              <a:gd name="T20" fmla="*/ 2147483646 w 4306"/>
              <a:gd name="T21" fmla="*/ 2147483646 h 2085"/>
              <a:gd name="T22" fmla="*/ 2147483646 w 4306"/>
              <a:gd name="T23" fmla="*/ 2147483646 h 2085"/>
              <a:gd name="T24" fmla="*/ 2147483646 w 4306"/>
              <a:gd name="T25" fmla="*/ 2147483646 h 2085"/>
              <a:gd name="T26" fmla="*/ 2147483646 w 4306"/>
              <a:gd name="T27" fmla="*/ 2147483646 h 2085"/>
              <a:gd name="T28" fmla="*/ 2147483646 w 4306"/>
              <a:gd name="T29" fmla="*/ 2147483646 h 2085"/>
              <a:gd name="T30" fmla="*/ 2147483646 w 4306"/>
              <a:gd name="T31" fmla="*/ 2147483646 h 2085"/>
              <a:gd name="T32" fmla="*/ 2147483646 w 4306"/>
              <a:gd name="T33" fmla="*/ 2147483646 h 2085"/>
              <a:gd name="T34" fmla="*/ 2147483646 w 4306"/>
              <a:gd name="T35" fmla="*/ 2147483646 h 2085"/>
              <a:gd name="T36" fmla="*/ 2147483646 w 4306"/>
              <a:gd name="T37" fmla="*/ 2147483646 h 2085"/>
              <a:gd name="T38" fmla="*/ 2147483646 w 4306"/>
              <a:gd name="T39" fmla="*/ 2147483646 h 2085"/>
              <a:gd name="T40" fmla="*/ 2147483646 w 4306"/>
              <a:gd name="T41" fmla="*/ 2147483646 h 2085"/>
              <a:gd name="T42" fmla="*/ 2147483646 w 4306"/>
              <a:gd name="T43" fmla="*/ 2147483646 h 2085"/>
              <a:gd name="T44" fmla="*/ 2147483646 w 4306"/>
              <a:gd name="T45" fmla="*/ 2147483646 h 2085"/>
              <a:gd name="T46" fmla="*/ 2147483646 w 4306"/>
              <a:gd name="T47" fmla="*/ 2147483646 h 2085"/>
              <a:gd name="T48" fmla="*/ 2147483646 w 4306"/>
              <a:gd name="T49" fmla="*/ 2147483646 h 2085"/>
              <a:gd name="T50" fmla="*/ 2147483646 w 4306"/>
              <a:gd name="T51" fmla="*/ 2147483646 h 2085"/>
              <a:gd name="T52" fmla="*/ 2147483646 w 4306"/>
              <a:gd name="T53" fmla="*/ 2147483646 h 2085"/>
              <a:gd name="T54" fmla="*/ 2147483646 w 4306"/>
              <a:gd name="T55" fmla="*/ 2147483646 h 2085"/>
              <a:gd name="T56" fmla="*/ 2147483646 w 4306"/>
              <a:gd name="T57" fmla="*/ 2147483646 h 2085"/>
              <a:gd name="T58" fmla="*/ 2147483646 w 4306"/>
              <a:gd name="T59" fmla="*/ 2147483646 h 2085"/>
              <a:gd name="T60" fmla="*/ 2147483646 w 4306"/>
              <a:gd name="T61" fmla="*/ 2147483646 h 2085"/>
              <a:gd name="T62" fmla="*/ 2147483646 w 4306"/>
              <a:gd name="T63" fmla="*/ 2147483646 h 2085"/>
              <a:gd name="T64" fmla="*/ 2147483646 w 4306"/>
              <a:gd name="T65" fmla="*/ 2147483646 h 2085"/>
              <a:gd name="T66" fmla="*/ 2147483646 w 4306"/>
              <a:gd name="T67" fmla="*/ 2147483646 h 2085"/>
              <a:gd name="T68" fmla="*/ 2147483646 w 4306"/>
              <a:gd name="T69" fmla="*/ 2147483646 h 2085"/>
              <a:gd name="T70" fmla="*/ 2147483646 w 4306"/>
              <a:gd name="T71" fmla="*/ 2147483646 h 2085"/>
              <a:gd name="T72" fmla="*/ 2147483646 w 4306"/>
              <a:gd name="T73" fmla="*/ 2147483646 h 2085"/>
              <a:gd name="T74" fmla="*/ 2147483646 w 4306"/>
              <a:gd name="T75" fmla="*/ 2147483646 h 2085"/>
              <a:gd name="T76" fmla="*/ 2147483646 w 4306"/>
              <a:gd name="T77" fmla="*/ 2147483646 h 2085"/>
              <a:gd name="T78" fmla="*/ 2147483646 w 4306"/>
              <a:gd name="T79" fmla="*/ 2147483646 h 2085"/>
              <a:gd name="T80" fmla="*/ 2147483646 w 4306"/>
              <a:gd name="T81" fmla="*/ 2147483646 h 2085"/>
              <a:gd name="T82" fmla="*/ 2147483646 w 4306"/>
              <a:gd name="T83" fmla="*/ 2147483646 h 2085"/>
              <a:gd name="T84" fmla="*/ 2147483646 w 4306"/>
              <a:gd name="T85" fmla="*/ 2147483646 h 2085"/>
              <a:gd name="T86" fmla="*/ 2147483646 w 4306"/>
              <a:gd name="T87" fmla="*/ 2147483646 h 2085"/>
              <a:gd name="T88" fmla="*/ 2147483646 w 4306"/>
              <a:gd name="T89" fmla="*/ 2147483646 h 2085"/>
              <a:gd name="T90" fmla="*/ 2147483646 w 4306"/>
              <a:gd name="T91" fmla="*/ 2147483646 h 2085"/>
              <a:gd name="T92" fmla="*/ 2147483646 w 4306"/>
              <a:gd name="T93" fmla="*/ 2147483646 h 2085"/>
              <a:gd name="T94" fmla="*/ 2147483646 w 4306"/>
              <a:gd name="T95" fmla="*/ 2147483646 h 2085"/>
              <a:gd name="T96" fmla="*/ 2147483646 w 4306"/>
              <a:gd name="T97" fmla="*/ 2147483646 h 2085"/>
              <a:gd name="T98" fmla="*/ 2147483646 w 4306"/>
              <a:gd name="T99" fmla="*/ 2147483646 h 2085"/>
              <a:gd name="T100" fmla="*/ 2147483646 w 4306"/>
              <a:gd name="T101" fmla="*/ 2147483646 h 2085"/>
              <a:gd name="T102" fmla="*/ 2147483646 w 4306"/>
              <a:gd name="T103" fmla="*/ 2147483646 h 2085"/>
              <a:gd name="T104" fmla="*/ 2147483646 w 4306"/>
              <a:gd name="T105" fmla="*/ 2147483646 h 2085"/>
              <a:gd name="T106" fmla="*/ 2147483646 w 4306"/>
              <a:gd name="T107" fmla="*/ 2147483646 h 2085"/>
              <a:gd name="T108" fmla="*/ 2147483646 w 4306"/>
              <a:gd name="T109" fmla="*/ 2147483646 h 2085"/>
              <a:gd name="T110" fmla="*/ 2147483646 w 4306"/>
              <a:gd name="T111" fmla="*/ 2147483646 h 2085"/>
              <a:gd name="T112" fmla="*/ 2147483646 w 4306"/>
              <a:gd name="T113" fmla="*/ 2147483646 h 2085"/>
              <a:gd name="T114" fmla="*/ 2147483646 w 4306"/>
              <a:gd name="T115" fmla="*/ 2147483646 h 2085"/>
              <a:gd name="T116" fmla="*/ 2147483646 w 4306"/>
              <a:gd name="T117" fmla="*/ 2147483646 h 2085"/>
              <a:gd name="T118" fmla="*/ 2147483646 w 4306"/>
              <a:gd name="T119" fmla="*/ 2147483646 h 2085"/>
              <a:gd name="T120" fmla="*/ 2147483646 w 4306"/>
              <a:gd name="T121" fmla="*/ 2147483646 h 2085"/>
              <a:gd name="T122" fmla="*/ 2147483646 w 4306"/>
              <a:gd name="T123" fmla="*/ 2147483646 h 2085"/>
              <a:gd name="T124" fmla="*/ 2147483646 w 4306"/>
              <a:gd name="T125" fmla="*/ 2147483646 h 20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306"/>
              <a:gd name="T190" fmla="*/ 0 h 2085"/>
              <a:gd name="T191" fmla="*/ 4306 w 4306"/>
              <a:gd name="T192" fmla="*/ 2085 h 208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306" h="2085">
                <a:moveTo>
                  <a:pt x="0" y="0"/>
                </a:moveTo>
                <a:lnTo>
                  <a:pt x="3" y="15"/>
                </a:lnTo>
                <a:lnTo>
                  <a:pt x="7" y="29"/>
                </a:lnTo>
                <a:lnTo>
                  <a:pt x="10" y="43"/>
                </a:lnTo>
                <a:lnTo>
                  <a:pt x="14" y="57"/>
                </a:lnTo>
                <a:lnTo>
                  <a:pt x="17" y="71"/>
                </a:lnTo>
                <a:lnTo>
                  <a:pt x="21" y="85"/>
                </a:lnTo>
                <a:lnTo>
                  <a:pt x="25" y="99"/>
                </a:lnTo>
                <a:lnTo>
                  <a:pt x="28" y="113"/>
                </a:lnTo>
                <a:lnTo>
                  <a:pt x="32" y="127"/>
                </a:lnTo>
                <a:lnTo>
                  <a:pt x="35" y="141"/>
                </a:lnTo>
                <a:lnTo>
                  <a:pt x="39" y="154"/>
                </a:lnTo>
                <a:lnTo>
                  <a:pt x="42" y="168"/>
                </a:lnTo>
                <a:lnTo>
                  <a:pt x="46" y="181"/>
                </a:lnTo>
                <a:lnTo>
                  <a:pt x="50" y="195"/>
                </a:lnTo>
                <a:lnTo>
                  <a:pt x="53" y="208"/>
                </a:lnTo>
                <a:lnTo>
                  <a:pt x="57" y="222"/>
                </a:lnTo>
                <a:lnTo>
                  <a:pt x="60" y="235"/>
                </a:lnTo>
                <a:lnTo>
                  <a:pt x="64" y="248"/>
                </a:lnTo>
                <a:lnTo>
                  <a:pt x="67" y="261"/>
                </a:lnTo>
                <a:lnTo>
                  <a:pt x="71" y="274"/>
                </a:lnTo>
                <a:lnTo>
                  <a:pt x="75" y="287"/>
                </a:lnTo>
                <a:lnTo>
                  <a:pt x="78" y="300"/>
                </a:lnTo>
                <a:lnTo>
                  <a:pt x="82" y="313"/>
                </a:lnTo>
                <a:lnTo>
                  <a:pt x="85" y="326"/>
                </a:lnTo>
                <a:lnTo>
                  <a:pt x="89" y="339"/>
                </a:lnTo>
                <a:lnTo>
                  <a:pt x="92" y="351"/>
                </a:lnTo>
                <a:lnTo>
                  <a:pt x="96" y="364"/>
                </a:lnTo>
                <a:lnTo>
                  <a:pt x="100" y="376"/>
                </a:lnTo>
                <a:lnTo>
                  <a:pt x="103" y="389"/>
                </a:lnTo>
                <a:lnTo>
                  <a:pt x="107" y="401"/>
                </a:lnTo>
                <a:lnTo>
                  <a:pt x="110" y="414"/>
                </a:lnTo>
                <a:lnTo>
                  <a:pt x="114" y="426"/>
                </a:lnTo>
                <a:lnTo>
                  <a:pt x="117" y="438"/>
                </a:lnTo>
                <a:lnTo>
                  <a:pt x="121" y="450"/>
                </a:lnTo>
                <a:lnTo>
                  <a:pt x="125" y="462"/>
                </a:lnTo>
                <a:lnTo>
                  <a:pt x="128" y="474"/>
                </a:lnTo>
                <a:lnTo>
                  <a:pt x="132" y="486"/>
                </a:lnTo>
                <a:lnTo>
                  <a:pt x="135" y="498"/>
                </a:lnTo>
                <a:lnTo>
                  <a:pt x="139" y="510"/>
                </a:lnTo>
                <a:lnTo>
                  <a:pt x="142" y="522"/>
                </a:lnTo>
                <a:lnTo>
                  <a:pt x="146" y="534"/>
                </a:lnTo>
                <a:lnTo>
                  <a:pt x="149" y="545"/>
                </a:lnTo>
                <a:lnTo>
                  <a:pt x="153" y="557"/>
                </a:lnTo>
                <a:lnTo>
                  <a:pt x="157" y="568"/>
                </a:lnTo>
                <a:lnTo>
                  <a:pt x="160" y="580"/>
                </a:lnTo>
                <a:lnTo>
                  <a:pt x="164" y="591"/>
                </a:lnTo>
                <a:lnTo>
                  <a:pt x="167" y="603"/>
                </a:lnTo>
                <a:lnTo>
                  <a:pt x="171" y="614"/>
                </a:lnTo>
                <a:lnTo>
                  <a:pt x="174" y="625"/>
                </a:lnTo>
                <a:lnTo>
                  <a:pt x="178" y="636"/>
                </a:lnTo>
                <a:lnTo>
                  <a:pt x="182" y="648"/>
                </a:lnTo>
                <a:lnTo>
                  <a:pt x="185" y="659"/>
                </a:lnTo>
                <a:lnTo>
                  <a:pt x="189" y="670"/>
                </a:lnTo>
                <a:lnTo>
                  <a:pt x="192" y="681"/>
                </a:lnTo>
                <a:lnTo>
                  <a:pt x="196" y="691"/>
                </a:lnTo>
                <a:lnTo>
                  <a:pt x="199" y="702"/>
                </a:lnTo>
                <a:lnTo>
                  <a:pt x="203" y="713"/>
                </a:lnTo>
                <a:lnTo>
                  <a:pt x="207" y="724"/>
                </a:lnTo>
                <a:lnTo>
                  <a:pt x="210" y="734"/>
                </a:lnTo>
                <a:lnTo>
                  <a:pt x="214" y="745"/>
                </a:lnTo>
                <a:lnTo>
                  <a:pt x="217" y="755"/>
                </a:lnTo>
                <a:lnTo>
                  <a:pt x="221" y="766"/>
                </a:lnTo>
                <a:lnTo>
                  <a:pt x="224" y="776"/>
                </a:lnTo>
                <a:lnTo>
                  <a:pt x="228" y="787"/>
                </a:lnTo>
                <a:lnTo>
                  <a:pt x="232" y="797"/>
                </a:lnTo>
                <a:lnTo>
                  <a:pt x="235" y="807"/>
                </a:lnTo>
                <a:lnTo>
                  <a:pt x="239" y="817"/>
                </a:lnTo>
                <a:lnTo>
                  <a:pt x="242" y="827"/>
                </a:lnTo>
                <a:lnTo>
                  <a:pt x="246" y="838"/>
                </a:lnTo>
                <a:lnTo>
                  <a:pt x="249" y="848"/>
                </a:lnTo>
                <a:lnTo>
                  <a:pt x="253" y="858"/>
                </a:lnTo>
                <a:lnTo>
                  <a:pt x="257" y="867"/>
                </a:lnTo>
                <a:lnTo>
                  <a:pt x="260" y="877"/>
                </a:lnTo>
                <a:lnTo>
                  <a:pt x="264" y="887"/>
                </a:lnTo>
                <a:lnTo>
                  <a:pt x="267" y="897"/>
                </a:lnTo>
                <a:lnTo>
                  <a:pt x="271" y="907"/>
                </a:lnTo>
                <a:lnTo>
                  <a:pt x="274" y="916"/>
                </a:lnTo>
                <a:lnTo>
                  <a:pt x="278" y="926"/>
                </a:lnTo>
                <a:lnTo>
                  <a:pt x="282" y="935"/>
                </a:lnTo>
                <a:lnTo>
                  <a:pt x="285" y="945"/>
                </a:lnTo>
                <a:lnTo>
                  <a:pt x="289" y="954"/>
                </a:lnTo>
                <a:lnTo>
                  <a:pt x="292" y="963"/>
                </a:lnTo>
                <a:lnTo>
                  <a:pt x="296" y="973"/>
                </a:lnTo>
                <a:lnTo>
                  <a:pt x="299" y="982"/>
                </a:lnTo>
                <a:lnTo>
                  <a:pt x="303" y="991"/>
                </a:lnTo>
                <a:lnTo>
                  <a:pt x="306" y="1000"/>
                </a:lnTo>
                <a:lnTo>
                  <a:pt x="310" y="1009"/>
                </a:lnTo>
                <a:lnTo>
                  <a:pt x="314" y="1018"/>
                </a:lnTo>
                <a:lnTo>
                  <a:pt x="317" y="1027"/>
                </a:lnTo>
                <a:lnTo>
                  <a:pt x="321" y="1036"/>
                </a:lnTo>
                <a:lnTo>
                  <a:pt x="324" y="1045"/>
                </a:lnTo>
                <a:lnTo>
                  <a:pt x="328" y="1054"/>
                </a:lnTo>
                <a:lnTo>
                  <a:pt x="331" y="1063"/>
                </a:lnTo>
                <a:lnTo>
                  <a:pt x="335" y="1072"/>
                </a:lnTo>
                <a:lnTo>
                  <a:pt x="339" y="1080"/>
                </a:lnTo>
                <a:lnTo>
                  <a:pt x="342" y="1089"/>
                </a:lnTo>
                <a:lnTo>
                  <a:pt x="346" y="1097"/>
                </a:lnTo>
                <a:lnTo>
                  <a:pt x="349" y="1106"/>
                </a:lnTo>
                <a:lnTo>
                  <a:pt x="353" y="1114"/>
                </a:lnTo>
                <a:lnTo>
                  <a:pt x="356" y="1123"/>
                </a:lnTo>
                <a:lnTo>
                  <a:pt x="360" y="1131"/>
                </a:lnTo>
                <a:lnTo>
                  <a:pt x="364" y="1140"/>
                </a:lnTo>
                <a:lnTo>
                  <a:pt x="367" y="1148"/>
                </a:lnTo>
                <a:lnTo>
                  <a:pt x="371" y="1156"/>
                </a:lnTo>
                <a:lnTo>
                  <a:pt x="374" y="1164"/>
                </a:lnTo>
                <a:lnTo>
                  <a:pt x="378" y="1172"/>
                </a:lnTo>
                <a:lnTo>
                  <a:pt x="381" y="1180"/>
                </a:lnTo>
                <a:lnTo>
                  <a:pt x="385" y="1188"/>
                </a:lnTo>
                <a:lnTo>
                  <a:pt x="389" y="1196"/>
                </a:lnTo>
                <a:lnTo>
                  <a:pt x="392" y="1204"/>
                </a:lnTo>
                <a:lnTo>
                  <a:pt x="396" y="1212"/>
                </a:lnTo>
                <a:lnTo>
                  <a:pt x="399" y="1220"/>
                </a:lnTo>
                <a:lnTo>
                  <a:pt x="403" y="1228"/>
                </a:lnTo>
                <a:lnTo>
                  <a:pt x="406" y="1235"/>
                </a:lnTo>
                <a:lnTo>
                  <a:pt x="410" y="1243"/>
                </a:lnTo>
                <a:lnTo>
                  <a:pt x="414" y="1251"/>
                </a:lnTo>
                <a:lnTo>
                  <a:pt x="417" y="1258"/>
                </a:lnTo>
                <a:lnTo>
                  <a:pt x="421" y="1266"/>
                </a:lnTo>
                <a:lnTo>
                  <a:pt x="424" y="1273"/>
                </a:lnTo>
                <a:lnTo>
                  <a:pt x="428" y="1281"/>
                </a:lnTo>
                <a:lnTo>
                  <a:pt x="431" y="1288"/>
                </a:lnTo>
                <a:lnTo>
                  <a:pt x="435" y="1296"/>
                </a:lnTo>
                <a:lnTo>
                  <a:pt x="439" y="1303"/>
                </a:lnTo>
                <a:lnTo>
                  <a:pt x="442" y="1310"/>
                </a:lnTo>
                <a:lnTo>
                  <a:pt x="446" y="1317"/>
                </a:lnTo>
                <a:lnTo>
                  <a:pt x="449" y="1325"/>
                </a:lnTo>
                <a:lnTo>
                  <a:pt x="453" y="1332"/>
                </a:lnTo>
                <a:lnTo>
                  <a:pt x="456" y="1339"/>
                </a:lnTo>
                <a:lnTo>
                  <a:pt x="460" y="1346"/>
                </a:lnTo>
                <a:lnTo>
                  <a:pt x="463" y="1353"/>
                </a:lnTo>
                <a:lnTo>
                  <a:pt x="467" y="1360"/>
                </a:lnTo>
                <a:lnTo>
                  <a:pt x="471" y="1367"/>
                </a:lnTo>
                <a:lnTo>
                  <a:pt x="474" y="1373"/>
                </a:lnTo>
                <a:lnTo>
                  <a:pt x="478" y="1380"/>
                </a:lnTo>
                <a:lnTo>
                  <a:pt x="481" y="1387"/>
                </a:lnTo>
                <a:lnTo>
                  <a:pt x="485" y="1394"/>
                </a:lnTo>
                <a:lnTo>
                  <a:pt x="488" y="1400"/>
                </a:lnTo>
                <a:lnTo>
                  <a:pt x="492" y="1407"/>
                </a:lnTo>
                <a:lnTo>
                  <a:pt x="496" y="1414"/>
                </a:lnTo>
                <a:lnTo>
                  <a:pt x="499" y="1420"/>
                </a:lnTo>
                <a:lnTo>
                  <a:pt x="503" y="1427"/>
                </a:lnTo>
                <a:lnTo>
                  <a:pt x="506" y="1433"/>
                </a:lnTo>
                <a:lnTo>
                  <a:pt x="510" y="1440"/>
                </a:lnTo>
                <a:lnTo>
                  <a:pt x="513" y="1446"/>
                </a:lnTo>
                <a:lnTo>
                  <a:pt x="517" y="1452"/>
                </a:lnTo>
                <a:lnTo>
                  <a:pt x="521" y="1458"/>
                </a:lnTo>
                <a:lnTo>
                  <a:pt x="524" y="1465"/>
                </a:lnTo>
                <a:lnTo>
                  <a:pt x="528" y="1471"/>
                </a:lnTo>
                <a:lnTo>
                  <a:pt x="531" y="1477"/>
                </a:lnTo>
                <a:lnTo>
                  <a:pt x="535" y="1483"/>
                </a:lnTo>
                <a:lnTo>
                  <a:pt x="538" y="1489"/>
                </a:lnTo>
                <a:lnTo>
                  <a:pt x="542" y="1495"/>
                </a:lnTo>
                <a:lnTo>
                  <a:pt x="546" y="1501"/>
                </a:lnTo>
                <a:lnTo>
                  <a:pt x="549" y="1507"/>
                </a:lnTo>
                <a:lnTo>
                  <a:pt x="553" y="1513"/>
                </a:lnTo>
                <a:lnTo>
                  <a:pt x="556" y="1519"/>
                </a:lnTo>
                <a:lnTo>
                  <a:pt x="560" y="1525"/>
                </a:lnTo>
                <a:lnTo>
                  <a:pt x="563" y="1531"/>
                </a:lnTo>
                <a:lnTo>
                  <a:pt x="567" y="1536"/>
                </a:lnTo>
                <a:lnTo>
                  <a:pt x="571" y="1542"/>
                </a:lnTo>
                <a:lnTo>
                  <a:pt x="574" y="1548"/>
                </a:lnTo>
                <a:lnTo>
                  <a:pt x="578" y="1553"/>
                </a:lnTo>
                <a:lnTo>
                  <a:pt x="581" y="1559"/>
                </a:lnTo>
                <a:lnTo>
                  <a:pt x="585" y="1564"/>
                </a:lnTo>
                <a:lnTo>
                  <a:pt x="588" y="1570"/>
                </a:lnTo>
                <a:lnTo>
                  <a:pt x="592" y="1575"/>
                </a:lnTo>
                <a:lnTo>
                  <a:pt x="596" y="1581"/>
                </a:lnTo>
                <a:lnTo>
                  <a:pt x="599" y="1586"/>
                </a:lnTo>
                <a:lnTo>
                  <a:pt x="603" y="1592"/>
                </a:lnTo>
                <a:lnTo>
                  <a:pt x="606" y="1597"/>
                </a:lnTo>
                <a:lnTo>
                  <a:pt x="610" y="1602"/>
                </a:lnTo>
                <a:lnTo>
                  <a:pt x="613" y="1607"/>
                </a:lnTo>
                <a:lnTo>
                  <a:pt x="617" y="1613"/>
                </a:lnTo>
                <a:lnTo>
                  <a:pt x="620" y="1618"/>
                </a:lnTo>
                <a:lnTo>
                  <a:pt x="624" y="1623"/>
                </a:lnTo>
                <a:lnTo>
                  <a:pt x="628" y="1628"/>
                </a:lnTo>
                <a:lnTo>
                  <a:pt x="631" y="1633"/>
                </a:lnTo>
                <a:lnTo>
                  <a:pt x="635" y="1638"/>
                </a:lnTo>
                <a:lnTo>
                  <a:pt x="638" y="1643"/>
                </a:lnTo>
                <a:lnTo>
                  <a:pt x="642" y="1648"/>
                </a:lnTo>
                <a:lnTo>
                  <a:pt x="645" y="1653"/>
                </a:lnTo>
                <a:lnTo>
                  <a:pt x="649" y="1658"/>
                </a:lnTo>
                <a:lnTo>
                  <a:pt x="653" y="1663"/>
                </a:lnTo>
                <a:lnTo>
                  <a:pt x="656" y="1667"/>
                </a:lnTo>
                <a:lnTo>
                  <a:pt x="660" y="1672"/>
                </a:lnTo>
                <a:lnTo>
                  <a:pt x="663" y="1677"/>
                </a:lnTo>
                <a:lnTo>
                  <a:pt x="667" y="1681"/>
                </a:lnTo>
                <a:lnTo>
                  <a:pt x="670" y="1686"/>
                </a:lnTo>
                <a:lnTo>
                  <a:pt x="674" y="1691"/>
                </a:lnTo>
                <a:lnTo>
                  <a:pt x="678" y="1695"/>
                </a:lnTo>
                <a:lnTo>
                  <a:pt x="681" y="1700"/>
                </a:lnTo>
                <a:lnTo>
                  <a:pt x="685" y="1704"/>
                </a:lnTo>
                <a:lnTo>
                  <a:pt x="688" y="1709"/>
                </a:lnTo>
                <a:lnTo>
                  <a:pt x="692" y="1713"/>
                </a:lnTo>
                <a:lnTo>
                  <a:pt x="695" y="1718"/>
                </a:lnTo>
                <a:lnTo>
                  <a:pt x="699" y="1722"/>
                </a:lnTo>
                <a:lnTo>
                  <a:pt x="703" y="1726"/>
                </a:lnTo>
                <a:lnTo>
                  <a:pt x="706" y="1731"/>
                </a:lnTo>
                <a:lnTo>
                  <a:pt x="710" y="1735"/>
                </a:lnTo>
                <a:lnTo>
                  <a:pt x="713" y="1739"/>
                </a:lnTo>
                <a:lnTo>
                  <a:pt x="717" y="1743"/>
                </a:lnTo>
                <a:lnTo>
                  <a:pt x="720" y="1747"/>
                </a:lnTo>
                <a:lnTo>
                  <a:pt x="724" y="1752"/>
                </a:lnTo>
                <a:lnTo>
                  <a:pt x="728" y="1756"/>
                </a:lnTo>
                <a:lnTo>
                  <a:pt x="731" y="1760"/>
                </a:lnTo>
                <a:lnTo>
                  <a:pt x="735" y="1764"/>
                </a:lnTo>
                <a:lnTo>
                  <a:pt x="738" y="1768"/>
                </a:lnTo>
                <a:lnTo>
                  <a:pt x="742" y="1772"/>
                </a:lnTo>
                <a:lnTo>
                  <a:pt x="745" y="1776"/>
                </a:lnTo>
                <a:lnTo>
                  <a:pt x="749" y="1780"/>
                </a:lnTo>
                <a:lnTo>
                  <a:pt x="753" y="1783"/>
                </a:lnTo>
                <a:lnTo>
                  <a:pt x="756" y="1787"/>
                </a:lnTo>
                <a:lnTo>
                  <a:pt x="760" y="1791"/>
                </a:lnTo>
                <a:lnTo>
                  <a:pt x="763" y="1795"/>
                </a:lnTo>
                <a:lnTo>
                  <a:pt x="767" y="1799"/>
                </a:lnTo>
                <a:lnTo>
                  <a:pt x="770" y="1802"/>
                </a:lnTo>
                <a:lnTo>
                  <a:pt x="774" y="1806"/>
                </a:lnTo>
                <a:lnTo>
                  <a:pt x="777" y="1810"/>
                </a:lnTo>
                <a:lnTo>
                  <a:pt x="781" y="1813"/>
                </a:lnTo>
                <a:lnTo>
                  <a:pt x="785" y="1817"/>
                </a:lnTo>
                <a:lnTo>
                  <a:pt x="788" y="1820"/>
                </a:lnTo>
                <a:lnTo>
                  <a:pt x="792" y="1824"/>
                </a:lnTo>
                <a:lnTo>
                  <a:pt x="795" y="1827"/>
                </a:lnTo>
                <a:lnTo>
                  <a:pt x="799" y="1831"/>
                </a:lnTo>
                <a:lnTo>
                  <a:pt x="802" y="1834"/>
                </a:lnTo>
                <a:lnTo>
                  <a:pt x="806" y="1838"/>
                </a:lnTo>
                <a:lnTo>
                  <a:pt x="810" y="1841"/>
                </a:lnTo>
                <a:lnTo>
                  <a:pt x="813" y="1844"/>
                </a:lnTo>
                <a:lnTo>
                  <a:pt x="817" y="1848"/>
                </a:lnTo>
                <a:lnTo>
                  <a:pt x="820" y="1851"/>
                </a:lnTo>
                <a:lnTo>
                  <a:pt x="824" y="1854"/>
                </a:lnTo>
                <a:lnTo>
                  <a:pt x="827" y="1857"/>
                </a:lnTo>
                <a:lnTo>
                  <a:pt x="831" y="1860"/>
                </a:lnTo>
                <a:lnTo>
                  <a:pt x="835" y="1864"/>
                </a:lnTo>
                <a:lnTo>
                  <a:pt x="838" y="1867"/>
                </a:lnTo>
                <a:lnTo>
                  <a:pt x="842" y="1870"/>
                </a:lnTo>
                <a:lnTo>
                  <a:pt x="845" y="1873"/>
                </a:lnTo>
                <a:lnTo>
                  <a:pt x="849" y="1876"/>
                </a:lnTo>
                <a:lnTo>
                  <a:pt x="852" y="1879"/>
                </a:lnTo>
                <a:lnTo>
                  <a:pt x="856" y="1882"/>
                </a:lnTo>
                <a:lnTo>
                  <a:pt x="860" y="1885"/>
                </a:lnTo>
                <a:lnTo>
                  <a:pt x="863" y="1888"/>
                </a:lnTo>
                <a:lnTo>
                  <a:pt x="867" y="1891"/>
                </a:lnTo>
                <a:lnTo>
                  <a:pt x="870" y="1894"/>
                </a:lnTo>
                <a:lnTo>
                  <a:pt x="874" y="1896"/>
                </a:lnTo>
                <a:lnTo>
                  <a:pt x="877" y="1899"/>
                </a:lnTo>
                <a:lnTo>
                  <a:pt x="881" y="1902"/>
                </a:lnTo>
                <a:lnTo>
                  <a:pt x="885" y="1905"/>
                </a:lnTo>
                <a:lnTo>
                  <a:pt x="888" y="1908"/>
                </a:lnTo>
                <a:lnTo>
                  <a:pt x="892" y="1910"/>
                </a:lnTo>
                <a:lnTo>
                  <a:pt x="895" y="1913"/>
                </a:lnTo>
                <a:lnTo>
                  <a:pt x="899" y="1916"/>
                </a:lnTo>
                <a:lnTo>
                  <a:pt x="902" y="1918"/>
                </a:lnTo>
                <a:lnTo>
                  <a:pt x="906" y="1921"/>
                </a:lnTo>
                <a:lnTo>
                  <a:pt x="910" y="1923"/>
                </a:lnTo>
                <a:lnTo>
                  <a:pt x="913" y="1926"/>
                </a:lnTo>
                <a:lnTo>
                  <a:pt x="917" y="1929"/>
                </a:lnTo>
                <a:lnTo>
                  <a:pt x="920" y="1931"/>
                </a:lnTo>
                <a:lnTo>
                  <a:pt x="924" y="1934"/>
                </a:lnTo>
                <a:lnTo>
                  <a:pt x="927" y="1936"/>
                </a:lnTo>
                <a:lnTo>
                  <a:pt x="931" y="1938"/>
                </a:lnTo>
                <a:lnTo>
                  <a:pt x="934" y="1941"/>
                </a:lnTo>
                <a:lnTo>
                  <a:pt x="938" y="1943"/>
                </a:lnTo>
                <a:lnTo>
                  <a:pt x="942" y="1946"/>
                </a:lnTo>
                <a:lnTo>
                  <a:pt x="945" y="1948"/>
                </a:lnTo>
                <a:lnTo>
                  <a:pt x="949" y="1950"/>
                </a:lnTo>
                <a:lnTo>
                  <a:pt x="952" y="1952"/>
                </a:lnTo>
                <a:lnTo>
                  <a:pt x="956" y="1955"/>
                </a:lnTo>
                <a:lnTo>
                  <a:pt x="959" y="1957"/>
                </a:lnTo>
                <a:lnTo>
                  <a:pt x="963" y="1959"/>
                </a:lnTo>
                <a:lnTo>
                  <a:pt x="967" y="1961"/>
                </a:lnTo>
                <a:lnTo>
                  <a:pt x="970" y="1964"/>
                </a:lnTo>
                <a:lnTo>
                  <a:pt x="974" y="1966"/>
                </a:lnTo>
                <a:lnTo>
                  <a:pt x="977" y="1968"/>
                </a:lnTo>
                <a:lnTo>
                  <a:pt x="981" y="1970"/>
                </a:lnTo>
                <a:lnTo>
                  <a:pt x="984" y="1972"/>
                </a:lnTo>
                <a:lnTo>
                  <a:pt x="988" y="1974"/>
                </a:lnTo>
                <a:lnTo>
                  <a:pt x="992" y="1976"/>
                </a:lnTo>
                <a:lnTo>
                  <a:pt x="995" y="1978"/>
                </a:lnTo>
                <a:lnTo>
                  <a:pt x="999" y="1980"/>
                </a:lnTo>
                <a:lnTo>
                  <a:pt x="1002" y="1982"/>
                </a:lnTo>
                <a:lnTo>
                  <a:pt x="1006" y="1984"/>
                </a:lnTo>
                <a:lnTo>
                  <a:pt x="1009" y="1986"/>
                </a:lnTo>
                <a:lnTo>
                  <a:pt x="1013" y="1988"/>
                </a:lnTo>
                <a:lnTo>
                  <a:pt x="1017" y="1989"/>
                </a:lnTo>
                <a:lnTo>
                  <a:pt x="1020" y="1991"/>
                </a:lnTo>
                <a:lnTo>
                  <a:pt x="1024" y="1993"/>
                </a:lnTo>
                <a:lnTo>
                  <a:pt x="1027" y="1995"/>
                </a:lnTo>
                <a:lnTo>
                  <a:pt x="1031" y="1997"/>
                </a:lnTo>
                <a:lnTo>
                  <a:pt x="1034" y="1998"/>
                </a:lnTo>
                <a:lnTo>
                  <a:pt x="1038" y="2000"/>
                </a:lnTo>
                <a:lnTo>
                  <a:pt x="1042" y="2002"/>
                </a:lnTo>
                <a:lnTo>
                  <a:pt x="1045" y="2004"/>
                </a:lnTo>
                <a:lnTo>
                  <a:pt x="1049" y="2005"/>
                </a:lnTo>
                <a:lnTo>
                  <a:pt x="1052" y="2007"/>
                </a:lnTo>
                <a:lnTo>
                  <a:pt x="1056" y="2008"/>
                </a:lnTo>
                <a:lnTo>
                  <a:pt x="1059" y="2010"/>
                </a:lnTo>
                <a:lnTo>
                  <a:pt x="1063" y="2012"/>
                </a:lnTo>
                <a:lnTo>
                  <a:pt x="1067" y="2013"/>
                </a:lnTo>
                <a:lnTo>
                  <a:pt x="1070" y="2015"/>
                </a:lnTo>
                <a:lnTo>
                  <a:pt x="1074" y="2016"/>
                </a:lnTo>
                <a:lnTo>
                  <a:pt x="1077" y="2018"/>
                </a:lnTo>
                <a:lnTo>
                  <a:pt x="1081" y="2019"/>
                </a:lnTo>
                <a:lnTo>
                  <a:pt x="1084" y="2021"/>
                </a:lnTo>
                <a:lnTo>
                  <a:pt x="1088" y="2022"/>
                </a:lnTo>
                <a:lnTo>
                  <a:pt x="1091" y="2024"/>
                </a:lnTo>
                <a:lnTo>
                  <a:pt x="1095" y="2025"/>
                </a:lnTo>
                <a:lnTo>
                  <a:pt x="1099" y="2026"/>
                </a:lnTo>
                <a:lnTo>
                  <a:pt x="1102" y="2028"/>
                </a:lnTo>
                <a:lnTo>
                  <a:pt x="1106" y="2029"/>
                </a:lnTo>
                <a:lnTo>
                  <a:pt x="1109" y="2030"/>
                </a:lnTo>
                <a:lnTo>
                  <a:pt x="1113" y="2032"/>
                </a:lnTo>
                <a:lnTo>
                  <a:pt x="1116" y="2033"/>
                </a:lnTo>
                <a:lnTo>
                  <a:pt x="1120" y="2034"/>
                </a:lnTo>
                <a:lnTo>
                  <a:pt x="1124" y="2035"/>
                </a:lnTo>
                <a:lnTo>
                  <a:pt x="1127" y="2037"/>
                </a:lnTo>
                <a:lnTo>
                  <a:pt x="1131" y="2038"/>
                </a:lnTo>
                <a:lnTo>
                  <a:pt x="1134" y="2039"/>
                </a:lnTo>
                <a:lnTo>
                  <a:pt x="1138" y="2040"/>
                </a:lnTo>
                <a:lnTo>
                  <a:pt x="1141" y="2041"/>
                </a:lnTo>
                <a:lnTo>
                  <a:pt x="1145" y="2043"/>
                </a:lnTo>
                <a:lnTo>
                  <a:pt x="1149" y="2044"/>
                </a:lnTo>
                <a:lnTo>
                  <a:pt x="1152" y="2045"/>
                </a:lnTo>
                <a:lnTo>
                  <a:pt x="1156" y="2046"/>
                </a:lnTo>
                <a:lnTo>
                  <a:pt x="1159" y="2047"/>
                </a:lnTo>
                <a:lnTo>
                  <a:pt x="1163" y="2048"/>
                </a:lnTo>
                <a:lnTo>
                  <a:pt x="1166" y="2049"/>
                </a:lnTo>
                <a:lnTo>
                  <a:pt x="1170" y="2050"/>
                </a:lnTo>
                <a:lnTo>
                  <a:pt x="1174" y="2051"/>
                </a:lnTo>
                <a:lnTo>
                  <a:pt x="1177" y="2052"/>
                </a:lnTo>
                <a:lnTo>
                  <a:pt x="1181" y="2053"/>
                </a:lnTo>
                <a:lnTo>
                  <a:pt x="1184" y="2054"/>
                </a:lnTo>
                <a:lnTo>
                  <a:pt x="1188" y="2055"/>
                </a:lnTo>
                <a:lnTo>
                  <a:pt x="1191" y="2056"/>
                </a:lnTo>
                <a:lnTo>
                  <a:pt x="1195" y="2057"/>
                </a:lnTo>
                <a:lnTo>
                  <a:pt x="1199" y="2058"/>
                </a:lnTo>
                <a:lnTo>
                  <a:pt x="1202" y="2058"/>
                </a:lnTo>
                <a:lnTo>
                  <a:pt x="1206" y="2059"/>
                </a:lnTo>
                <a:lnTo>
                  <a:pt x="1209" y="2060"/>
                </a:lnTo>
                <a:lnTo>
                  <a:pt x="1213" y="2061"/>
                </a:lnTo>
                <a:lnTo>
                  <a:pt x="1216" y="2062"/>
                </a:lnTo>
                <a:lnTo>
                  <a:pt x="1220" y="2063"/>
                </a:lnTo>
                <a:lnTo>
                  <a:pt x="1223" y="2063"/>
                </a:lnTo>
                <a:lnTo>
                  <a:pt x="1227" y="2064"/>
                </a:lnTo>
                <a:lnTo>
                  <a:pt x="1231" y="2065"/>
                </a:lnTo>
                <a:lnTo>
                  <a:pt x="1234" y="2066"/>
                </a:lnTo>
                <a:lnTo>
                  <a:pt x="1238" y="2066"/>
                </a:lnTo>
                <a:lnTo>
                  <a:pt x="1241" y="2067"/>
                </a:lnTo>
                <a:lnTo>
                  <a:pt x="1245" y="2068"/>
                </a:lnTo>
                <a:lnTo>
                  <a:pt x="1248" y="2068"/>
                </a:lnTo>
                <a:lnTo>
                  <a:pt x="1252" y="2069"/>
                </a:lnTo>
                <a:lnTo>
                  <a:pt x="1256" y="2070"/>
                </a:lnTo>
                <a:lnTo>
                  <a:pt x="1259" y="2070"/>
                </a:lnTo>
                <a:lnTo>
                  <a:pt x="1263" y="2071"/>
                </a:lnTo>
                <a:lnTo>
                  <a:pt x="1266" y="2071"/>
                </a:lnTo>
                <a:lnTo>
                  <a:pt x="1270" y="2072"/>
                </a:lnTo>
                <a:lnTo>
                  <a:pt x="1273" y="2073"/>
                </a:lnTo>
                <a:lnTo>
                  <a:pt x="1277" y="2073"/>
                </a:lnTo>
                <a:lnTo>
                  <a:pt x="1281" y="2074"/>
                </a:lnTo>
                <a:lnTo>
                  <a:pt x="1284" y="2074"/>
                </a:lnTo>
                <a:lnTo>
                  <a:pt x="1288" y="2075"/>
                </a:lnTo>
                <a:lnTo>
                  <a:pt x="1291" y="2075"/>
                </a:lnTo>
                <a:lnTo>
                  <a:pt x="1295" y="2076"/>
                </a:lnTo>
                <a:lnTo>
                  <a:pt x="1298" y="2076"/>
                </a:lnTo>
                <a:lnTo>
                  <a:pt x="1302" y="2077"/>
                </a:lnTo>
                <a:lnTo>
                  <a:pt x="1306" y="2077"/>
                </a:lnTo>
                <a:lnTo>
                  <a:pt x="1309" y="2078"/>
                </a:lnTo>
                <a:lnTo>
                  <a:pt x="1313" y="2078"/>
                </a:lnTo>
                <a:lnTo>
                  <a:pt x="1316" y="2078"/>
                </a:lnTo>
                <a:lnTo>
                  <a:pt x="1320" y="2079"/>
                </a:lnTo>
                <a:lnTo>
                  <a:pt x="1323" y="2079"/>
                </a:lnTo>
                <a:lnTo>
                  <a:pt x="1327" y="2080"/>
                </a:lnTo>
                <a:lnTo>
                  <a:pt x="1331" y="2080"/>
                </a:lnTo>
                <a:lnTo>
                  <a:pt x="1334" y="2080"/>
                </a:lnTo>
                <a:lnTo>
                  <a:pt x="1338" y="2081"/>
                </a:lnTo>
                <a:lnTo>
                  <a:pt x="1341" y="2081"/>
                </a:lnTo>
                <a:lnTo>
                  <a:pt x="1345" y="2081"/>
                </a:lnTo>
                <a:lnTo>
                  <a:pt x="1348" y="2081"/>
                </a:lnTo>
                <a:lnTo>
                  <a:pt x="1352" y="2082"/>
                </a:lnTo>
                <a:lnTo>
                  <a:pt x="1356" y="2082"/>
                </a:lnTo>
                <a:lnTo>
                  <a:pt x="1359" y="2082"/>
                </a:lnTo>
                <a:lnTo>
                  <a:pt x="1363" y="2083"/>
                </a:lnTo>
                <a:lnTo>
                  <a:pt x="1366" y="2083"/>
                </a:lnTo>
                <a:lnTo>
                  <a:pt x="1370" y="2083"/>
                </a:lnTo>
                <a:lnTo>
                  <a:pt x="1373" y="2083"/>
                </a:lnTo>
                <a:lnTo>
                  <a:pt x="1377" y="2083"/>
                </a:lnTo>
                <a:lnTo>
                  <a:pt x="1380" y="2084"/>
                </a:lnTo>
                <a:lnTo>
                  <a:pt x="1384" y="2084"/>
                </a:lnTo>
                <a:lnTo>
                  <a:pt x="1388" y="2084"/>
                </a:lnTo>
                <a:lnTo>
                  <a:pt x="1391" y="2084"/>
                </a:lnTo>
                <a:lnTo>
                  <a:pt x="1395" y="2084"/>
                </a:lnTo>
                <a:lnTo>
                  <a:pt x="1398" y="2084"/>
                </a:lnTo>
                <a:lnTo>
                  <a:pt x="1402" y="2085"/>
                </a:lnTo>
                <a:lnTo>
                  <a:pt x="1405" y="2085"/>
                </a:lnTo>
                <a:lnTo>
                  <a:pt x="1409" y="2085"/>
                </a:lnTo>
                <a:lnTo>
                  <a:pt x="1413" y="2085"/>
                </a:lnTo>
                <a:lnTo>
                  <a:pt x="1416" y="2085"/>
                </a:lnTo>
                <a:lnTo>
                  <a:pt x="1420" y="2085"/>
                </a:lnTo>
                <a:lnTo>
                  <a:pt x="1423" y="2085"/>
                </a:lnTo>
                <a:lnTo>
                  <a:pt x="1427" y="2085"/>
                </a:lnTo>
                <a:lnTo>
                  <a:pt x="1430" y="2085"/>
                </a:lnTo>
                <a:lnTo>
                  <a:pt x="1434" y="2085"/>
                </a:lnTo>
                <a:lnTo>
                  <a:pt x="1438" y="2085"/>
                </a:lnTo>
                <a:lnTo>
                  <a:pt x="1441" y="2085"/>
                </a:lnTo>
                <a:lnTo>
                  <a:pt x="1445" y="2085"/>
                </a:lnTo>
                <a:lnTo>
                  <a:pt x="1448" y="2085"/>
                </a:lnTo>
                <a:lnTo>
                  <a:pt x="1452" y="2085"/>
                </a:lnTo>
                <a:lnTo>
                  <a:pt x="1455" y="2085"/>
                </a:lnTo>
                <a:lnTo>
                  <a:pt x="1459" y="2085"/>
                </a:lnTo>
                <a:lnTo>
                  <a:pt x="1463" y="2085"/>
                </a:lnTo>
                <a:lnTo>
                  <a:pt x="1466" y="2085"/>
                </a:lnTo>
                <a:lnTo>
                  <a:pt x="1470" y="2085"/>
                </a:lnTo>
                <a:lnTo>
                  <a:pt x="1473" y="2085"/>
                </a:lnTo>
                <a:lnTo>
                  <a:pt x="1477" y="2085"/>
                </a:lnTo>
                <a:lnTo>
                  <a:pt x="1480" y="2085"/>
                </a:lnTo>
                <a:lnTo>
                  <a:pt x="1484" y="2085"/>
                </a:lnTo>
                <a:lnTo>
                  <a:pt x="1488" y="2085"/>
                </a:lnTo>
                <a:lnTo>
                  <a:pt x="1491" y="2085"/>
                </a:lnTo>
                <a:lnTo>
                  <a:pt x="1495" y="2085"/>
                </a:lnTo>
                <a:lnTo>
                  <a:pt x="1498" y="2084"/>
                </a:lnTo>
                <a:lnTo>
                  <a:pt x="1502" y="2084"/>
                </a:lnTo>
                <a:lnTo>
                  <a:pt x="1505" y="2084"/>
                </a:lnTo>
                <a:lnTo>
                  <a:pt x="1509" y="2084"/>
                </a:lnTo>
                <a:lnTo>
                  <a:pt x="1513" y="2084"/>
                </a:lnTo>
                <a:lnTo>
                  <a:pt x="1516" y="2084"/>
                </a:lnTo>
                <a:lnTo>
                  <a:pt x="1520" y="2084"/>
                </a:lnTo>
                <a:lnTo>
                  <a:pt x="1523" y="2083"/>
                </a:lnTo>
                <a:lnTo>
                  <a:pt x="1527" y="2083"/>
                </a:lnTo>
                <a:lnTo>
                  <a:pt x="1530" y="2083"/>
                </a:lnTo>
                <a:lnTo>
                  <a:pt x="1534" y="2083"/>
                </a:lnTo>
                <a:lnTo>
                  <a:pt x="1537" y="2083"/>
                </a:lnTo>
                <a:lnTo>
                  <a:pt x="1541" y="2082"/>
                </a:lnTo>
                <a:lnTo>
                  <a:pt x="1545" y="2082"/>
                </a:lnTo>
                <a:lnTo>
                  <a:pt x="1548" y="2082"/>
                </a:lnTo>
                <a:lnTo>
                  <a:pt x="1552" y="2082"/>
                </a:lnTo>
                <a:lnTo>
                  <a:pt x="1555" y="2081"/>
                </a:lnTo>
                <a:lnTo>
                  <a:pt x="1559" y="2081"/>
                </a:lnTo>
                <a:lnTo>
                  <a:pt x="1562" y="2081"/>
                </a:lnTo>
                <a:lnTo>
                  <a:pt x="1566" y="2081"/>
                </a:lnTo>
                <a:lnTo>
                  <a:pt x="1570" y="2080"/>
                </a:lnTo>
                <a:lnTo>
                  <a:pt x="1573" y="2080"/>
                </a:lnTo>
                <a:lnTo>
                  <a:pt x="1577" y="2080"/>
                </a:lnTo>
                <a:lnTo>
                  <a:pt x="1580" y="2080"/>
                </a:lnTo>
                <a:lnTo>
                  <a:pt x="1584" y="2079"/>
                </a:lnTo>
                <a:lnTo>
                  <a:pt x="1587" y="2079"/>
                </a:lnTo>
                <a:lnTo>
                  <a:pt x="1591" y="2079"/>
                </a:lnTo>
                <a:lnTo>
                  <a:pt x="1595" y="2078"/>
                </a:lnTo>
                <a:lnTo>
                  <a:pt x="1598" y="2078"/>
                </a:lnTo>
                <a:lnTo>
                  <a:pt x="1602" y="2078"/>
                </a:lnTo>
                <a:lnTo>
                  <a:pt x="1605" y="2077"/>
                </a:lnTo>
                <a:lnTo>
                  <a:pt x="1609" y="2077"/>
                </a:lnTo>
                <a:lnTo>
                  <a:pt x="1612" y="2077"/>
                </a:lnTo>
                <a:lnTo>
                  <a:pt x="1616" y="2076"/>
                </a:lnTo>
                <a:lnTo>
                  <a:pt x="1620" y="2076"/>
                </a:lnTo>
                <a:lnTo>
                  <a:pt x="1623" y="2076"/>
                </a:lnTo>
                <a:lnTo>
                  <a:pt x="1627" y="2075"/>
                </a:lnTo>
                <a:lnTo>
                  <a:pt x="1630" y="2075"/>
                </a:lnTo>
                <a:lnTo>
                  <a:pt x="1634" y="2075"/>
                </a:lnTo>
                <a:lnTo>
                  <a:pt x="1637" y="2074"/>
                </a:lnTo>
                <a:lnTo>
                  <a:pt x="1641" y="2074"/>
                </a:lnTo>
                <a:lnTo>
                  <a:pt x="1645" y="2073"/>
                </a:lnTo>
                <a:lnTo>
                  <a:pt x="1648" y="2073"/>
                </a:lnTo>
                <a:lnTo>
                  <a:pt x="1652" y="2073"/>
                </a:lnTo>
                <a:lnTo>
                  <a:pt x="1655" y="2072"/>
                </a:lnTo>
                <a:lnTo>
                  <a:pt x="1659" y="2072"/>
                </a:lnTo>
                <a:lnTo>
                  <a:pt x="1662" y="2071"/>
                </a:lnTo>
                <a:lnTo>
                  <a:pt x="1666" y="2071"/>
                </a:lnTo>
                <a:lnTo>
                  <a:pt x="1670" y="2071"/>
                </a:lnTo>
                <a:lnTo>
                  <a:pt x="1673" y="2070"/>
                </a:lnTo>
                <a:lnTo>
                  <a:pt x="1677" y="2070"/>
                </a:lnTo>
                <a:lnTo>
                  <a:pt x="1680" y="2069"/>
                </a:lnTo>
                <a:lnTo>
                  <a:pt x="1684" y="2069"/>
                </a:lnTo>
                <a:lnTo>
                  <a:pt x="1687" y="2068"/>
                </a:lnTo>
                <a:lnTo>
                  <a:pt x="1691" y="2068"/>
                </a:lnTo>
                <a:lnTo>
                  <a:pt x="1694" y="2068"/>
                </a:lnTo>
                <a:lnTo>
                  <a:pt x="1698" y="2067"/>
                </a:lnTo>
                <a:lnTo>
                  <a:pt x="1702" y="2067"/>
                </a:lnTo>
                <a:lnTo>
                  <a:pt x="1705" y="2066"/>
                </a:lnTo>
                <a:lnTo>
                  <a:pt x="1709" y="2066"/>
                </a:lnTo>
                <a:lnTo>
                  <a:pt x="1712" y="2065"/>
                </a:lnTo>
                <a:lnTo>
                  <a:pt x="1716" y="2065"/>
                </a:lnTo>
                <a:lnTo>
                  <a:pt x="1719" y="2064"/>
                </a:lnTo>
                <a:lnTo>
                  <a:pt x="1723" y="2064"/>
                </a:lnTo>
                <a:lnTo>
                  <a:pt x="1727" y="2063"/>
                </a:lnTo>
                <a:lnTo>
                  <a:pt x="1730" y="2063"/>
                </a:lnTo>
                <a:lnTo>
                  <a:pt x="1734" y="2062"/>
                </a:lnTo>
                <a:lnTo>
                  <a:pt x="1737" y="2062"/>
                </a:lnTo>
                <a:lnTo>
                  <a:pt x="1741" y="2061"/>
                </a:lnTo>
                <a:lnTo>
                  <a:pt x="1744" y="2061"/>
                </a:lnTo>
                <a:lnTo>
                  <a:pt x="1748" y="2060"/>
                </a:lnTo>
                <a:lnTo>
                  <a:pt x="1752" y="2060"/>
                </a:lnTo>
                <a:lnTo>
                  <a:pt x="1755" y="2059"/>
                </a:lnTo>
                <a:lnTo>
                  <a:pt x="1759" y="2059"/>
                </a:lnTo>
                <a:lnTo>
                  <a:pt x="1762" y="2058"/>
                </a:lnTo>
                <a:lnTo>
                  <a:pt x="1766" y="2058"/>
                </a:lnTo>
                <a:lnTo>
                  <a:pt x="1769" y="2057"/>
                </a:lnTo>
                <a:lnTo>
                  <a:pt x="1773" y="2057"/>
                </a:lnTo>
                <a:lnTo>
                  <a:pt x="1777" y="2056"/>
                </a:lnTo>
                <a:lnTo>
                  <a:pt x="1780" y="2056"/>
                </a:lnTo>
                <a:lnTo>
                  <a:pt x="1784" y="2055"/>
                </a:lnTo>
                <a:lnTo>
                  <a:pt x="1787" y="2055"/>
                </a:lnTo>
                <a:lnTo>
                  <a:pt x="1791" y="2054"/>
                </a:lnTo>
                <a:lnTo>
                  <a:pt x="1794" y="2054"/>
                </a:lnTo>
                <a:lnTo>
                  <a:pt x="1798" y="2053"/>
                </a:lnTo>
                <a:lnTo>
                  <a:pt x="1802" y="2053"/>
                </a:lnTo>
                <a:lnTo>
                  <a:pt x="1805" y="2052"/>
                </a:lnTo>
                <a:lnTo>
                  <a:pt x="1809" y="2052"/>
                </a:lnTo>
                <a:lnTo>
                  <a:pt x="1812" y="2051"/>
                </a:lnTo>
                <a:lnTo>
                  <a:pt x="1816" y="2050"/>
                </a:lnTo>
                <a:lnTo>
                  <a:pt x="1819" y="2050"/>
                </a:lnTo>
                <a:lnTo>
                  <a:pt x="1823" y="2049"/>
                </a:lnTo>
                <a:lnTo>
                  <a:pt x="1827" y="2049"/>
                </a:lnTo>
                <a:lnTo>
                  <a:pt x="1830" y="2048"/>
                </a:lnTo>
                <a:lnTo>
                  <a:pt x="1834" y="2048"/>
                </a:lnTo>
                <a:lnTo>
                  <a:pt x="1837" y="2047"/>
                </a:lnTo>
                <a:lnTo>
                  <a:pt x="1841" y="2047"/>
                </a:lnTo>
                <a:lnTo>
                  <a:pt x="1844" y="2046"/>
                </a:lnTo>
                <a:lnTo>
                  <a:pt x="1848" y="2046"/>
                </a:lnTo>
                <a:lnTo>
                  <a:pt x="1851" y="2045"/>
                </a:lnTo>
                <a:lnTo>
                  <a:pt x="1855" y="2044"/>
                </a:lnTo>
                <a:lnTo>
                  <a:pt x="1859" y="2044"/>
                </a:lnTo>
                <a:lnTo>
                  <a:pt x="1862" y="2043"/>
                </a:lnTo>
                <a:lnTo>
                  <a:pt x="1866" y="2043"/>
                </a:lnTo>
                <a:lnTo>
                  <a:pt x="1869" y="2042"/>
                </a:lnTo>
                <a:lnTo>
                  <a:pt x="1873" y="2042"/>
                </a:lnTo>
                <a:lnTo>
                  <a:pt x="1876" y="2041"/>
                </a:lnTo>
                <a:lnTo>
                  <a:pt x="1880" y="2040"/>
                </a:lnTo>
                <a:lnTo>
                  <a:pt x="1884" y="2040"/>
                </a:lnTo>
                <a:lnTo>
                  <a:pt x="1887" y="2039"/>
                </a:lnTo>
                <a:lnTo>
                  <a:pt x="1891" y="2039"/>
                </a:lnTo>
                <a:lnTo>
                  <a:pt x="1894" y="2038"/>
                </a:lnTo>
                <a:lnTo>
                  <a:pt x="1898" y="2038"/>
                </a:lnTo>
                <a:lnTo>
                  <a:pt x="1901" y="2037"/>
                </a:lnTo>
                <a:lnTo>
                  <a:pt x="1905" y="2036"/>
                </a:lnTo>
                <a:lnTo>
                  <a:pt x="1909" y="2036"/>
                </a:lnTo>
                <a:lnTo>
                  <a:pt x="1912" y="2035"/>
                </a:lnTo>
                <a:lnTo>
                  <a:pt x="1916" y="2035"/>
                </a:lnTo>
                <a:lnTo>
                  <a:pt x="1919" y="2034"/>
                </a:lnTo>
                <a:lnTo>
                  <a:pt x="1923" y="2034"/>
                </a:lnTo>
                <a:lnTo>
                  <a:pt x="1926" y="2033"/>
                </a:lnTo>
                <a:lnTo>
                  <a:pt x="1930" y="2032"/>
                </a:lnTo>
                <a:lnTo>
                  <a:pt x="1934" y="2032"/>
                </a:lnTo>
                <a:lnTo>
                  <a:pt x="1937" y="2031"/>
                </a:lnTo>
                <a:lnTo>
                  <a:pt x="1941" y="2031"/>
                </a:lnTo>
                <a:lnTo>
                  <a:pt x="1944" y="2030"/>
                </a:lnTo>
                <a:lnTo>
                  <a:pt x="1948" y="2030"/>
                </a:lnTo>
                <a:lnTo>
                  <a:pt x="1951" y="2029"/>
                </a:lnTo>
                <a:lnTo>
                  <a:pt x="1955" y="2028"/>
                </a:lnTo>
                <a:lnTo>
                  <a:pt x="1959" y="2028"/>
                </a:lnTo>
                <a:lnTo>
                  <a:pt x="1962" y="2027"/>
                </a:lnTo>
                <a:lnTo>
                  <a:pt x="1966" y="2027"/>
                </a:lnTo>
                <a:lnTo>
                  <a:pt x="1969" y="2026"/>
                </a:lnTo>
                <a:lnTo>
                  <a:pt x="1973" y="2025"/>
                </a:lnTo>
                <a:lnTo>
                  <a:pt x="1976" y="2025"/>
                </a:lnTo>
                <a:lnTo>
                  <a:pt x="1980" y="2024"/>
                </a:lnTo>
                <a:lnTo>
                  <a:pt x="1984" y="2024"/>
                </a:lnTo>
                <a:lnTo>
                  <a:pt x="1987" y="2023"/>
                </a:lnTo>
                <a:lnTo>
                  <a:pt x="1991" y="2023"/>
                </a:lnTo>
                <a:lnTo>
                  <a:pt x="1994" y="2022"/>
                </a:lnTo>
                <a:lnTo>
                  <a:pt x="1998" y="2021"/>
                </a:lnTo>
                <a:lnTo>
                  <a:pt x="2001" y="2021"/>
                </a:lnTo>
                <a:lnTo>
                  <a:pt x="2005" y="2020"/>
                </a:lnTo>
                <a:lnTo>
                  <a:pt x="2008" y="2020"/>
                </a:lnTo>
                <a:lnTo>
                  <a:pt x="2012" y="2019"/>
                </a:lnTo>
                <a:lnTo>
                  <a:pt x="2016" y="2019"/>
                </a:lnTo>
                <a:lnTo>
                  <a:pt x="2019" y="2018"/>
                </a:lnTo>
                <a:lnTo>
                  <a:pt x="2023" y="2017"/>
                </a:lnTo>
                <a:lnTo>
                  <a:pt x="2026" y="2017"/>
                </a:lnTo>
                <a:lnTo>
                  <a:pt x="2030" y="2016"/>
                </a:lnTo>
                <a:lnTo>
                  <a:pt x="2033" y="2016"/>
                </a:lnTo>
                <a:lnTo>
                  <a:pt x="2037" y="2015"/>
                </a:lnTo>
                <a:lnTo>
                  <a:pt x="2041" y="2015"/>
                </a:lnTo>
                <a:lnTo>
                  <a:pt x="2044" y="2014"/>
                </a:lnTo>
                <a:lnTo>
                  <a:pt x="2048" y="2014"/>
                </a:lnTo>
                <a:lnTo>
                  <a:pt x="2051" y="2013"/>
                </a:lnTo>
                <a:lnTo>
                  <a:pt x="2055" y="2012"/>
                </a:lnTo>
                <a:lnTo>
                  <a:pt x="2058" y="2012"/>
                </a:lnTo>
                <a:lnTo>
                  <a:pt x="2062" y="2011"/>
                </a:lnTo>
                <a:lnTo>
                  <a:pt x="2066" y="2011"/>
                </a:lnTo>
                <a:lnTo>
                  <a:pt x="2069" y="2010"/>
                </a:lnTo>
                <a:lnTo>
                  <a:pt x="2073" y="2010"/>
                </a:lnTo>
                <a:lnTo>
                  <a:pt x="2076" y="2009"/>
                </a:lnTo>
                <a:lnTo>
                  <a:pt x="2080" y="2009"/>
                </a:lnTo>
                <a:lnTo>
                  <a:pt x="2083" y="2008"/>
                </a:lnTo>
                <a:lnTo>
                  <a:pt x="2087" y="2007"/>
                </a:lnTo>
                <a:lnTo>
                  <a:pt x="2091" y="2007"/>
                </a:lnTo>
                <a:lnTo>
                  <a:pt x="2094" y="2006"/>
                </a:lnTo>
                <a:lnTo>
                  <a:pt x="2098" y="2006"/>
                </a:lnTo>
                <a:lnTo>
                  <a:pt x="2101" y="2005"/>
                </a:lnTo>
                <a:lnTo>
                  <a:pt x="2105" y="2005"/>
                </a:lnTo>
                <a:lnTo>
                  <a:pt x="2108" y="2004"/>
                </a:lnTo>
                <a:lnTo>
                  <a:pt x="2112" y="2004"/>
                </a:lnTo>
                <a:lnTo>
                  <a:pt x="2116" y="2003"/>
                </a:lnTo>
                <a:lnTo>
                  <a:pt x="2119" y="2003"/>
                </a:lnTo>
                <a:lnTo>
                  <a:pt x="2123" y="2002"/>
                </a:lnTo>
                <a:lnTo>
                  <a:pt x="2126" y="2002"/>
                </a:lnTo>
                <a:lnTo>
                  <a:pt x="2130" y="2001"/>
                </a:lnTo>
                <a:lnTo>
                  <a:pt x="2133" y="2001"/>
                </a:lnTo>
                <a:lnTo>
                  <a:pt x="2137" y="2000"/>
                </a:lnTo>
                <a:lnTo>
                  <a:pt x="2141" y="2000"/>
                </a:lnTo>
                <a:lnTo>
                  <a:pt x="2144" y="1999"/>
                </a:lnTo>
                <a:lnTo>
                  <a:pt x="2148" y="1999"/>
                </a:lnTo>
                <a:lnTo>
                  <a:pt x="2151" y="1998"/>
                </a:lnTo>
                <a:lnTo>
                  <a:pt x="2155" y="1998"/>
                </a:lnTo>
                <a:lnTo>
                  <a:pt x="2158" y="1997"/>
                </a:lnTo>
                <a:lnTo>
                  <a:pt x="2162" y="1997"/>
                </a:lnTo>
                <a:lnTo>
                  <a:pt x="2165" y="1996"/>
                </a:lnTo>
                <a:lnTo>
                  <a:pt x="2169" y="1996"/>
                </a:lnTo>
                <a:lnTo>
                  <a:pt x="2173" y="1995"/>
                </a:lnTo>
                <a:lnTo>
                  <a:pt x="2176" y="1995"/>
                </a:lnTo>
                <a:lnTo>
                  <a:pt x="2180" y="1994"/>
                </a:lnTo>
                <a:lnTo>
                  <a:pt x="2183" y="1994"/>
                </a:lnTo>
                <a:lnTo>
                  <a:pt x="2187" y="1993"/>
                </a:lnTo>
                <a:lnTo>
                  <a:pt x="2190" y="1993"/>
                </a:lnTo>
                <a:lnTo>
                  <a:pt x="2194" y="1992"/>
                </a:lnTo>
                <a:lnTo>
                  <a:pt x="2198" y="1992"/>
                </a:lnTo>
                <a:lnTo>
                  <a:pt x="2201" y="1991"/>
                </a:lnTo>
                <a:lnTo>
                  <a:pt x="2205" y="1991"/>
                </a:lnTo>
                <a:lnTo>
                  <a:pt x="2208" y="1990"/>
                </a:lnTo>
                <a:lnTo>
                  <a:pt x="2212" y="1990"/>
                </a:lnTo>
                <a:lnTo>
                  <a:pt x="2215" y="1989"/>
                </a:lnTo>
                <a:lnTo>
                  <a:pt x="2219" y="1989"/>
                </a:lnTo>
                <a:lnTo>
                  <a:pt x="2223" y="1988"/>
                </a:lnTo>
                <a:lnTo>
                  <a:pt x="2226" y="1988"/>
                </a:lnTo>
                <a:lnTo>
                  <a:pt x="2230" y="1987"/>
                </a:lnTo>
                <a:lnTo>
                  <a:pt x="2233" y="1987"/>
                </a:lnTo>
                <a:lnTo>
                  <a:pt x="2237" y="1987"/>
                </a:lnTo>
                <a:lnTo>
                  <a:pt x="2240" y="1986"/>
                </a:lnTo>
                <a:lnTo>
                  <a:pt x="2244" y="1986"/>
                </a:lnTo>
                <a:lnTo>
                  <a:pt x="2248" y="1985"/>
                </a:lnTo>
                <a:lnTo>
                  <a:pt x="2251" y="1985"/>
                </a:lnTo>
                <a:lnTo>
                  <a:pt x="2255" y="1984"/>
                </a:lnTo>
                <a:lnTo>
                  <a:pt x="2258" y="1984"/>
                </a:lnTo>
                <a:lnTo>
                  <a:pt x="2262" y="1983"/>
                </a:lnTo>
                <a:lnTo>
                  <a:pt x="2265" y="1983"/>
                </a:lnTo>
                <a:lnTo>
                  <a:pt x="2269" y="1983"/>
                </a:lnTo>
                <a:lnTo>
                  <a:pt x="2273" y="1982"/>
                </a:lnTo>
                <a:lnTo>
                  <a:pt x="2276" y="1982"/>
                </a:lnTo>
                <a:lnTo>
                  <a:pt x="2280" y="1981"/>
                </a:lnTo>
                <a:lnTo>
                  <a:pt x="2283" y="1981"/>
                </a:lnTo>
                <a:lnTo>
                  <a:pt x="2287" y="1980"/>
                </a:lnTo>
                <a:lnTo>
                  <a:pt x="2290" y="1980"/>
                </a:lnTo>
                <a:lnTo>
                  <a:pt x="2294" y="1980"/>
                </a:lnTo>
                <a:lnTo>
                  <a:pt x="2298" y="1979"/>
                </a:lnTo>
                <a:lnTo>
                  <a:pt x="2301" y="1979"/>
                </a:lnTo>
                <a:lnTo>
                  <a:pt x="2305" y="1978"/>
                </a:lnTo>
                <a:lnTo>
                  <a:pt x="2308" y="1978"/>
                </a:lnTo>
                <a:lnTo>
                  <a:pt x="2312" y="1978"/>
                </a:lnTo>
                <a:lnTo>
                  <a:pt x="2315" y="1977"/>
                </a:lnTo>
                <a:lnTo>
                  <a:pt x="2319" y="1977"/>
                </a:lnTo>
                <a:lnTo>
                  <a:pt x="2322" y="1977"/>
                </a:lnTo>
                <a:lnTo>
                  <a:pt x="2326" y="1976"/>
                </a:lnTo>
                <a:lnTo>
                  <a:pt x="2330" y="1976"/>
                </a:lnTo>
                <a:lnTo>
                  <a:pt x="2333" y="1975"/>
                </a:lnTo>
                <a:lnTo>
                  <a:pt x="2337" y="1975"/>
                </a:lnTo>
                <a:lnTo>
                  <a:pt x="2340" y="1975"/>
                </a:lnTo>
                <a:lnTo>
                  <a:pt x="2344" y="1974"/>
                </a:lnTo>
                <a:lnTo>
                  <a:pt x="2347" y="1974"/>
                </a:lnTo>
                <a:lnTo>
                  <a:pt x="2351" y="1974"/>
                </a:lnTo>
                <a:lnTo>
                  <a:pt x="2355" y="1973"/>
                </a:lnTo>
                <a:lnTo>
                  <a:pt x="2358" y="1973"/>
                </a:lnTo>
                <a:lnTo>
                  <a:pt x="2362" y="1973"/>
                </a:lnTo>
                <a:lnTo>
                  <a:pt x="2365" y="1972"/>
                </a:lnTo>
                <a:lnTo>
                  <a:pt x="2369" y="1972"/>
                </a:lnTo>
                <a:lnTo>
                  <a:pt x="2372" y="1972"/>
                </a:lnTo>
                <a:lnTo>
                  <a:pt x="2376" y="1971"/>
                </a:lnTo>
                <a:lnTo>
                  <a:pt x="2380" y="1971"/>
                </a:lnTo>
                <a:lnTo>
                  <a:pt x="2383" y="1971"/>
                </a:lnTo>
                <a:lnTo>
                  <a:pt x="2387" y="1970"/>
                </a:lnTo>
                <a:lnTo>
                  <a:pt x="2390" y="1970"/>
                </a:lnTo>
                <a:lnTo>
                  <a:pt x="2394" y="1970"/>
                </a:lnTo>
                <a:lnTo>
                  <a:pt x="2397" y="1969"/>
                </a:lnTo>
                <a:lnTo>
                  <a:pt x="2401" y="1969"/>
                </a:lnTo>
                <a:lnTo>
                  <a:pt x="2405" y="1969"/>
                </a:lnTo>
                <a:lnTo>
                  <a:pt x="2408" y="1968"/>
                </a:lnTo>
                <a:lnTo>
                  <a:pt x="2412" y="1968"/>
                </a:lnTo>
                <a:lnTo>
                  <a:pt x="2415" y="1968"/>
                </a:lnTo>
                <a:lnTo>
                  <a:pt x="2419" y="1967"/>
                </a:lnTo>
                <a:lnTo>
                  <a:pt x="2422" y="1967"/>
                </a:lnTo>
                <a:lnTo>
                  <a:pt x="2426" y="1967"/>
                </a:lnTo>
                <a:lnTo>
                  <a:pt x="2430" y="1967"/>
                </a:lnTo>
                <a:lnTo>
                  <a:pt x="2433" y="1966"/>
                </a:lnTo>
                <a:lnTo>
                  <a:pt x="2437" y="1966"/>
                </a:lnTo>
                <a:lnTo>
                  <a:pt x="2440" y="1966"/>
                </a:lnTo>
                <a:lnTo>
                  <a:pt x="2444" y="1966"/>
                </a:lnTo>
                <a:lnTo>
                  <a:pt x="2447" y="1965"/>
                </a:lnTo>
                <a:lnTo>
                  <a:pt x="2451" y="1965"/>
                </a:lnTo>
                <a:lnTo>
                  <a:pt x="2455" y="1965"/>
                </a:lnTo>
                <a:lnTo>
                  <a:pt x="2458" y="1965"/>
                </a:lnTo>
                <a:lnTo>
                  <a:pt x="2462" y="1964"/>
                </a:lnTo>
                <a:lnTo>
                  <a:pt x="2465" y="1964"/>
                </a:lnTo>
                <a:lnTo>
                  <a:pt x="2469" y="1964"/>
                </a:lnTo>
                <a:lnTo>
                  <a:pt x="2472" y="1964"/>
                </a:lnTo>
                <a:lnTo>
                  <a:pt x="2476" y="1963"/>
                </a:lnTo>
                <a:lnTo>
                  <a:pt x="2479" y="1963"/>
                </a:lnTo>
                <a:lnTo>
                  <a:pt x="2483" y="1963"/>
                </a:lnTo>
                <a:lnTo>
                  <a:pt x="2487" y="1963"/>
                </a:lnTo>
                <a:lnTo>
                  <a:pt x="2490" y="1962"/>
                </a:lnTo>
                <a:lnTo>
                  <a:pt x="2494" y="1962"/>
                </a:lnTo>
                <a:lnTo>
                  <a:pt x="2497" y="1962"/>
                </a:lnTo>
                <a:lnTo>
                  <a:pt x="2501" y="1962"/>
                </a:lnTo>
                <a:lnTo>
                  <a:pt x="2504" y="1962"/>
                </a:lnTo>
                <a:lnTo>
                  <a:pt x="2508" y="1961"/>
                </a:lnTo>
                <a:lnTo>
                  <a:pt x="2512" y="1961"/>
                </a:lnTo>
                <a:lnTo>
                  <a:pt x="2515" y="1961"/>
                </a:lnTo>
                <a:lnTo>
                  <a:pt x="2519" y="1961"/>
                </a:lnTo>
                <a:lnTo>
                  <a:pt x="2522" y="1961"/>
                </a:lnTo>
                <a:lnTo>
                  <a:pt x="2526" y="1960"/>
                </a:lnTo>
                <a:lnTo>
                  <a:pt x="2529" y="1960"/>
                </a:lnTo>
                <a:lnTo>
                  <a:pt x="2533" y="1960"/>
                </a:lnTo>
                <a:lnTo>
                  <a:pt x="2537" y="1960"/>
                </a:lnTo>
                <a:lnTo>
                  <a:pt x="2540" y="1960"/>
                </a:lnTo>
                <a:lnTo>
                  <a:pt x="2544" y="1959"/>
                </a:lnTo>
                <a:lnTo>
                  <a:pt x="2547" y="1959"/>
                </a:lnTo>
                <a:lnTo>
                  <a:pt x="2551" y="1959"/>
                </a:lnTo>
                <a:lnTo>
                  <a:pt x="2554" y="1959"/>
                </a:lnTo>
                <a:lnTo>
                  <a:pt x="2558" y="1959"/>
                </a:lnTo>
                <a:lnTo>
                  <a:pt x="2562" y="1959"/>
                </a:lnTo>
                <a:lnTo>
                  <a:pt x="2565" y="1958"/>
                </a:lnTo>
                <a:lnTo>
                  <a:pt x="2569" y="1958"/>
                </a:lnTo>
                <a:lnTo>
                  <a:pt x="2572" y="1958"/>
                </a:lnTo>
                <a:lnTo>
                  <a:pt x="2576" y="1958"/>
                </a:lnTo>
                <a:lnTo>
                  <a:pt x="2579" y="1958"/>
                </a:lnTo>
                <a:lnTo>
                  <a:pt x="2583" y="1958"/>
                </a:lnTo>
                <a:lnTo>
                  <a:pt x="2587" y="1958"/>
                </a:lnTo>
                <a:lnTo>
                  <a:pt x="2590" y="1957"/>
                </a:lnTo>
                <a:lnTo>
                  <a:pt x="2594" y="1957"/>
                </a:lnTo>
                <a:lnTo>
                  <a:pt x="2597" y="1957"/>
                </a:lnTo>
                <a:lnTo>
                  <a:pt x="2601" y="1957"/>
                </a:lnTo>
                <a:lnTo>
                  <a:pt x="2604" y="1957"/>
                </a:lnTo>
                <a:lnTo>
                  <a:pt x="2608" y="1957"/>
                </a:lnTo>
                <a:lnTo>
                  <a:pt x="2612" y="1957"/>
                </a:lnTo>
                <a:lnTo>
                  <a:pt x="2615" y="1957"/>
                </a:lnTo>
                <a:lnTo>
                  <a:pt x="2619" y="1957"/>
                </a:lnTo>
                <a:lnTo>
                  <a:pt x="2622" y="1956"/>
                </a:lnTo>
                <a:lnTo>
                  <a:pt x="2626" y="1956"/>
                </a:lnTo>
                <a:lnTo>
                  <a:pt x="2629" y="1956"/>
                </a:lnTo>
                <a:lnTo>
                  <a:pt x="2633" y="1956"/>
                </a:lnTo>
                <a:lnTo>
                  <a:pt x="2636" y="1956"/>
                </a:lnTo>
                <a:lnTo>
                  <a:pt x="2640" y="1956"/>
                </a:lnTo>
                <a:lnTo>
                  <a:pt x="2644" y="1956"/>
                </a:lnTo>
                <a:lnTo>
                  <a:pt x="2647" y="1956"/>
                </a:lnTo>
                <a:lnTo>
                  <a:pt x="2651" y="1956"/>
                </a:lnTo>
                <a:lnTo>
                  <a:pt x="2654" y="1956"/>
                </a:lnTo>
                <a:lnTo>
                  <a:pt x="2658" y="1956"/>
                </a:lnTo>
                <a:lnTo>
                  <a:pt x="2661" y="1956"/>
                </a:lnTo>
                <a:lnTo>
                  <a:pt x="2665" y="1956"/>
                </a:lnTo>
                <a:lnTo>
                  <a:pt x="2669" y="1955"/>
                </a:lnTo>
                <a:lnTo>
                  <a:pt x="2672" y="1955"/>
                </a:lnTo>
                <a:lnTo>
                  <a:pt x="2676" y="1955"/>
                </a:lnTo>
                <a:lnTo>
                  <a:pt x="2679" y="1955"/>
                </a:lnTo>
                <a:lnTo>
                  <a:pt x="2683" y="1955"/>
                </a:lnTo>
                <a:lnTo>
                  <a:pt x="2686" y="1955"/>
                </a:lnTo>
                <a:lnTo>
                  <a:pt x="2690" y="1955"/>
                </a:lnTo>
                <a:lnTo>
                  <a:pt x="2694" y="1955"/>
                </a:lnTo>
                <a:lnTo>
                  <a:pt x="2697" y="1955"/>
                </a:lnTo>
                <a:lnTo>
                  <a:pt x="2701" y="1955"/>
                </a:lnTo>
                <a:lnTo>
                  <a:pt x="2704" y="1955"/>
                </a:lnTo>
                <a:lnTo>
                  <a:pt x="2708" y="1955"/>
                </a:lnTo>
                <a:lnTo>
                  <a:pt x="2711" y="1955"/>
                </a:lnTo>
                <a:lnTo>
                  <a:pt x="2715" y="1955"/>
                </a:lnTo>
                <a:lnTo>
                  <a:pt x="2719" y="1955"/>
                </a:lnTo>
                <a:lnTo>
                  <a:pt x="2722" y="1955"/>
                </a:lnTo>
                <a:lnTo>
                  <a:pt x="2726" y="1955"/>
                </a:lnTo>
                <a:lnTo>
                  <a:pt x="2729" y="1955"/>
                </a:lnTo>
                <a:lnTo>
                  <a:pt x="2733" y="1955"/>
                </a:lnTo>
                <a:lnTo>
                  <a:pt x="2736" y="1955"/>
                </a:lnTo>
                <a:lnTo>
                  <a:pt x="2740" y="1955"/>
                </a:lnTo>
                <a:lnTo>
                  <a:pt x="2744" y="1955"/>
                </a:lnTo>
                <a:lnTo>
                  <a:pt x="2747" y="1955"/>
                </a:lnTo>
                <a:lnTo>
                  <a:pt x="2751" y="1955"/>
                </a:lnTo>
                <a:lnTo>
                  <a:pt x="2754" y="1955"/>
                </a:lnTo>
                <a:lnTo>
                  <a:pt x="2758" y="1955"/>
                </a:lnTo>
                <a:lnTo>
                  <a:pt x="2761" y="1955"/>
                </a:lnTo>
                <a:lnTo>
                  <a:pt x="2765" y="1955"/>
                </a:lnTo>
                <a:lnTo>
                  <a:pt x="2769" y="1955"/>
                </a:lnTo>
                <a:lnTo>
                  <a:pt x="2772" y="1955"/>
                </a:lnTo>
                <a:lnTo>
                  <a:pt x="2776" y="1955"/>
                </a:lnTo>
                <a:lnTo>
                  <a:pt x="2779" y="1955"/>
                </a:lnTo>
                <a:lnTo>
                  <a:pt x="2783" y="1955"/>
                </a:lnTo>
                <a:lnTo>
                  <a:pt x="2786" y="1955"/>
                </a:lnTo>
                <a:lnTo>
                  <a:pt x="2790" y="1955"/>
                </a:lnTo>
                <a:lnTo>
                  <a:pt x="2793" y="1955"/>
                </a:lnTo>
                <a:lnTo>
                  <a:pt x="2797" y="1955"/>
                </a:lnTo>
                <a:lnTo>
                  <a:pt x="2801" y="1955"/>
                </a:lnTo>
                <a:lnTo>
                  <a:pt x="2804" y="1955"/>
                </a:lnTo>
                <a:lnTo>
                  <a:pt x="2808" y="1955"/>
                </a:lnTo>
                <a:lnTo>
                  <a:pt x="2811" y="1955"/>
                </a:lnTo>
                <a:lnTo>
                  <a:pt x="2815" y="1955"/>
                </a:lnTo>
                <a:lnTo>
                  <a:pt x="2818" y="1955"/>
                </a:lnTo>
                <a:lnTo>
                  <a:pt x="2822" y="1955"/>
                </a:lnTo>
                <a:lnTo>
                  <a:pt x="2826" y="1955"/>
                </a:lnTo>
                <a:lnTo>
                  <a:pt x="2829" y="1956"/>
                </a:lnTo>
                <a:lnTo>
                  <a:pt x="2833" y="1956"/>
                </a:lnTo>
                <a:lnTo>
                  <a:pt x="2836" y="1956"/>
                </a:lnTo>
                <a:lnTo>
                  <a:pt x="2840" y="1956"/>
                </a:lnTo>
                <a:lnTo>
                  <a:pt x="2843" y="1956"/>
                </a:lnTo>
                <a:lnTo>
                  <a:pt x="2847" y="1956"/>
                </a:lnTo>
                <a:lnTo>
                  <a:pt x="2851" y="1956"/>
                </a:lnTo>
                <a:lnTo>
                  <a:pt x="2854" y="1956"/>
                </a:lnTo>
                <a:lnTo>
                  <a:pt x="2858" y="1956"/>
                </a:lnTo>
                <a:lnTo>
                  <a:pt x="2861" y="1956"/>
                </a:lnTo>
                <a:lnTo>
                  <a:pt x="2865" y="1956"/>
                </a:lnTo>
                <a:lnTo>
                  <a:pt x="2868" y="1956"/>
                </a:lnTo>
                <a:lnTo>
                  <a:pt x="2872" y="1956"/>
                </a:lnTo>
                <a:lnTo>
                  <a:pt x="2876" y="1956"/>
                </a:lnTo>
                <a:lnTo>
                  <a:pt x="2879" y="1956"/>
                </a:lnTo>
                <a:lnTo>
                  <a:pt x="2883" y="1957"/>
                </a:lnTo>
                <a:lnTo>
                  <a:pt x="2886" y="1957"/>
                </a:lnTo>
                <a:lnTo>
                  <a:pt x="2890" y="1957"/>
                </a:lnTo>
                <a:lnTo>
                  <a:pt x="2893" y="1957"/>
                </a:lnTo>
                <a:lnTo>
                  <a:pt x="2897" y="1957"/>
                </a:lnTo>
                <a:lnTo>
                  <a:pt x="2901" y="1957"/>
                </a:lnTo>
                <a:lnTo>
                  <a:pt x="2904" y="1957"/>
                </a:lnTo>
                <a:lnTo>
                  <a:pt x="2908" y="1957"/>
                </a:lnTo>
                <a:lnTo>
                  <a:pt x="2911" y="1957"/>
                </a:lnTo>
                <a:lnTo>
                  <a:pt x="2915" y="1957"/>
                </a:lnTo>
                <a:lnTo>
                  <a:pt x="2918" y="1957"/>
                </a:lnTo>
                <a:lnTo>
                  <a:pt x="2922" y="1958"/>
                </a:lnTo>
                <a:lnTo>
                  <a:pt x="2926" y="1958"/>
                </a:lnTo>
                <a:lnTo>
                  <a:pt x="2929" y="1958"/>
                </a:lnTo>
                <a:lnTo>
                  <a:pt x="2933" y="1958"/>
                </a:lnTo>
                <a:lnTo>
                  <a:pt x="2936" y="1958"/>
                </a:lnTo>
                <a:lnTo>
                  <a:pt x="2940" y="1958"/>
                </a:lnTo>
                <a:lnTo>
                  <a:pt x="2943" y="1958"/>
                </a:lnTo>
                <a:lnTo>
                  <a:pt x="2947" y="1958"/>
                </a:lnTo>
                <a:lnTo>
                  <a:pt x="2950" y="1958"/>
                </a:lnTo>
                <a:lnTo>
                  <a:pt x="2954" y="1958"/>
                </a:lnTo>
                <a:lnTo>
                  <a:pt x="2958" y="1959"/>
                </a:lnTo>
                <a:lnTo>
                  <a:pt x="2961" y="1959"/>
                </a:lnTo>
                <a:lnTo>
                  <a:pt x="2965" y="1959"/>
                </a:lnTo>
                <a:lnTo>
                  <a:pt x="2968" y="1959"/>
                </a:lnTo>
                <a:lnTo>
                  <a:pt x="2972" y="1959"/>
                </a:lnTo>
                <a:lnTo>
                  <a:pt x="2975" y="1959"/>
                </a:lnTo>
                <a:lnTo>
                  <a:pt x="2979" y="1959"/>
                </a:lnTo>
                <a:lnTo>
                  <a:pt x="2983" y="1959"/>
                </a:lnTo>
                <a:lnTo>
                  <a:pt x="2986" y="1959"/>
                </a:lnTo>
                <a:lnTo>
                  <a:pt x="2990" y="1959"/>
                </a:lnTo>
                <a:lnTo>
                  <a:pt x="2993" y="1960"/>
                </a:lnTo>
                <a:lnTo>
                  <a:pt x="2997" y="1960"/>
                </a:lnTo>
                <a:lnTo>
                  <a:pt x="3000" y="1960"/>
                </a:lnTo>
                <a:lnTo>
                  <a:pt x="3004" y="1960"/>
                </a:lnTo>
                <a:lnTo>
                  <a:pt x="3008" y="1960"/>
                </a:lnTo>
                <a:lnTo>
                  <a:pt x="3011" y="1960"/>
                </a:lnTo>
                <a:lnTo>
                  <a:pt x="3015" y="1960"/>
                </a:lnTo>
                <a:lnTo>
                  <a:pt x="3018" y="1960"/>
                </a:lnTo>
                <a:lnTo>
                  <a:pt x="3022" y="1960"/>
                </a:lnTo>
                <a:lnTo>
                  <a:pt x="3025" y="1961"/>
                </a:lnTo>
                <a:lnTo>
                  <a:pt x="3029" y="1961"/>
                </a:lnTo>
                <a:lnTo>
                  <a:pt x="3033" y="1961"/>
                </a:lnTo>
                <a:lnTo>
                  <a:pt x="3036" y="1961"/>
                </a:lnTo>
                <a:lnTo>
                  <a:pt x="3040" y="1961"/>
                </a:lnTo>
                <a:lnTo>
                  <a:pt x="3043" y="1961"/>
                </a:lnTo>
                <a:lnTo>
                  <a:pt x="3047" y="1961"/>
                </a:lnTo>
                <a:lnTo>
                  <a:pt x="3050" y="1961"/>
                </a:lnTo>
                <a:lnTo>
                  <a:pt x="3054" y="1961"/>
                </a:lnTo>
                <a:lnTo>
                  <a:pt x="3058" y="1961"/>
                </a:lnTo>
                <a:lnTo>
                  <a:pt x="3061" y="1962"/>
                </a:lnTo>
                <a:lnTo>
                  <a:pt x="3065" y="1962"/>
                </a:lnTo>
                <a:lnTo>
                  <a:pt x="3068" y="1962"/>
                </a:lnTo>
                <a:lnTo>
                  <a:pt x="3072" y="1962"/>
                </a:lnTo>
                <a:lnTo>
                  <a:pt x="3075" y="1962"/>
                </a:lnTo>
                <a:lnTo>
                  <a:pt x="3079" y="1962"/>
                </a:lnTo>
                <a:lnTo>
                  <a:pt x="3083" y="1962"/>
                </a:lnTo>
                <a:lnTo>
                  <a:pt x="3086" y="1962"/>
                </a:lnTo>
                <a:lnTo>
                  <a:pt x="3090" y="1962"/>
                </a:lnTo>
                <a:lnTo>
                  <a:pt x="3093" y="1962"/>
                </a:lnTo>
                <a:lnTo>
                  <a:pt x="3097" y="1963"/>
                </a:lnTo>
                <a:lnTo>
                  <a:pt x="3100" y="1963"/>
                </a:lnTo>
                <a:lnTo>
                  <a:pt x="3104" y="1963"/>
                </a:lnTo>
                <a:lnTo>
                  <a:pt x="3107" y="1963"/>
                </a:lnTo>
                <a:lnTo>
                  <a:pt x="3111" y="1963"/>
                </a:lnTo>
                <a:lnTo>
                  <a:pt x="3115" y="1963"/>
                </a:lnTo>
                <a:lnTo>
                  <a:pt x="3118" y="1963"/>
                </a:lnTo>
                <a:lnTo>
                  <a:pt x="3122" y="1963"/>
                </a:lnTo>
                <a:lnTo>
                  <a:pt x="3125" y="1963"/>
                </a:lnTo>
                <a:lnTo>
                  <a:pt x="3129" y="1963"/>
                </a:lnTo>
                <a:lnTo>
                  <a:pt x="3132" y="1963"/>
                </a:lnTo>
                <a:lnTo>
                  <a:pt x="3136" y="1964"/>
                </a:lnTo>
                <a:lnTo>
                  <a:pt x="3140" y="1964"/>
                </a:lnTo>
                <a:lnTo>
                  <a:pt x="3143" y="1964"/>
                </a:lnTo>
                <a:lnTo>
                  <a:pt x="3147" y="1964"/>
                </a:lnTo>
                <a:lnTo>
                  <a:pt x="3150" y="1964"/>
                </a:lnTo>
                <a:lnTo>
                  <a:pt x="3154" y="1964"/>
                </a:lnTo>
                <a:lnTo>
                  <a:pt x="3157" y="1964"/>
                </a:lnTo>
                <a:lnTo>
                  <a:pt x="3161" y="1964"/>
                </a:lnTo>
                <a:lnTo>
                  <a:pt x="3165" y="1964"/>
                </a:lnTo>
                <a:lnTo>
                  <a:pt x="3168" y="1964"/>
                </a:lnTo>
                <a:lnTo>
                  <a:pt x="3172" y="1964"/>
                </a:lnTo>
                <a:lnTo>
                  <a:pt x="3175" y="1964"/>
                </a:lnTo>
                <a:lnTo>
                  <a:pt x="3179" y="1964"/>
                </a:lnTo>
                <a:lnTo>
                  <a:pt x="3182" y="1964"/>
                </a:lnTo>
                <a:lnTo>
                  <a:pt x="3186" y="1964"/>
                </a:lnTo>
                <a:lnTo>
                  <a:pt x="3190" y="1965"/>
                </a:lnTo>
                <a:lnTo>
                  <a:pt x="3193" y="1965"/>
                </a:lnTo>
                <a:lnTo>
                  <a:pt x="3197" y="1965"/>
                </a:lnTo>
                <a:lnTo>
                  <a:pt x="3200" y="1965"/>
                </a:lnTo>
                <a:lnTo>
                  <a:pt x="3204" y="1965"/>
                </a:lnTo>
                <a:lnTo>
                  <a:pt x="3207" y="1965"/>
                </a:lnTo>
                <a:lnTo>
                  <a:pt x="3211" y="1965"/>
                </a:lnTo>
                <a:lnTo>
                  <a:pt x="3215" y="1965"/>
                </a:lnTo>
                <a:lnTo>
                  <a:pt x="3218" y="1965"/>
                </a:lnTo>
                <a:lnTo>
                  <a:pt x="3222" y="1965"/>
                </a:lnTo>
                <a:lnTo>
                  <a:pt x="3225" y="1965"/>
                </a:lnTo>
                <a:lnTo>
                  <a:pt x="3229" y="1965"/>
                </a:lnTo>
                <a:lnTo>
                  <a:pt x="3232" y="1965"/>
                </a:lnTo>
                <a:lnTo>
                  <a:pt x="3236" y="1965"/>
                </a:lnTo>
                <a:lnTo>
                  <a:pt x="3239" y="1965"/>
                </a:lnTo>
                <a:lnTo>
                  <a:pt x="3243" y="1965"/>
                </a:lnTo>
                <a:lnTo>
                  <a:pt x="3247" y="1965"/>
                </a:lnTo>
                <a:lnTo>
                  <a:pt x="3250" y="1965"/>
                </a:lnTo>
                <a:lnTo>
                  <a:pt x="3254" y="1965"/>
                </a:lnTo>
                <a:lnTo>
                  <a:pt x="3257" y="1965"/>
                </a:lnTo>
                <a:lnTo>
                  <a:pt x="3261" y="1965"/>
                </a:lnTo>
                <a:lnTo>
                  <a:pt x="3264" y="1965"/>
                </a:lnTo>
                <a:lnTo>
                  <a:pt x="3268" y="1965"/>
                </a:lnTo>
                <a:lnTo>
                  <a:pt x="3272" y="1965"/>
                </a:lnTo>
                <a:lnTo>
                  <a:pt x="3275" y="1965"/>
                </a:lnTo>
                <a:lnTo>
                  <a:pt x="3279" y="1965"/>
                </a:lnTo>
                <a:lnTo>
                  <a:pt x="3282" y="1965"/>
                </a:lnTo>
                <a:lnTo>
                  <a:pt x="3286" y="1965"/>
                </a:lnTo>
                <a:lnTo>
                  <a:pt x="3289" y="1965"/>
                </a:lnTo>
                <a:lnTo>
                  <a:pt x="3293" y="1964"/>
                </a:lnTo>
                <a:lnTo>
                  <a:pt x="3297" y="1964"/>
                </a:lnTo>
                <a:lnTo>
                  <a:pt x="3300" y="1964"/>
                </a:lnTo>
                <a:lnTo>
                  <a:pt x="3304" y="1964"/>
                </a:lnTo>
                <a:lnTo>
                  <a:pt x="3307" y="1964"/>
                </a:lnTo>
                <a:lnTo>
                  <a:pt x="3311" y="1964"/>
                </a:lnTo>
                <a:lnTo>
                  <a:pt x="3314" y="1964"/>
                </a:lnTo>
                <a:lnTo>
                  <a:pt x="3318" y="1964"/>
                </a:lnTo>
                <a:lnTo>
                  <a:pt x="3322" y="1964"/>
                </a:lnTo>
                <a:lnTo>
                  <a:pt x="3325" y="1964"/>
                </a:lnTo>
                <a:lnTo>
                  <a:pt x="3329" y="1964"/>
                </a:lnTo>
                <a:lnTo>
                  <a:pt x="3332" y="1964"/>
                </a:lnTo>
                <a:lnTo>
                  <a:pt x="3336" y="1963"/>
                </a:lnTo>
                <a:lnTo>
                  <a:pt x="3339" y="1963"/>
                </a:lnTo>
                <a:lnTo>
                  <a:pt x="3343" y="1963"/>
                </a:lnTo>
                <a:lnTo>
                  <a:pt x="3347" y="1963"/>
                </a:lnTo>
                <a:lnTo>
                  <a:pt x="3350" y="1963"/>
                </a:lnTo>
                <a:lnTo>
                  <a:pt x="3354" y="1963"/>
                </a:lnTo>
                <a:lnTo>
                  <a:pt x="3357" y="1963"/>
                </a:lnTo>
                <a:lnTo>
                  <a:pt x="3361" y="1962"/>
                </a:lnTo>
                <a:lnTo>
                  <a:pt x="3364" y="1962"/>
                </a:lnTo>
                <a:lnTo>
                  <a:pt x="3368" y="1962"/>
                </a:lnTo>
                <a:lnTo>
                  <a:pt x="3372" y="1962"/>
                </a:lnTo>
                <a:lnTo>
                  <a:pt x="3375" y="1962"/>
                </a:lnTo>
                <a:lnTo>
                  <a:pt x="3379" y="1962"/>
                </a:lnTo>
                <a:lnTo>
                  <a:pt x="3382" y="1961"/>
                </a:lnTo>
                <a:lnTo>
                  <a:pt x="3386" y="1961"/>
                </a:lnTo>
                <a:lnTo>
                  <a:pt x="3389" y="1961"/>
                </a:lnTo>
                <a:lnTo>
                  <a:pt x="3393" y="1961"/>
                </a:lnTo>
                <a:lnTo>
                  <a:pt x="3396" y="1961"/>
                </a:lnTo>
                <a:lnTo>
                  <a:pt x="3400" y="1960"/>
                </a:lnTo>
                <a:lnTo>
                  <a:pt x="3404" y="1960"/>
                </a:lnTo>
                <a:lnTo>
                  <a:pt x="3407" y="1960"/>
                </a:lnTo>
                <a:lnTo>
                  <a:pt x="3411" y="1960"/>
                </a:lnTo>
                <a:lnTo>
                  <a:pt x="3414" y="1959"/>
                </a:lnTo>
                <a:lnTo>
                  <a:pt x="3418" y="1959"/>
                </a:lnTo>
                <a:lnTo>
                  <a:pt x="3421" y="1959"/>
                </a:lnTo>
                <a:lnTo>
                  <a:pt x="3425" y="1959"/>
                </a:lnTo>
                <a:lnTo>
                  <a:pt x="3429" y="1958"/>
                </a:lnTo>
                <a:lnTo>
                  <a:pt x="3432" y="1958"/>
                </a:lnTo>
                <a:lnTo>
                  <a:pt x="3436" y="1958"/>
                </a:lnTo>
                <a:lnTo>
                  <a:pt x="3439" y="1957"/>
                </a:lnTo>
                <a:lnTo>
                  <a:pt x="3443" y="1957"/>
                </a:lnTo>
                <a:lnTo>
                  <a:pt x="3446" y="1957"/>
                </a:lnTo>
                <a:lnTo>
                  <a:pt x="3450" y="1957"/>
                </a:lnTo>
                <a:lnTo>
                  <a:pt x="3454" y="1956"/>
                </a:lnTo>
                <a:lnTo>
                  <a:pt x="3457" y="1956"/>
                </a:lnTo>
                <a:lnTo>
                  <a:pt x="3461" y="1956"/>
                </a:lnTo>
                <a:lnTo>
                  <a:pt x="3464" y="1955"/>
                </a:lnTo>
                <a:lnTo>
                  <a:pt x="3468" y="1955"/>
                </a:lnTo>
                <a:lnTo>
                  <a:pt x="3471" y="1954"/>
                </a:lnTo>
                <a:lnTo>
                  <a:pt x="3475" y="1954"/>
                </a:lnTo>
                <a:lnTo>
                  <a:pt x="3479" y="1954"/>
                </a:lnTo>
                <a:lnTo>
                  <a:pt x="3482" y="1953"/>
                </a:lnTo>
                <a:lnTo>
                  <a:pt x="3486" y="1953"/>
                </a:lnTo>
                <a:lnTo>
                  <a:pt x="3489" y="1952"/>
                </a:lnTo>
                <a:lnTo>
                  <a:pt x="3493" y="1952"/>
                </a:lnTo>
                <a:lnTo>
                  <a:pt x="3496" y="1952"/>
                </a:lnTo>
                <a:lnTo>
                  <a:pt x="3500" y="1951"/>
                </a:lnTo>
                <a:lnTo>
                  <a:pt x="3504" y="1951"/>
                </a:lnTo>
                <a:lnTo>
                  <a:pt x="3507" y="1950"/>
                </a:lnTo>
                <a:lnTo>
                  <a:pt x="3511" y="1950"/>
                </a:lnTo>
                <a:lnTo>
                  <a:pt x="3514" y="1949"/>
                </a:lnTo>
                <a:lnTo>
                  <a:pt x="3518" y="1949"/>
                </a:lnTo>
                <a:lnTo>
                  <a:pt x="3521" y="1948"/>
                </a:lnTo>
                <a:lnTo>
                  <a:pt x="3525" y="1948"/>
                </a:lnTo>
                <a:lnTo>
                  <a:pt x="3529" y="1947"/>
                </a:lnTo>
                <a:lnTo>
                  <a:pt x="3532" y="1947"/>
                </a:lnTo>
                <a:lnTo>
                  <a:pt x="3536" y="1946"/>
                </a:lnTo>
                <a:lnTo>
                  <a:pt x="3539" y="1946"/>
                </a:lnTo>
                <a:lnTo>
                  <a:pt x="3543" y="1945"/>
                </a:lnTo>
                <a:lnTo>
                  <a:pt x="3546" y="1945"/>
                </a:lnTo>
                <a:lnTo>
                  <a:pt x="3550" y="1944"/>
                </a:lnTo>
                <a:lnTo>
                  <a:pt x="3553" y="1943"/>
                </a:lnTo>
                <a:lnTo>
                  <a:pt x="3557" y="1943"/>
                </a:lnTo>
                <a:lnTo>
                  <a:pt x="3561" y="1942"/>
                </a:lnTo>
                <a:lnTo>
                  <a:pt x="3564" y="1942"/>
                </a:lnTo>
                <a:lnTo>
                  <a:pt x="3568" y="1941"/>
                </a:lnTo>
                <a:lnTo>
                  <a:pt x="3571" y="1940"/>
                </a:lnTo>
                <a:lnTo>
                  <a:pt x="3575" y="1940"/>
                </a:lnTo>
                <a:lnTo>
                  <a:pt x="3578" y="1939"/>
                </a:lnTo>
                <a:lnTo>
                  <a:pt x="3582" y="1938"/>
                </a:lnTo>
                <a:lnTo>
                  <a:pt x="3586" y="1938"/>
                </a:lnTo>
                <a:lnTo>
                  <a:pt x="3589" y="1937"/>
                </a:lnTo>
                <a:lnTo>
                  <a:pt x="3593" y="1936"/>
                </a:lnTo>
                <a:lnTo>
                  <a:pt x="3596" y="1935"/>
                </a:lnTo>
                <a:lnTo>
                  <a:pt x="3600" y="1935"/>
                </a:lnTo>
                <a:lnTo>
                  <a:pt x="3603" y="1934"/>
                </a:lnTo>
                <a:lnTo>
                  <a:pt x="3607" y="1933"/>
                </a:lnTo>
                <a:lnTo>
                  <a:pt x="3611" y="1932"/>
                </a:lnTo>
                <a:lnTo>
                  <a:pt x="3614" y="1932"/>
                </a:lnTo>
                <a:lnTo>
                  <a:pt x="3618" y="1931"/>
                </a:lnTo>
                <a:lnTo>
                  <a:pt x="3621" y="1930"/>
                </a:lnTo>
                <a:lnTo>
                  <a:pt x="3625" y="1929"/>
                </a:lnTo>
                <a:lnTo>
                  <a:pt x="3628" y="1928"/>
                </a:lnTo>
                <a:lnTo>
                  <a:pt x="3632" y="1928"/>
                </a:lnTo>
                <a:lnTo>
                  <a:pt x="3636" y="1927"/>
                </a:lnTo>
                <a:lnTo>
                  <a:pt x="3639" y="1926"/>
                </a:lnTo>
                <a:lnTo>
                  <a:pt x="3643" y="1925"/>
                </a:lnTo>
                <a:lnTo>
                  <a:pt x="3646" y="1924"/>
                </a:lnTo>
                <a:lnTo>
                  <a:pt x="3650" y="1923"/>
                </a:lnTo>
                <a:lnTo>
                  <a:pt x="3653" y="1922"/>
                </a:lnTo>
                <a:lnTo>
                  <a:pt x="3657" y="1921"/>
                </a:lnTo>
                <a:lnTo>
                  <a:pt x="3661" y="1920"/>
                </a:lnTo>
                <a:lnTo>
                  <a:pt x="3664" y="1919"/>
                </a:lnTo>
                <a:lnTo>
                  <a:pt x="3668" y="1919"/>
                </a:lnTo>
                <a:lnTo>
                  <a:pt x="3671" y="1918"/>
                </a:lnTo>
                <a:lnTo>
                  <a:pt x="3675" y="1917"/>
                </a:lnTo>
                <a:lnTo>
                  <a:pt x="3678" y="1916"/>
                </a:lnTo>
                <a:lnTo>
                  <a:pt x="3682" y="1914"/>
                </a:lnTo>
                <a:lnTo>
                  <a:pt x="3686" y="1913"/>
                </a:lnTo>
                <a:lnTo>
                  <a:pt x="3689" y="1912"/>
                </a:lnTo>
                <a:lnTo>
                  <a:pt x="3693" y="1911"/>
                </a:lnTo>
                <a:lnTo>
                  <a:pt x="3696" y="1910"/>
                </a:lnTo>
                <a:lnTo>
                  <a:pt x="3700" y="1909"/>
                </a:lnTo>
                <a:lnTo>
                  <a:pt x="3703" y="1908"/>
                </a:lnTo>
                <a:lnTo>
                  <a:pt x="3707" y="1907"/>
                </a:lnTo>
                <a:lnTo>
                  <a:pt x="3710" y="1906"/>
                </a:lnTo>
                <a:lnTo>
                  <a:pt x="3714" y="1905"/>
                </a:lnTo>
                <a:lnTo>
                  <a:pt x="3718" y="1903"/>
                </a:lnTo>
                <a:lnTo>
                  <a:pt x="3721" y="1902"/>
                </a:lnTo>
                <a:lnTo>
                  <a:pt x="3725" y="1901"/>
                </a:lnTo>
                <a:lnTo>
                  <a:pt x="3728" y="1900"/>
                </a:lnTo>
                <a:lnTo>
                  <a:pt x="3732" y="1899"/>
                </a:lnTo>
                <a:lnTo>
                  <a:pt x="3735" y="1897"/>
                </a:lnTo>
                <a:lnTo>
                  <a:pt x="3739" y="1896"/>
                </a:lnTo>
                <a:lnTo>
                  <a:pt x="3743" y="1895"/>
                </a:lnTo>
                <a:lnTo>
                  <a:pt x="3746" y="1894"/>
                </a:lnTo>
                <a:lnTo>
                  <a:pt x="3750" y="1892"/>
                </a:lnTo>
                <a:lnTo>
                  <a:pt x="3753" y="1891"/>
                </a:lnTo>
                <a:lnTo>
                  <a:pt x="3757" y="1890"/>
                </a:lnTo>
                <a:lnTo>
                  <a:pt x="3760" y="1888"/>
                </a:lnTo>
                <a:lnTo>
                  <a:pt x="3764" y="1887"/>
                </a:lnTo>
                <a:lnTo>
                  <a:pt x="3768" y="1886"/>
                </a:lnTo>
                <a:lnTo>
                  <a:pt x="3771" y="1884"/>
                </a:lnTo>
                <a:lnTo>
                  <a:pt x="3775" y="1883"/>
                </a:lnTo>
                <a:lnTo>
                  <a:pt x="3778" y="1881"/>
                </a:lnTo>
                <a:lnTo>
                  <a:pt x="3782" y="1880"/>
                </a:lnTo>
                <a:lnTo>
                  <a:pt x="3785" y="1878"/>
                </a:lnTo>
                <a:lnTo>
                  <a:pt x="3789" y="1877"/>
                </a:lnTo>
                <a:lnTo>
                  <a:pt x="3793" y="1875"/>
                </a:lnTo>
                <a:lnTo>
                  <a:pt x="3796" y="1874"/>
                </a:lnTo>
                <a:lnTo>
                  <a:pt x="3800" y="1872"/>
                </a:lnTo>
                <a:lnTo>
                  <a:pt x="3803" y="1871"/>
                </a:lnTo>
                <a:lnTo>
                  <a:pt x="3807" y="1869"/>
                </a:lnTo>
                <a:lnTo>
                  <a:pt x="3810" y="1868"/>
                </a:lnTo>
                <a:lnTo>
                  <a:pt x="3814" y="1866"/>
                </a:lnTo>
                <a:lnTo>
                  <a:pt x="3818" y="1864"/>
                </a:lnTo>
                <a:lnTo>
                  <a:pt x="3821" y="1863"/>
                </a:lnTo>
                <a:lnTo>
                  <a:pt x="3825" y="1861"/>
                </a:lnTo>
                <a:lnTo>
                  <a:pt x="3828" y="1859"/>
                </a:lnTo>
                <a:lnTo>
                  <a:pt x="3832" y="1858"/>
                </a:lnTo>
                <a:lnTo>
                  <a:pt x="3835" y="1856"/>
                </a:lnTo>
                <a:lnTo>
                  <a:pt x="3839" y="1854"/>
                </a:lnTo>
                <a:lnTo>
                  <a:pt x="3843" y="1852"/>
                </a:lnTo>
                <a:lnTo>
                  <a:pt x="3846" y="1851"/>
                </a:lnTo>
                <a:lnTo>
                  <a:pt x="3850" y="1849"/>
                </a:lnTo>
                <a:lnTo>
                  <a:pt x="3853" y="1847"/>
                </a:lnTo>
                <a:lnTo>
                  <a:pt x="3857" y="1845"/>
                </a:lnTo>
                <a:lnTo>
                  <a:pt x="3860" y="1843"/>
                </a:lnTo>
                <a:lnTo>
                  <a:pt x="3864" y="1841"/>
                </a:lnTo>
                <a:lnTo>
                  <a:pt x="3867" y="1840"/>
                </a:lnTo>
                <a:lnTo>
                  <a:pt x="3871" y="1838"/>
                </a:lnTo>
                <a:lnTo>
                  <a:pt x="3875" y="1836"/>
                </a:lnTo>
                <a:lnTo>
                  <a:pt x="3878" y="1834"/>
                </a:lnTo>
                <a:lnTo>
                  <a:pt x="3882" y="1832"/>
                </a:lnTo>
                <a:lnTo>
                  <a:pt x="3885" y="1830"/>
                </a:lnTo>
                <a:lnTo>
                  <a:pt x="3889" y="1828"/>
                </a:lnTo>
                <a:lnTo>
                  <a:pt x="3892" y="1826"/>
                </a:lnTo>
                <a:lnTo>
                  <a:pt x="3896" y="1824"/>
                </a:lnTo>
                <a:lnTo>
                  <a:pt x="3900" y="1822"/>
                </a:lnTo>
                <a:lnTo>
                  <a:pt x="3903" y="1820"/>
                </a:lnTo>
                <a:lnTo>
                  <a:pt x="3907" y="1817"/>
                </a:lnTo>
                <a:lnTo>
                  <a:pt x="3910" y="1815"/>
                </a:lnTo>
                <a:lnTo>
                  <a:pt x="3914" y="1813"/>
                </a:lnTo>
                <a:lnTo>
                  <a:pt x="3917" y="1811"/>
                </a:lnTo>
                <a:lnTo>
                  <a:pt x="3921" y="1809"/>
                </a:lnTo>
                <a:lnTo>
                  <a:pt x="3925" y="1807"/>
                </a:lnTo>
                <a:lnTo>
                  <a:pt x="3928" y="1804"/>
                </a:lnTo>
                <a:lnTo>
                  <a:pt x="3932" y="1802"/>
                </a:lnTo>
                <a:lnTo>
                  <a:pt x="3935" y="1800"/>
                </a:lnTo>
                <a:lnTo>
                  <a:pt x="3939" y="1797"/>
                </a:lnTo>
                <a:lnTo>
                  <a:pt x="3942" y="1795"/>
                </a:lnTo>
                <a:lnTo>
                  <a:pt x="3946" y="1793"/>
                </a:lnTo>
                <a:lnTo>
                  <a:pt x="3950" y="1790"/>
                </a:lnTo>
                <a:lnTo>
                  <a:pt x="3953" y="1788"/>
                </a:lnTo>
                <a:lnTo>
                  <a:pt x="3957" y="1786"/>
                </a:lnTo>
                <a:lnTo>
                  <a:pt x="3960" y="1783"/>
                </a:lnTo>
                <a:lnTo>
                  <a:pt x="3964" y="1781"/>
                </a:lnTo>
                <a:lnTo>
                  <a:pt x="3967" y="1778"/>
                </a:lnTo>
                <a:lnTo>
                  <a:pt x="3971" y="1776"/>
                </a:lnTo>
                <a:lnTo>
                  <a:pt x="3975" y="1773"/>
                </a:lnTo>
                <a:lnTo>
                  <a:pt x="3978" y="1771"/>
                </a:lnTo>
                <a:lnTo>
                  <a:pt x="3982" y="1768"/>
                </a:lnTo>
                <a:lnTo>
                  <a:pt x="3985" y="1765"/>
                </a:lnTo>
                <a:lnTo>
                  <a:pt x="3989" y="1763"/>
                </a:lnTo>
                <a:lnTo>
                  <a:pt x="3992" y="1760"/>
                </a:lnTo>
                <a:lnTo>
                  <a:pt x="3996" y="1757"/>
                </a:lnTo>
                <a:lnTo>
                  <a:pt x="4000" y="1755"/>
                </a:lnTo>
                <a:lnTo>
                  <a:pt x="4003" y="1752"/>
                </a:lnTo>
                <a:lnTo>
                  <a:pt x="4007" y="1749"/>
                </a:lnTo>
                <a:lnTo>
                  <a:pt x="4010" y="1747"/>
                </a:lnTo>
                <a:lnTo>
                  <a:pt x="4014" y="1744"/>
                </a:lnTo>
                <a:lnTo>
                  <a:pt x="4017" y="1741"/>
                </a:lnTo>
                <a:lnTo>
                  <a:pt x="4021" y="1738"/>
                </a:lnTo>
                <a:lnTo>
                  <a:pt x="4024" y="1735"/>
                </a:lnTo>
                <a:lnTo>
                  <a:pt x="4028" y="1732"/>
                </a:lnTo>
                <a:lnTo>
                  <a:pt x="4032" y="1729"/>
                </a:lnTo>
                <a:lnTo>
                  <a:pt x="4035" y="1726"/>
                </a:lnTo>
                <a:lnTo>
                  <a:pt x="4039" y="1723"/>
                </a:lnTo>
                <a:lnTo>
                  <a:pt x="4042" y="1720"/>
                </a:lnTo>
                <a:lnTo>
                  <a:pt x="4046" y="1717"/>
                </a:lnTo>
                <a:lnTo>
                  <a:pt x="4049" y="1714"/>
                </a:lnTo>
                <a:lnTo>
                  <a:pt x="4053" y="1711"/>
                </a:lnTo>
                <a:lnTo>
                  <a:pt x="4057" y="1708"/>
                </a:lnTo>
                <a:lnTo>
                  <a:pt x="4060" y="1705"/>
                </a:lnTo>
                <a:lnTo>
                  <a:pt x="4064" y="1702"/>
                </a:lnTo>
                <a:lnTo>
                  <a:pt x="4067" y="1699"/>
                </a:lnTo>
                <a:lnTo>
                  <a:pt x="4071" y="1696"/>
                </a:lnTo>
                <a:lnTo>
                  <a:pt x="4074" y="1692"/>
                </a:lnTo>
                <a:lnTo>
                  <a:pt x="4078" y="1689"/>
                </a:lnTo>
                <a:lnTo>
                  <a:pt x="4082" y="1686"/>
                </a:lnTo>
                <a:lnTo>
                  <a:pt x="4085" y="1682"/>
                </a:lnTo>
                <a:lnTo>
                  <a:pt x="4089" y="1679"/>
                </a:lnTo>
                <a:lnTo>
                  <a:pt x="4092" y="1676"/>
                </a:lnTo>
                <a:lnTo>
                  <a:pt x="4096" y="1672"/>
                </a:lnTo>
                <a:lnTo>
                  <a:pt x="4099" y="1669"/>
                </a:lnTo>
                <a:lnTo>
                  <a:pt x="4103" y="1665"/>
                </a:lnTo>
                <a:lnTo>
                  <a:pt x="4107" y="1662"/>
                </a:lnTo>
                <a:lnTo>
                  <a:pt x="4110" y="1658"/>
                </a:lnTo>
                <a:lnTo>
                  <a:pt x="4114" y="1655"/>
                </a:lnTo>
                <a:lnTo>
                  <a:pt x="4117" y="1651"/>
                </a:lnTo>
                <a:lnTo>
                  <a:pt x="4121" y="1648"/>
                </a:lnTo>
                <a:lnTo>
                  <a:pt x="4124" y="1644"/>
                </a:lnTo>
                <a:lnTo>
                  <a:pt x="4128" y="1640"/>
                </a:lnTo>
                <a:lnTo>
                  <a:pt x="4132" y="1637"/>
                </a:lnTo>
                <a:lnTo>
                  <a:pt x="4135" y="1633"/>
                </a:lnTo>
                <a:lnTo>
                  <a:pt x="4139" y="1629"/>
                </a:lnTo>
                <a:lnTo>
                  <a:pt x="4142" y="1625"/>
                </a:lnTo>
                <a:lnTo>
                  <a:pt x="4146" y="1622"/>
                </a:lnTo>
                <a:lnTo>
                  <a:pt x="4149" y="1618"/>
                </a:lnTo>
                <a:lnTo>
                  <a:pt x="4153" y="1614"/>
                </a:lnTo>
                <a:lnTo>
                  <a:pt x="4157" y="1610"/>
                </a:lnTo>
                <a:lnTo>
                  <a:pt x="4160" y="1606"/>
                </a:lnTo>
                <a:lnTo>
                  <a:pt x="4164" y="1602"/>
                </a:lnTo>
                <a:lnTo>
                  <a:pt x="4167" y="1598"/>
                </a:lnTo>
                <a:lnTo>
                  <a:pt x="4171" y="1594"/>
                </a:lnTo>
                <a:lnTo>
                  <a:pt x="4174" y="1590"/>
                </a:lnTo>
                <a:lnTo>
                  <a:pt x="4178" y="1586"/>
                </a:lnTo>
                <a:lnTo>
                  <a:pt x="4181" y="1582"/>
                </a:lnTo>
                <a:lnTo>
                  <a:pt x="4185" y="1578"/>
                </a:lnTo>
                <a:lnTo>
                  <a:pt x="4189" y="1574"/>
                </a:lnTo>
                <a:lnTo>
                  <a:pt x="4192" y="1569"/>
                </a:lnTo>
                <a:lnTo>
                  <a:pt x="4196" y="1565"/>
                </a:lnTo>
                <a:lnTo>
                  <a:pt x="4199" y="1561"/>
                </a:lnTo>
                <a:lnTo>
                  <a:pt x="4203" y="1557"/>
                </a:lnTo>
                <a:lnTo>
                  <a:pt x="4206" y="1552"/>
                </a:lnTo>
                <a:lnTo>
                  <a:pt x="4210" y="1548"/>
                </a:lnTo>
                <a:lnTo>
                  <a:pt x="4214" y="1543"/>
                </a:lnTo>
                <a:lnTo>
                  <a:pt x="4217" y="1539"/>
                </a:lnTo>
                <a:lnTo>
                  <a:pt x="4221" y="1535"/>
                </a:lnTo>
                <a:lnTo>
                  <a:pt x="4224" y="1530"/>
                </a:lnTo>
                <a:lnTo>
                  <a:pt x="4228" y="1526"/>
                </a:lnTo>
                <a:lnTo>
                  <a:pt x="4231" y="1521"/>
                </a:lnTo>
                <a:lnTo>
                  <a:pt x="4235" y="1516"/>
                </a:lnTo>
                <a:lnTo>
                  <a:pt x="4239" y="1512"/>
                </a:lnTo>
                <a:lnTo>
                  <a:pt x="4242" y="1507"/>
                </a:lnTo>
                <a:lnTo>
                  <a:pt x="4246" y="1502"/>
                </a:lnTo>
                <a:lnTo>
                  <a:pt x="4249" y="1498"/>
                </a:lnTo>
                <a:lnTo>
                  <a:pt x="4253" y="1493"/>
                </a:lnTo>
                <a:lnTo>
                  <a:pt x="4256" y="1488"/>
                </a:lnTo>
                <a:lnTo>
                  <a:pt x="4260" y="1483"/>
                </a:lnTo>
                <a:lnTo>
                  <a:pt x="4264" y="1478"/>
                </a:lnTo>
                <a:lnTo>
                  <a:pt x="4267" y="1474"/>
                </a:lnTo>
                <a:lnTo>
                  <a:pt x="4271" y="1469"/>
                </a:lnTo>
                <a:lnTo>
                  <a:pt x="4274" y="1464"/>
                </a:lnTo>
                <a:lnTo>
                  <a:pt x="4278" y="1459"/>
                </a:lnTo>
                <a:lnTo>
                  <a:pt x="4281" y="1454"/>
                </a:lnTo>
                <a:lnTo>
                  <a:pt x="4285" y="1448"/>
                </a:lnTo>
                <a:lnTo>
                  <a:pt x="4289" y="1443"/>
                </a:lnTo>
                <a:lnTo>
                  <a:pt x="4292" y="1438"/>
                </a:lnTo>
                <a:lnTo>
                  <a:pt x="4296" y="1433"/>
                </a:lnTo>
                <a:lnTo>
                  <a:pt x="4299" y="1428"/>
                </a:lnTo>
                <a:lnTo>
                  <a:pt x="4303" y="1423"/>
                </a:lnTo>
                <a:lnTo>
                  <a:pt x="4306" y="1417"/>
                </a:lnTo>
              </a:path>
            </a:pathLst>
          </a:custGeom>
          <a:noFill/>
          <a:ln w="57150">
            <a:solidFill>
              <a:srgbClr val="6400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64004B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606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0"/>
          <p:cNvSpPr>
            <a:spLocks noGrp="1" noChangeArrowheads="1"/>
          </p:cNvSpPr>
          <p:nvPr>
            <p:ph type="title"/>
          </p:nvPr>
        </p:nvSpPr>
        <p:spPr>
          <a:xfrm>
            <a:off x="1797686" y="234184"/>
            <a:ext cx="9152058" cy="11875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Riesgo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de ictus y de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mortalidad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en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función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del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tiempo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en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rango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terapéutico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</a:rPr>
              <a:t> (TRT)</a:t>
            </a:r>
          </a:p>
        </p:txBody>
      </p:sp>
      <p:sp>
        <p:nvSpPr>
          <p:cNvPr id="22531" name="Freeform 4"/>
          <p:cNvSpPr>
            <a:spLocks noChangeAspect="1"/>
          </p:cNvSpPr>
          <p:nvPr/>
        </p:nvSpPr>
        <p:spPr bwMode="auto">
          <a:xfrm>
            <a:off x="2670175" y="1573213"/>
            <a:ext cx="2241550" cy="419100"/>
          </a:xfrm>
          <a:custGeom>
            <a:avLst/>
            <a:gdLst>
              <a:gd name="T0" fmla="*/ 0 w 1371"/>
              <a:gd name="T1" fmla="*/ 0 h 273"/>
              <a:gd name="T2" fmla="*/ 2147483646 w 1371"/>
              <a:gd name="T3" fmla="*/ 2147483646 h 273"/>
              <a:gd name="T4" fmla="*/ 2147483646 w 1371"/>
              <a:gd name="T5" fmla="*/ 2147483646 h 273"/>
              <a:gd name="T6" fmla="*/ 2147483646 w 1371"/>
              <a:gd name="T7" fmla="*/ 2147483646 h 273"/>
              <a:gd name="T8" fmla="*/ 2147483646 w 1371"/>
              <a:gd name="T9" fmla="*/ 2147483646 h 273"/>
              <a:gd name="T10" fmla="*/ 2147483646 w 1371"/>
              <a:gd name="T11" fmla="*/ 2147483646 h 273"/>
              <a:gd name="T12" fmla="*/ 2147483646 w 1371"/>
              <a:gd name="T13" fmla="*/ 2147483646 h 273"/>
              <a:gd name="T14" fmla="*/ 2147483646 w 1371"/>
              <a:gd name="T15" fmla="*/ 2147483646 h 273"/>
              <a:gd name="T16" fmla="*/ 2147483646 w 1371"/>
              <a:gd name="T17" fmla="*/ 2147483646 h 273"/>
              <a:gd name="T18" fmla="*/ 2147483646 w 1371"/>
              <a:gd name="T19" fmla="*/ 2147483646 h 273"/>
              <a:gd name="T20" fmla="*/ 2147483646 w 1371"/>
              <a:gd name="T21" fmla="*/ 2147483646 h 273"/>
              <a:gd name="T22" fmla="*/ 2147483646 w 1371"/>
              <a:gd name="T23" fmla="*/ 2147483646 h 273"/>
              <a:gd name="T24" fmla="*/ 2147483646 w 1371"/>
              <a:gd name="T25" fmla="*/ 2147483646 h 273"/>
              <a:gd name="T26" fmla="*/ 2147483646 w 1371"/>
              <a:gd name="T27" fmla="*/ 2147483646 h 273"/>
              <a:gd name="T28" fmla="*/ 2147483646 w 1371"/>
              <a:gd name="T29" fmla="*/ 2147483646 h 273"/>
              <a:gd name="T30" fmla="*/ 2147483646 w 1371"/>
              <a:gd name="T31" fmla="*/ 2147483646 h 27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71"/>
              <a:gd name="T49" fmla="*/ 0 h 273"/>
              <a:gd name="T50" fmla="*/ 1371 w 1371"/>
              <a:gd name="T51" fmla="*/ 273 h 27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71" h="273">
                <a:moveTo>
                  <a:pt x="0" y="0"/>
                </a:moveTo>
                <a:lnTo>
                  <a:pt x="54" y="90"/>
                </a:lnTo>
                <a:lnTo>
                  <a:pt x="141" y="129"/>
                </a:lnTo>
                <a:lnTo>
                  <a:pt x="258" y="159"/>
                </a:lnTo>
                <a:lnTo>
                  <a:pt x="354" y="183"/>
                </a:lnTo>
                <a:lnTo>
                  <a:pt x="495" y="207"/>
                </a:lnTo>
                <a:lnTo>
                  <a:pt x="612" y="219"/>
                </a:lnTo>
                <a:lnTo>
                  <a:pt x="747" y="237"/>
                </a:lnTo>
                <a:lnTo>
                  <a:pt x="873" y="237"/>
                </a:lnTo>
                <a:lnTo>
                  <a:pt x="906" y="240"/>
                </a:lnTo>
                <a:lnTo>
                  <a:pt x="1038" y="252"/>
                </a:lnTo>
                <a:lnTo>
                  <a:pt x="1104" y="252"/>
                </a:lnTo>
                <a:lnTo>
                  <a:pt x="1155" y="267"/>
                </a:lnTo>
                <a:lnTo>
                  <a:pt x="1200" y="267"/>
                </a:lnTo>
                <a:lnTo>
                  <a:pt x="1278" y="273"/>
                </a:lnTo>
                <a:lnTo>
                  <a:pt x="1371" y="273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8677" name="Freeform 5"/>
          <p:cNvSpPr>
            <a:spLocks noChangeAspect="1"/>
          </p:cNvSpPr>
          <p:nvPr/>
        </p:nvSpPr>
        <p:spPr bwMode="auto">
          <a:xfrm>
            <a:off x="2670175" y="1539876"/>
            <a:ext cx="2236788" cy="1211263"/>
          </a:xfrm>
          <a:custGeom>
            <a:avLst/>
            <a:gdLst>
              <a:gd name="T0" fmla="*/ 0 w 1368"/>
              <a:gd name="T1" fmla="*/ 0 h 789"/>
              <a:gd name="T2" fmla="*/ 2147483647 w 1368"/>
              <a:gd name="T3" fmla="*/ 2147483647 h 789"/>
              <a:gd name="T4" fmla="*/ 2147483647 w 1368"/>
              <a:gd name="T5" fmla="*/ 2147483647 h 789"/>
              <a:gd name="T6" fmla="*/ 2147483647 w 1368"/>
              <a:gd name="T7" fmla="*/ 2147483647 h 789"/>
              <a:gd name="T8" fmla="*/ 2147483647 w 1368"/>
              <a:gd name="T9" fmla="*/ 2147483647 h 789"/>
              <a:gd name="T10" fmla="*/ 2147483647 w 1368"/>
              <a:gd name="T11" fmla="*/ 2147483647 h 789"/>
              <a:gd name="T12" fmla="*/ 2147483647 w 1368"/>
              <a:gd name="T13" fmla="*/ 2147483647 h 789"/>
              <a:gd name="T14" fmla="*/ 2147483647 w 1368"/>
              <a:gd name="T15" fmla="*/ 2147483647 h 789"/>
              <a:gd name="T16" fmla="*/ 2147483647 w 1368"/>
              <a:gd name="T17" fmla="*/ 2147483647 h 789"/>
              <a:gd name="T18" fmla="*/ 2147483647 w 1368"/>
              <a:gd name="T19" fmla="*/ 2147483647 h 789"/>
              <a:gd name="T20" fmla="*/ 2147483647 w 1368"/>
              <a:gd name="T21" fmla="*/ 2147483647 h 789"/>
              <a:gd name="T22" fmla="*/ 2147483647 w 1368"/>
              <a:gd name="T23" fmla="*/ 2147483647 h 789"/>
              <a:gd name="T24" fmla="*/ 2147483647 w 1368"/>
              <a:gd name="T25" fmla="*/ 2147483647 h 789"/>
              <a:gd name="T26" fmla="*/ 2147483647 w 1368"/>
              <a:gd name="T27" fmla="*/ 2147483647 h 789"/>
              <a:gd name="T28" fmla="*/ 2147483647 w 1368"/>
              <a:gd name="T29" fmla="*/ 2147483647 h 789"/>
              <a:gd name="T30" fmla="*/ 2147483647 w 1368"/>
              <a:gd name="T31" fmla="*/ 2147483647 h 789"/>
              <a:gd name="T32" fmla="*/ 2147483647 w 1368"/>
              <a:gd name="T33" fmla="*/ 2147483647 h 789"/>
              <a:gd name="T34" fmla="*/ 2147483647 w 1368"/>
              <a:gd name="T35" fmla="*/ 2147483647 h 789"/>
              <a:gd name="T36" fmla="*/ 2147483647 w 1368"/>
              <a:gd name="T37" fmla="*/ 2147483647 h 789"/>
              <a:gd name="T38" fmla="*/ 2147483647 w 1368"/>
              <a:gd name="T39" fmla="*/ 2147483647 h 789"/>
              <a:gd name="T40" fmla="*/ 2147483647 w 1368"/>
              <a:gd name="T41" fmla="*/ 2147483647 h 789"/>
              <a:gd name="T42" fmla="*/ 2147483647 w 1368"/>
              <a:gd name="T43" fmla="*/ 2147483647 h 789"/>
              <a:gd name="T44" fmla="*/ 2147483647 w 1368"/>
              <a:gd name="T45" fmla="*/ 2147483647 h 789"/>
              <a:gd name="T46" fmla="*/ 2147483647 w 1368"/>
              <a:gd name="T47" fmla="*/ 2147483647 h 789"/>
              <a:gd name="T48" fmla="*/ 2147483647 w 1368"/>
              <a:gd name="T49" fmla="*/ 2147483647 h 789"/>
              <a:gd name="T50" fmla="*/ 2147483647 w 1368"/>
              <a:gd name="T51" fmla="*/ 2147483647 h 789"/>
              <a:gd name="T52" fmla="*/ 2147483647 w 1368"/>
              <a:gd name="T53" fmla="*/ 2147483647 h 789"/>
              <a:gd name="T54" fmla="*/ 2147483647 w 1368"/>
              <a:gd name="T55" fmla="*/ 2147483647 h 789"/>
              <a:gd name="T56" fmla="*/ 2147483647 w 1368"/>
              <a:gd name="T57" fmla="*/ 2147483647 h 78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68"/>
              <a:gd name="T88" fmla="*/ 0 h 789"/>
              <a:gd name="T89" fmla="*/ 1368 w 1368"/>
              <a:gd name="T90" fmla="*/ 789 h 78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68" h="789">
                <a:moveTo>
                  <a:pt x="0" y="0"/>
                </a:moveTo>
                <a:lnTo>
                  <a:pt x="27" y="144"/>
                </a:lnTo>
                <a:lnTo>
                  <a:pt x="45" y="246"/>
                </a:lnTo>
                <a:lnTo>
                  <a:pt x="111" y="354"/>
                </a:lnTo>
                <a:lnTo>
                  <a:pt x="183" y="435"/>
                </a:lnTo>
                <a:lnTo>
                  <a:pt x="243" y="453"/>
                </a:lnTo>
                <a:lnTo>
                  <a:pt x="270" y="489"/>
                </a:lnTo>
                <a:lnTo>
                  <a:pt x="300" y="510"/>
                </a:lnTo>
                <a:lnTo>
                  <a:pt x="348" y="531"/>
                </a:lnTo>
                <a:lnTo>
                  <a:pt x="393" y="531"/>
                </a:lnTo>
                <a:lnTo>
                  <a:pt x="447" y="579"/>
                </a:lnTo>
                <a:lnTo>
                  <a:pt x="483" y="615"/>
                </a:lnTo>
                <a:lnTo>
                  <a:pt x="528" y="624"/>
                </a:lnTo>
                <a:lnTo>
                  <a:pt x="567" y="624"/>
                </a:lnTo>
                <a:lnTo>
                  <a:pt x="609" y="660"/>
                </a:lnTo>
                <a:lnTo>
                  <a:pt x="672" y="663"/>
                </a:lnTo>
                <a:lnTo>
                  <a:pt x="720" y="687"/>
                </a:lnTo>
                <a:lnTo>
                  <a:pt x="768" y="687"/>
                </a:lnTo>
                <a:lnTo>
                  <a:pt x="792" y="696"/>
                </a:lnTo>
                <a:lnTo>
                  <a:pt x="882" y="696"/>
                </a:lnTo>
                <a:lnTo>
                  <a:pt x="912" y="723"/>
                </a:lnTo>
                <a:lnTo>
                  <a:pt x="1041" y="723"/>
                </a:lnTo>
                <a:lnTo>
                  <a:pt x="1062" y="735"/>
                </a:lnTo>
                <a:lnTo>
                  <a:pt x="1122" y="732"/>
                </a:lnTo>
                <a:lnTo>
                  <a:pt x="1188" y="750"/>
                </a:lnTo>
                <a:lnTo>
                  <a:pt x="1236" y="780"/>
                </a:lnTo>
                <a:lnTo>
                  <a:pt x="1260" y="780"/>
                </a:lnTo>
                <a:lnTo>
                  <a:pt x="1305" y="780"/>
                </a:lnTo>
                <a:lnTo>
                  <a:pt x="1368" y="789"/>
                </a:lnTo>
              </a:path>
            </a:pathLst>
          </a:custGeom>
          <a:noFill/>
          <a:ln w="28575">
            <a:solidFill>
              <a:schemeClr val="accent5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33" name="Freeform 6"/>
          <p:cNvSpPr>
            <a:spLocks noChangeAspect="1"/>
          </p:cNvSpPr>
          <p:nvPr/>
        </p:nvSpPr>
        <p:spPr bwMode="auto">
          <a:xfrm>
            <a:off x="2670175" y="1601788"/>
            <a:ext cx="2236788" cy="1587500"/>
          </a:xfrm>
          <a:custGeom>
            <a:avLst/>
            <a:gdLst>
              <a:gd name="T0" fmla="*/ 0 w 1368"/>
              <a:gd name="T1" fmla="*/ 0 h 1035"/>
              <a:gd name="T2" fmla="*/ 2147483646 w 1368"/>
              <a:gd name="T3" fmla="*/ 2147483646 h 1035"/>
              <a:gd name="T4" fmla="*/ 2147483646 w 1368"/>
              <a:gd name="T5" fmla="*/ 2147483646 h 1035"/>
              <a:gd name="T6" fmla="*/ 2147483646 w 1368"/>
              <a:gd name="T7" fmla="*/ 2147483646 h 1035"/>
              <a:gd name="T8" fmla="*/ 2147483646 w 1368"/>
              <a:gd name="T9" fmla="*/ 2147483646 h 1035"/>
              <a:gd name="T10" fmla="*/ 2147483646 w 1368"/>
              <a:gd name="T11" fmla="*/ 2147483646 h 1035"/>
              <a:gd name="T12" fmla="*/ 2147483646 w 1368"/>
              <a:gd name="T13" fmla="*/ 2147483646 h 1035"/>
              <a:gd name="T14" fmla="*/ 2147483646 w 1368"/>
              <a:gd name="T15" fmla="*/ 2147483646 h 1035"/>
              <a:gd name="T16" fmla="*/ 2147483646 w 1368"/>
              <a:gd name="T17" fmla="*/ 2147483646 h 1035"/>
              <a:gd name="T18" fmla="*/ 2147483646 w 1368"/>
              <a:gd name="T19" fmla="*/ 2147483646 h 1035"/>
              <a:gd name="T20" fmla="*/ 2147483646 w 1368"/>
              <a:gd name="T21" fmla="*/ 2147483646 h 1035"/>
              <a:gd name="T22" fmla="*/ 2147483646 w 1368"/>
              <a:gd name="T23" fmla="*/ 2147483646 h 1035"/>
              <a:gd name="T24" fmla="*/ 2147483646 w 1368"/>
              <a:gd name="T25" fmla="*/ 2147483646 h 1035"/>
              <a:gd name="T26" fmla="*/ 2147483646 w 1368"/>
              <a:gd name="T27" fmla="*/ 2147483646 h 1035"/>
              <a:gd name="T28" fmla="*/ 2147483646 w 1368"/>
              <a:gd name="T29" fmla="*/ 2147483646 h 1035"/>
              <a:gd name="T30" fmla="*/ 2147483646 w 1368"/>
              <a:gd name="T31" fmla="*/ 2147483646 h 1035"/>
              <a:gd name="T32" fmla="*/ 2147483646 w 1368"/>
              <a:gd name="T33" fmla="*/ 2147483646 h 1035"/>
              <a:gd name="T34" fmla="*/ 2147483646 w 1368"/>
              <a:gd name="T35" fmla="*/ 2147483646 h 1035"/>
              <a:gd name="T36" fmla="*/ 2147483646 w 1368"/>
              <a:gd name="T37" fmla="*/ 2147483646 h 1035"/>
              <a:gd name="T38" fmla="*/ 2147483646 w 1368"/>
              <a:gd name="T39" fmla="*/ 2147483646 h 1035"/>
              <a:gd name="T40" fmla="*/ 2147483646 w 1368"/>
              <a:gd name="T41" fmla="*/ 2147483646 h 1035"/>
              <a:gd name="T42" fmla="*/ 2147483646 w 1368"/>
              <a:gd name="T43" fmla="*/ 2147483646 h 1035"/>
              <a:gd name="T44" fmla="*/ 2147483646 w 1368"/>
              <a:gd name="T45" fmla="*/ 2147483646 h 1035"/>
              <a:gd name="T46" fmla="*/ 2147483646 w 1368"/>
              <a:gd name="T47" fmla="*/ 2147483646 h 1035"/>
              <a:gd name="T48" fmla="*/ 2147483646 w 1368"/>
              <a:gd name="T49" fmla="*/ 2147483646 h 1035"/>
              <a:gd name="T50" fmla="*/ 2147483646 w 1368"/>
              <a:gd name="T51" fmla="*/ 2147483646 h 1035"/>
              <a:gd name="T52" fmla="*/ 2147483646 w 1368"/>
              <a:gd name="T53" fmla="*/ 2147483646 h 1035"/>
              <a:gd name="T54" fmla="*/ 2147483646 w 1368"/>
              <a:gd name="T55" fmla="*/ 2147483646 h 1035"/>
              <a:gd name="T56" fmla="*/ 2147483646 w 1368"/>
              <a:gd name="T57" fmla="*/ 2147483646 h 1035"/>
              <a:gd name="T58" fmla="*/ 2147483646 w 1368"/>
              <a:gd name="T59" fmla="*/ 2147483646 h 1035"/>
              <a:gd name="T60" fmla="*/ 2147483646 w 1368"/>
              <a:gd name="T61" fmla="*/ 2147483646 h 1035"/>
              <a:gd name="T62" fmla="*/ 2147483646 w 1368"/>
              <a:gd name="T63" fmla="*/ 2147483646 h 1035"/>
              <a:gd name="T64" fmla="*/ 2147483646 w 1368"/>
              <a:gd name="T65" fmla="*/ 2147483646 h 1035"/>
              <a:gd name="T66" fmla="*/ 2147483646 w 1368"/>
              <a:gd name="T67" fmla="*/ 2147483646 h 10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68"/>
              <a:gd name="T103" fmla="*/ 0 h 1035"/>
              <a:gd name="T104" fmla="*/ 1368 w 1368"/>
              <a:gd name="T105" fmla="*/ 1035 h 103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68" h="1035">
                <a:moveTo>
                  <a:pt x="0" y="0"/>
                </a:moveTo>
                <a:lnTo>
                  <a:pt x="27" y="231"/>
                </a:lnTo>
                <a:lnTo>
                  <a:pt x="72" y="369"/>
                </a:lnTo>
                <a:lnTo>
                  <a:pt x="111" y="441"/>
                </a:lnTo>
                <a:lnTo>
                  <a:pt x="171" y="537"/>
                </a:lnTo>
                <a:lnTo>
                  <a:pt x="204" y="576"/>
                </a:lnTo>
                <a:lnTo>
                  <a:pt x="240" y="597"/>
                </a:lnTo>
                <a:lnTo>
                  <a:pt x="273" y="645"/>
                </a:lnTo>
                <a:lnTo>
                  <a:pt x="303" y="657"/>
                </a:lnTo>
                <a:lnTo>
                  <a:pt x="342" y="684"/>
                </a:lnTo>
                <a:lnTo>
                  <a:pt x="387" y="702"/>
                </a:lnTo>
                <a:lnTo>
                  <a:pt x="447" y="756"/>
                </a:lnTo>
                <a:lnTo>
                  <a:pt x="468" y="777"/>
                </a:lnTo>
                <a:lnTo>
                  <a:pt x="495" y="813"/>
                </a:lnTo>
                <a:lnTo>
                  <a:pt x="546" y="813"/>
                </a:lnTo>
                <a:lnTo>
                  <a:pt x="594" y="849"/>
                </a:lnTo>
                <a:lnTo>
                  <a:pt x="636" y="867"/>
                </a:lnTo>
                <a:lnTo>
                  <a:pt x="699" y="876"/>
                </a:lnTo>
                <a:lnTo>
                  <a:pt x="729" y="900"/>
                </a:lnTo>
                <a:lnTo>
                  <a:pt x="783" y="900"/>
                </a:lnTo>
                <a:lnTo>
                  <a:pt x="849" y="915"/>
                </a:lnTo>
                <a:lnTo>
                  <a:pt x="888" y="903"/>
                </a:lnTo>
                <a:lnTo>
                  <a:pt x="909" y="936"/>
                </a:lnTo>
                <a:lnTo>
                  <a:pt x="1044" y="945"/>
                </a:lnTo>
                <a:lnTo>
                  <a:pt x="1077" y="957"/>
                </a:lnTo>
                <a:lnTo>
                  <a:pt x="1116" y="954"/>
                </a:lnTo>
                <a:lnTo>
                  <a:pt x="1128" y="969"/>
                </a:lnTo>
                <a:lnTo>
                  <a:pt x="1152" y="981"/>
                </a:lnTo>
                <a:lnTo>
                  <a:pt x="1188" y="987"/>
                </a:lnTo>
                <a:lnTo>
                  <a:pt x="1215" y="1005"/>
                </a:lnTo>
                <a:lnTo>
                  <a:pt x="1251" y="1008"/>
                </a:lnTo>
                <a:lnTo>
                  <a:pt x="1251" y="1035"/>
                </a:lnTo>
                <a:lnTo>
                  <a:pt x="1323" y="1029"/>
                </a:lnTo>
                <a:lnTo>
                  <a:pt x="1368" y="1029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2534" name="Freeform 7"/>
          <p:cNvSpPr>
            <a:spLocks noChangeAspect="1"/>
          </p:cNvSpPr>
          <p:nvPr/>
        </p:nvSpPr>
        <p:spPr bwMode="auto">
          <a:xfrm>
            <a:off x="2670175" y="1585913"/>
            <a:ext cx="2241550" cy="1782762"/>
          </a:xfrm>
          <a:custGeom>
            <a:avLst/>
            <a:gdLst>
              <a:gd name="T0" fmla="*/ 0 w 1371"/>
              <a:gd name="T1" fmla="*/ 0 h 1161"/>
              <a:gd name="T2" fmla="*/ 2147483646 w 1371"/>
              <a:gd name="T3" fmla="*/ 2147483646 h 1161"/>
              <a:gd name="T4" fmla="*/ 2147483646 w 1371"/>
              <a:gd name="T5" fmla="*/ 2147483646 h 1161"/>
              <a:gd name="T6" fmla="*/ 2147483646 w 1371"/>
              <a:gd name="T7" fmla="*/ 2147483646 h 1161"/>
              <a:gd name="T8" fmla="*/ 2147483646 w 1371"/>
              <a:gd name="T9" fmla="*/ 2147483646 h 1161"/>
              <a:gd name="T10" fmla="*/ 2147483646 w 1371"/>
              <a:gd name="T11" fmla="*/ 2147483646 h 1161"/>
              <a:gd name="T12" fmla="*/ 2147483646 w 1371"/>
              <a:gd name="T13" fmla="*/ 2147483646 h 1161"/>
              <a:gd name="T14" fmla="*/ 2147483646 w 1371"/>
              <a:gd name="T15" fmla="*/ 2147483646 h 1161"/>
              <a:gd name="T16" fmla="*/ 2147483646 w 1371"/>
              <a:gd name="T17" fmla="*/ 2147483646 h 1161"/>
              <a:gd name="T18" fmla="*/ 2147483646 w 1371"/>
              <a:gd name="T19" fmla="*/ 2147483646 h 1161"/>
              <a:gd name="T20" fmla="*/ 2147483646 w 1371"/>
              <a:gd name="T21" fmla="*/ 2147483646 h 1161"/>
              <a:gd name="T22" fmla="*/ 2147483646 w 1371"/>
              <a:gd name="T23" fmla="*/ 2147483646 h 1161"/>
              <a:gd name="T24" fmla="*/ 2147483646 w 1371"/>
              <a:gd name="T25" fmla="*/ 2147483646 h 1161"/>
              <a:gd name="T26" fmla="*/ 2147483646 w 1371"/>
              <a:gd name="T27" fmla="*/ 2147483646 h 1161"/>
              <a:gd name="T28" fmla="*/ 2147483646 w 1371"/>
              <a:gd name="T29" fmla="*/ 2147483646 h 1161"/>
              <a:gd name="T30" fmla="*/ 2147483646 w 1371"/>
              <a:gd name="T31" fmla="*/ 2147483646 h 1161"/>
              <a:gd name="T32" fmla="*/ 2147483646 w 1371"/>
              <a:gd name="T33" fmla="*/ 2147483646 h 1161"/>
              <a:gd name="T34" fmla="*/ 2147483646 w 1371"/>
              <a:gd name="T35" fmla="*/ 2147483646 h 1161"/>
              <a:gd name="T36" fmla="*/ 2147483646 w 1371"/>
              <a:gd name="T37" fmla="*/ 2147483646 h 1161"/>
              <a:gd name="T38" fmla="*/ 2147483646 w 1371"/>
              <a:gd name="T39" fmla="*/ 2147483646 h 1161"/>
              <a:gd name="T40" fmla="*/ 2147483646 w 1371"/>
              <a:gd name="T41" fmla="*/ 2147483646 h 1161"/>
              <a:gd name="T42" fmla="*/ 2147483646 w 1371"/>
              <a:gd name="T43" fmla="*/ 2147483646 h 1161"/>
              <a:gd name="T44" fmla="*/ 2147483646 w 1371"/>
              <a:gd name="T45" fmla="*/ 2147483646 h 1161"/>
              <a:gd name="T46" fmla="*/ 2147483646 w 1371"/>
              <a:gd name="T47" fmla="*/ 2147483646 h 1161"/>
              <a:gd name="T48" fmla="*/ 2147483646 w 1371"/>
              <a:gd name="T49" fmla="*/ 2147483646 h 1161"/>
              <a:gd name="T50" fmla="*/ 2147483646 w 1371"/>
              <a:gd name="T51" fmla="*/ 2147483646 h 1161"/>
              <a:gd name="T52" fmla="*/ 2147483646 w 1371"/>
              <a:gd name="T53" fmla="*/ 2147483646 h 1161"/>
              <a:gd name="T54" fmla="*/ 2147483646 w 1371"/>
              <a:gd name="T55" fmla="*/ 2147483646 h 1161"/>
              <a:gd name="T56" fmla="*/ 2147483646 w 1371"/>
              <a:gd name="T57" fmla="*/ 2147483646 h 1161"/>
              <a:gd name="T58" fmla="*/ 2147483646 w 1371"/>
              <a:gd name="T59" fmla="*/ 2147483646 h 1161"/>
              <a:gd name="T60" fmla="*/ 2147483646 w 1371"/>
              <a:gd name="T61" fmla="*/ 2147483646 h 1161"/>
              <a:gd name="T62" fmla="*/ 2147483646 w 1371"/>
              <a:gd name="T63" fmla="*/ 2147483646 h 1161"/>
              <a:gd name="T64" fmla="*/ 2147483646 w 1371"/>
              <a:gd name="T65" fmla="*/ 2147483646 h 1161"/>
              <a:gd name="T66" fmla="*/ 2147483646 w 1371"/>
              <a:gd name="T67" fmla="*/ 2147483646 h 116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71"/>
              <a:gd name="T103" fmla="*/ 0 h 1161"/>
              <a:gd name="T104" fmla="*/ 1371 w 1371"/>
              <a:gd name="T105" fmla="*/ 1161 h 116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71" h="1161">
                <a:moveTo>
                  <a:pt x="0" y="0"/>
                </a:moveTo>
                <a:lnTo>
                  <a:pt x="30" y="315"/>
                </a:lnTo>
                <a:lnTo>
                  <a:pt x="66" y="423"/>
                </a:lnTo>
                <a:lnTo>
                  <a:pt x="108" y="513"/>
                </a:lnTo>
                <a:lnTo>
                  <a:pt x="168" y="594"/>
                </a:lnTo>
                <a:lnTo>
                  <a:pt x="228" y="666"/>
                </a:lnTo>
                <a:lnTo>
                  <a:pt x="252" y="687"/>
                </a:lnTo>
                <a:lnTo>
                  <a:pt x="273" y="717"/>
                </a:lnTo>
                <a:lnTo>
                  <a:pt x="306" y="735"/>
                </a:lnTo>
                <a:lnTo>
                  <a:pt x="351" y="771"/>
                </a:lnTo>
                <a:lnTo>
                  <a:pt x="381" y="774"/>
                </a:lnTo>
                <a:lnTo>
                  <a:pt x="429" y="819"/>
                </a:lnTo>
                <a:lnTo>
                  <a:pt x="465" y="864"/>
                </a:lnTo>
                <a:lnTo>
                  <a:pt x="480" y="885"/>
                </a:lnTo>
                <a:lnTo>
                  <a:pt x="555" y="915"/>
                </a:lnTo>
                <a:lnTo>
                  <a:pt x="591" y="942"/>
                </a:lnTo>
                <a:lnTo>
                  <a:pt x="630" y="960"/>
                </a:lnTo>
                <a:lnTo>
                  <a:pt x="684" y="981"/>
                </a:lnTo>
                <a:lnTo>
                  <a:pt x="717" y="987"/>
                </a:lnTo>
                <a:lnTo>
                  <a:pt x="741" y="990"/>
                </a:lnTo>
                <a:lnTo>
                  <a:pt x="798" y="1002"/>
                </a:lnTo>
                <a:lnTo>
                  <a:pt x="876" y="1011"/>
                </a:lnTo>
                <a:lnTo>
                  <a:pt x="912" y="1038"/>
                </a:lnTo>
                <a:lnTo>
                  <a:pt x="1047" y="1056"/>
                </a:lnTo>
                <a:lnTo>
                  <a:pt x="1071" y="1059"/>
                </a:lnTo>
                <a:lnTo>
                  <a:pt x="1113" y="1056"/>
                </a:lnTo>
                <a:lnTo>
                  <a:pt x="1143" y="1092"/>
                </a:lnTo>
                <a:lnTo>
                  <a:pt x="1188" y="1092"/>
                </a:lnTo>
                <a:lnTo>
                  <a:pt x="1203" y="1107"/>
                </a:lnTo>
                <a:lnTo>
                  <a:pt x="1224" y="1107"/>
                </a:lnTo>
                <a:lnTo>
                  <a:pt x="1242" y="1131"/>
                </a:lnTo>
                <a:lnTo>
                  <a:pt x="1263" y="1143"/>
                </a:lnTo>
                <a:lnTo>
                  <a:pt x="1371" y="1143"/>
                </a:lnTo>
                <a:lnTo>
                  <a:pt x="1368" y="1161"/>
                </a:lnTo>
              </a:path>
            </a:pathLst>
          </a:cu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8680" name="Freeform 8"/>
          <p:cNvSpPr>
            <a:spLocks noChangeAspect="1"/>
          </p:cNvSpPr>
          <p:nvPr/>
        </p:nvSpPr>
        <p:spPr bwMode="auto">
          <a:xfrm>
            <a:off x="2670176" y="1585914"/>
            <a:ext cx="2246313" cy="1889125"/>
          </a:xfrm>
          <a:custGeom>
            <a:avLst/>
            <a:gdLst>
              <a:gd name="T0" fmla="*/ 0 w 1374"/>
              <a:gd name="T1" fmla="*/ 0 h 1230"/>
              <a:gd name="T2" fmla="*/ 2147483647 w 1374"/>
              <a:gd name="T3" fmla="*/ 2147483647 h 1230"/>
              <a:gd name="T4" fmla="*/ 2147483647 w 1374"/>
              <a:gd name="T5" fmla="*/ 2147483647 h 1230"/>
              <a:gd name="T6" fmla="*/ 2147483647 w 1374"/>
              <a:gd name="T7" fmla="*/ 2147483647 h 1230"/>
              <a:gd name="T8" fmla="*/ 2147483647 w 1374"/>
              <a:gd name="T9" fmla="*/ 2147483647 h 1230"/>
              <a:gd name="T10" fmla="*/ 2147483647 w 1374"/>
              <a:gd name="T11" fmla="*/ 2147483647 h 1230"/>
              <a:gd name="T12" fmla="*/ 2147483647 w 1374"/>
              <a:gd name="T13" fmla="*/ 2147483647 h 1230"/>
              <a:gd name="T14" fmla="*/ 2147483647 w 1374"/>
              <a:gd name="T15" fmla="*/ 2147483647 h 1230"/>
              <a:gd name="T16" fmla="*/ 2147483647 w 1374"/>
              <a:gd name="T17" fmla="*/ 2147483647 h 1230"/>
              <a:gd name="T18" fmla="*/ 2147483647 w 1374"/>
              <a:gd name="T19" fmla="*/ 2147483647 h 1230"/>
              <a:gd name="T20" fmla="*/ 2147483647 w 1374"/>
              <a:gd name="T21" fmla="*/ 2147483647 h 1230"/>
              <a:gd name="T22" fmla="*/ 2147483647 w 1374"/>
              <a:gd name="T23" fmla="*/ 2147483647 h 1230"/>
              <a:gd name="T24" fmla="*/ 2147483647 w 1374"/>
              <a:gd name="T25" fmla="*/ 2147483647 h 1230"/>
              <a:gd name="T26" fmla="*/ 2147483647 w 1374"/>
              <a:gd name="T27" fmla="*/ 2147483647 h 1230"/>
              <a:gd name="T28" fmla="*/ 2147483647 w 1374"/>
              <a:gd name="T29" fmla="*/ 2147483647 h 1230"/>
              <a:gd name="T30" fmla="*/ 2147483647 w 1374"/>
              <a:gd name="T31" fmla="*/ 2147483647 h 1230"/>
              <a:gd name="T32" fmla="*/ 2147483647 w 1374"/>
              <a:gd name="T33" fmla="*/ 2147483647 h 1230"/>
              <a:gd name="T34" fmla="*/ 2147483647 w 1374"/>
              <a:gd name="T35" fmla="*/ 2147483647 h 1230"/>
              <a:gd name="T36" fmla="*/ 2147483647 w 1374"/>
              <a:gd name="T37" fmla="*/ 2147483647 h 1230"/>
              <a:gd name="T38" fmla="*/ 2147483647 w 1374"/>
              <a:gd name="T39" fmla="*/ 2147483647 h 1230"/>
              <a:gd name="T40" fmla="*/ 2147483647 w 1374"/>
              <a:gd name="T41" fmla="*/ 2147483647 h 1230"/>
              <a:gd name="T42" fmla="*/ 2147483647 w 1374"/>
              <a:gd name="T43" fmla="*/ 2147483647 h 1230"/>
              <a:gd name="T44" fmla="*/ 2147483647 w 1374"/>
              <a:gd name="T45" fmla="*/ 2147483647 h 1230"/>
              <a:gd name="T46" fmla="*/ 2147483647 w 1374"/>
              <a:gd name="T47" fmla="*/ 2147483647 h 1230"/>
              <a:gd name="T48" fmla="*/ 2147483647 w 1374"/>
              <a:gd name="T49" fmla="*/ 2147483647 h 1230"/>
              <a:gd name="T50" fmla="*/ 2147483647 w 1374"/>
              <a:gd name="T51" fmla="*/ 2147483647 h 1230"/>
              <a:gd name="T52" fmla="*/ 2147483647 w 1374"/>
              <a:gd name="T53" fmla="*/ 2147483647 h 1230"/>
              <a:gd name="T54" fmla="*/ 2147483647 w 1374"/>
              <a:gd name="T55" fmla="*/ 2147483647 h 1230"/>
              <a:gd name="T56" fmla="*/ 2147483647 w 1374"/>
              <a:gd name="T57" fmla="*/ 2147483647 h 1230"/>
              <a:gd name="T58" fmla="*/ 2147483647 w 1374"/>
              <a:gd name="T59" fmla="*/ 2147483647 h 1230"/>
              <a:gd name="T60" fmla="*/ 2147483647 w 1374"/>
              <a:gd name="T61" fmla="*/ 2147483647 h 1230"/>
              <a:gd name="T62" fmla="*/ 2147483647 w 1374"/>
              <a:gd name="T63" fmla="*/ 2147483647 h 1230"/>
              <a:gd name="T64" fmla="*/ 2147483647 w 1374"/>
              <a:gd name="T65" fmla="*/ 2147483647 h 1230"/>
              <a:gd name="T66" fmla="*/ 2147483647 w 1374"/>
              <a:gd name="T67" fmla="*/ 2147483647 h 123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74"/>
              <a:gd name="T103" fmla="*/ 0 h 1230"/>
              <a:gd name="T104" fmla="*/ 1374 w 1374"/>
              <a:gd name="T105" fmla="*/ 1230 h 123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74" h="1230">
                <a:moveTo>
                  <a:pt x="0" y="0"/>
                </a:moveTo>
                <a:lnTo>
                  <a:pt x="81" y="507"/>
                </a:lnTo>
                <a:lnTo>
                  <a:pt x="135" y="594"/>
                </a:lnTo>
                <a:lnTo>
                  <a:pt x="189" y="675"/>
                </a:lnTo>
                <a:lnTo>
                  <a:pt x="234" y="711"/>
                </a:lnTo>
                <a:lnTo>
                  <a:pt x="255" y="738"/>
                </a:lnTo>
                <a:lnTo>
                  <a:pt x="285" y="780"/>
                </a:lnTo>
                <a:lnTo>
                  <a:pt x="306" y="783"/>
                </a:lnTo>
                <a:lnTo>
                  <a:pt x="351" y="828"/>
                </a:lnTo>
                <a:lnTo>
                  <a:pt x="387" y="837"/>
                </a:lnTo>
                <a:lnTo>
                  <a:pt x="432" y="888"/>
                </a:lnTo>
                <a:lnTo>
                  <a:pt x="477" y="933"/>
                </a:lnTo>
                <a:lnTo>
                  <a:pt x="498" y="963"/>
                </a:lnTo>
                <a:lnTo>
                  <a:pt x="543" y="972"/>
                </a:lnTo>
                <a:lnTo>
                  <a:pt x="603" y="1017"/>
                </a:lnTo>
                <a:lnTo>
                  <a:pt x="651" y="1035"/>
                </a:lnTo>
                <a:lnTo>
                  <a:pt x="690" y="1044"/>
                </a:lnTo>
                <a:lnTo>
                  <a:pt x="738" y="1053"/>
                </a:lnTo>
                <a:lnTo>
                  <a:pt x="747" y="1074"/>
                </a:lnTo>
                <a:lnTo>
                  <a:pt x="783" y="1074"/>
                </a:lnTo>
                <a:lnTo>
                  <a:pt x="819" y="1086"/>
                </a:lnTo>
                <a:lnTo>
                  <a:pt x="882" y="1080"/>
                </a:lnTo>
                <a:lnTo>
                  <a:pt x="912" y="1110"/>
                </a:lnTo>
                <a:lnTo>
                  <a:pt x="1062" y="1113"/>
                </a:lnTo>
                <a:lnTo>
                  <a:pt x="1062" y="1131"/>
                </a:lnTo>
                <a:lnTo>
                  <a:pt x="1116" y="1125"/>
                </a:lnTo>
                <a:lnTo>
                  <a:pt x="1128" y="1143"/>
                </a:lnTo>
                <a:lnTo>
                  <a:pt x="1170" y="1152"/>
                </a:lnTo>
                <a:lnTo>
                  <a:pt x="1191" y="1170"/>
                </a:lnTo>
                <a:lnTo>
                  <a:pt x="1212" y="1176"/>
                </a:lnTo>
                <a:lnTo>
                  <a:pt x="1257" y="1197"/>
                </a:lnTo>
                <a:lnTo>
                  <a:pt x="1254" y="1215"/>
                </a:lnTo>
                <a:lnTo>
                  <a:pt x="1359" y="1212"/>
                </a:lnTo>
                <a:lnTo>
                  <a:pt x="1374" y="1230"/>
                </a:lnTo>
              </a:path>
            </a:pathLst>
          </a:custGeom>
          <a:noFill/>
          <a:ln w="28575">
            <a:solidFill>
              <a:schemeClr val="accent4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36" name="Freeform 9"/>
          <p:cNvSpPr>
            <a:spLocks noChangeAspect="1"/>
          </p:cNvSpPr>
          <p:nvPr/>
        </p:nvSpPr>
        <p:spPr bwMode="auto">
          <a:xfrm>
            <a:off x="2670176" y="1590675"/>
            <a:ext cx="2227263" cy="2224088"/>
          </a:xfrm>
          <a:custGeom>
            <a:avLst/>
            <a:gdLst>
              <a:gd name="T0" fmla="*/ 0 w 1362"/>
              <a:gd name="T1" fmla="*/ 0 h 1449"/>
              <a:gd name="T2" fmla="*/ 2147483646 w 1362"/>
              <a:gd name="T3" fmla="*/ 2147483646 h 1449"/>
              <a:gd name="T4" fmla="*/ 2147483646 w 1362"/>
              <a:gd name="T5" fmla="*/ 2147483646 h 1449"/>
              <a:gd name="T6" fmla="*/ 2147483646 w 1362"/>
              <a:gd name="T7" fmla="*/ 2147483646 h 1449"/>
              <a:gd name="T8" fmla="*/ 2147483646 w 1362"/>
              <a:gd name="T9" fmla="*/ 2147483646 h 1449"/>
              <a:gd name="T10" fmla="*/ 2147483646 w 1362"/>
              <a:gd name="T11" fmla="*/ 2147483646 h 1449"/>
              <a:gd name="T12" fmla="*/ 2147483646 w 1362"/>
              <a:gd name="T13" fmla="*/ 2147483646 h 1449"/>
              <a:gd name="T14" fmla="*/ 2147483646 w 1362"/>
              <a:gd name="T15" fmla="*/ 2147483646 h 1449"/>
              <a:gd name="T16" fmla="*/ 2147483646 w 1362"/>
              <a:gd name="T17" fmla="*/ 2147483646 h 1449"/>
              <a:gd name="T18" fmla="*/ 2147483646 w 1362"/>
              <a:gd name="T19" fmla="*/ 2147483646 h 1449"/>
              <a:gd name="T20" fmla="*/ 2147483646 w 1362"/>
              <a:gd name="T21" fmla="*/ 2147483646 h 1449"/>
              <a:gd name="T22" fmla="*/ 2147483646 w 1362"/>
              <a:gd name="T23" fmla="*/ 2147483646 h 1449"/>
              <a:gd name="T24" fmla="*/ 2147483646 w 1362"/>
              <a:gd name="T25" fmla="*/ 2147483646 h 1449"/>
              <a:gd name="T26" fmla="*/ 2147483646 w 1362"/>
              <a:gd name="T27" fmla="*/ 2147483646 h 1449"/>
              <a:gd name="T28" fmla="*/ 2147483646 w 1362"/>
              <a:gd name="T29" fmla="*/ 2147483646 h 1449"/>
              <a:gd name="T30" fmla="*/ 2147483646 w 1362"/>
              <a:gd name="T31" fmla="*/ 2147483646 h 1449"/>
              <a:gd name="T32" fmla="*/ 2147483646 w 1362"/>
              <a:gd name="T33" fmla="*/ 2147483646 h 1449"/>
              <a:gd name="T34" fmla="*/ 2147483646 w 1362"/>
              <a:gd name="T35" fmla="*/ 2147483646 h 1449"/>
              <a:gd name="T36" fmla="*/ 2147483646 w 1362"/>
              <a:gd name="T37" fmla="*/ 2147483646 h 1449"/>
              <a:gd name="T38" fmla="*/ 2147483646 w 1362"/>
              <a:gd name="T39" fmla="*/ 2147483646 h 1449"/>
              <a:gd name="T40" fmla="*/ 2147483646 w 1362"/>
              <a:gd name="T41" fmla="*/ 2147483646 h 1449"/>
              <a:gd name="T42" fmla="*/ 2147483646 w 1362"/>
              <a:gd name="T43" fmla="*/ 2147483646 h 1449"/>
              <a:gd name="T44" fmla="*/ 2147483646 w 1362"/>
              <a:gd name="T45" fmla="*/ 2147483646 h 1449"/>
              <a:gd name="T46" fmla="*/ 2147483646 w 1362"/>
              <a:gd name="T47" fmla="*/ 2147483646 h 1449"/>
              <a:gd name="T48" fmla="*/ 2147483646 w 1362"/>
              <a:gd name="T49" fmla="*/ 2147483646 h 1449"/>
              <a:gd name="T50" fmla="*/ 2147483646 w 1362"/>
              <a:gd name="T51" fmla="*/ 2147483646 h 1449"/>
              <a:gd name="T52" fmla="*/ 2147483646 w 1362"/>
              <a:gd name="T53" fmla="*/ 2147483646 h 1449"/>
              <a:gd name="T54" fmla="*/ 2147483646 w 1362"/>
              <a:gd name="T55" fmla="*/ 2147483646 h 1449"/>
              <a:gd name="T56" fmla="*/ 2147483646 w 1362"/>
              <a:gd name="T57" fmla="*/ 2147483646 h 1449"/>
              <a:gd name="T58" fmla="*/ 2147483646 w 1362"/>
              <a:gd name="T59" fmla="*/ 2147483646 h 1449"/>
              <a:gd name="T60" fmla="*/ 2147483646 w 1362"/>
              <a:gd name="T61" fmla="*/ 2147483646 h 1449"/>
              <a:gd name="T62" fmla="*/ 2147483646 w 1362"/>
              <a:gd name="T63" fmla="*/ 2147483646 h 1449"/>
              <a:gd name="T64" fmla="*/ 2147483646 w 1362"/>
              <a:gd name="T65" fmla="*/ 2147483646 h 14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2"/>
              <a:gd name="T100" fmla="*/ 0 h 1449"/>
              <a:gd name="T101" fmla="*/ 1362 w 1362"/>
              <a:gd name="T102" fmla="*/ 1449 h 144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2" h="1449">
                <a:moveTo>
                  <a:pt x="0" y="0"/>
                </a:moveTo>
                <a:lnTo>
                  <a:pt x="51" y="462"/>
                </a:lnTo>
                <a:lnTo>
                  <a:pt x="75" y="558"/>
                </a:lnTo>
                <a:lnTo>
                  <a:pt x="117" y="645"/>
                </a:lnTo>
                <a:lnTo>
                  <a:pt x="150" y="738"/>
                </a:lnTo>
                <a:lnTo>
                  <a:pt x="213" y="834"/>
                </a:lnTo>
                <a:lnTo>
                  <a:pt x="249" y="858"/>
                </a:lnTo>
                <a:lnTo>
                  <a:pt x="279" y="924"/>
                </a:lnTo>
                <a:lnTo>
                  <a:pt x="321" y="960"/>
                </a:lnTo>
                <a:lnTo>
                  <a:pt x="378" y="1005"/>
                </a:lnTo>
                <a:lnTo>
                  <a:pt x="408" y="1005"/>
                </a:lnTo>
                <a:lnTo>
                  <a:pt x="459" y="1077"/>
                </a:lnTo>
                <a:lnTo>
                  <a:pt x="483" y="1116"/>
                </a:lnTo>
                <a:lnTo>
                  <a:pt x="537" y="1155"/>
                </a:lnTo>
                <a:lnTo>
                  <a:pt x="573" y="1176"/>
                </a:lnTo>
                <a:lnTo>
                  <a:pt x="636" y="1221"/>
                </a:lnTo>
                <a:lnTo>
                  <a:pt x="684" y="1242"/>
                </a:lnTo>
                <a:lnTo>
                  <a:pt x="729" y="1242"/>
                </a:lnTo>
                <a:lnTo>
                  <a:pt x="750" y="1266"/>
                </a:lnTo>
                <a:lnTo>
                  <a:pt x="783" y="1266"/>
                </a:lnTo>
                <a:lnTo>
                  <a:pt x="873" y="1272"/>
                </a:lnTo>
                <a:lnTo>
                  <a:pt x="918" y="1314"/>
                </a:lnTo>
                <a:lnTo>
                  <a:pt x="1044" y="1317"/>
                </a:lnTo>
                <a:lnTo>
                  <a:pt x="1056" y="1332"/>
                </a:lnTo>
                <a:lnTo>
                  <a:pt x="1110" y="1329"/>
                </a:lnTo>
                <a:lnTo>
                  <a:pt x="1143" y="1359"/>
                </a:lnTo>
                <a:lnTo>
                  <a:pt x="1182" y="1365"/>
                </a:lnTo>
                <a:lnTo>
                  <a:pt x="1209" y="1392"/>
                </a:lnTo>
                <a:lnTo>
                  <a:pt x="1233" y="1398"/>
                </a:lnTo>
                <a:lnTo>
                  <a:pt x="1248" y="1422"/>
                </a:lnTo>
                <a:lnTo>
                  <a:pt x="1302" y="1428"/>
                </a:lnTo>
                <a:lnTo>
                  <a:pt x="1362" y="1428"/>
                </a:lnTo>
                <a:lnTo>
                  <a:pt x="1362" y="1449"/>
                </a:lnTo>
              </a:path>
            </a:pathLst>
          </a:custGeom>
          <a:noFill/>
          <a:ln w="28575">
            <a:solidFill>
              <a:srgbClr val="0BD0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8682" name="Freeform 10"/>
          <p:cNvSpPr>
            <a:spLocks noChangeAspect="1"/>
          </p:cNvSpPr>
          <p:nvPr/>
        </p:nvSpPr>
        <p:spPr bwMode="auto">
          <a:xfrm>
            <a:off x="2670175" y="1590676"/>
            <a:ext cx="2236788" cy="2601913"/>
          </a:xfrm>
          <a:custGeom>
            <a:avLst/>
            <a:gdLst>
              <a:gd name="T0" fmla="*/ 0 w 1368"/>
              <a:gd name="T1" fmla="*/ 0 h 1695"/>
              <a:gd name="T2" fmla="*/ 2147483647 w 1368"/>
              <a:gd name="T3" fmla="*/ 2147483647 h 1695"/>
              <a:gd name="T4" fmla="*/ 2147483647 w 1368"/>
              <a:gd name="T5" fmla="*/ 2147483647 h 1695"/>
              <a:gd name="T6" fmla="*/ 2147483647 w 1368"/>
              <a:gd name="T7" fmla="*/ 2147483647 h 1695"/>
              <a:gd name="T8" fmla="*/ 2147483647 w 1368"/>
              <a:gd name="T9" fmla="*/ 2147483647 h 1695"/>
              <a:gd name="T10" fmla="*/ 2147483647 w 1368"/>
              <a:gd name="T11" fmla="*/ 2147483647 h 1695"/>
              <a:gd name="T12" fmla="*/ 2147483647 w 1368"/>
              <a:gd name="T13" fmla="*/ 2147483647 h 1695"/>
              <a:gd name="T14" fmla="*/ 2147483647 w 1368"/>
              <a:gd name="T15" fmla="*/ 2147483647 h 1695"/>
              <a:gd name="T16" fmla="*/ 2147483647 w 1368"/>
              <a:gd name="T17" fmla="*/ 2147483647 h 1695"/>
              <a:gd name="T18" fmla="*/ 2147483647 w 1368"/>
              <a:gd name="T19" fmla="*/ 2147483647 h 1695"/>
              <a:gd name="T20" fmla="*/ 2147483647 w 1368"/>
              <a:gd name="T21" fmla="*/ 2147483647 h 1695"/>
              <a:gd name="T22" fmla="*/ 2147483647 w 1368"/>
              <a:gd name="T23" fmla="*/ 2147483647 h 1695"/>
              <a:gd name="T24" fmla="*/ 2147483647 w 1368"/>
              <a:gd name="T25" fmla="*/ 2147483647 h 1695"/>
              <a:gd name="T26" fmla="*/ 2147483647 w 1368"/>
              <a:gd name="T27" fmla="*/ 2147483647 h 1695"/>
              <a:gd name="T28" fmla="*/ 2147483647 w 1368"/>
              <a:gd name="T29" fmla="*/ 2147483647 h 1695"/>
              <a:gd name="T30" fmla="*/ 2147483647 w 1368"/>
              <a:gd name="T31" fmla="*/ 2147483647 h 1695"/>
              <a:gd name="T32" fmla="*/ 2147483647 w 1368"/>
              <a:gd name="T33" fmla="*/ 2147483647 h 1695"/>
              <a:gd name="T34" fmla="*/ 2147483647 w 1368"/>
              <a:gd name="T35" fmla="*/ 2147483647 h 1695"/>
              <a:gd name="T36" fmla="*/ 2147483647 w 1368"/>
              <a:gd name="T37" fmla="*/ 2147483647 h 1695"/>
              <a:gd name="T38" fmla="*/ 2147483647 w 1368"/>
              <a:gd name="T39" fmla="*/ 2147483647 h 1695"/>
              <a:gd name="T40" fmla="*/ 2147483647 w 1368"/>
              <a:gd name="T41" fmla="*/ 2147483647 h 1695"/>
              <a:gd name="T42" fmla="*/ 2147483647 w 1368"/>
              <a:gd name="T43" fmla="*/ 2147483647 h 1695"/>
              <a:gd name="T44" fmla="*/ 2147483647 w 1368"/>
              <a:gd name="T45" fmla="*/ 2147483647 h 1695"/>
              <a:gd name="T46" fmla="*/ 2147483647 w 1368"/>
              <a:gd name="T47" fmla="*/ 2147483647 h 1695"/>
              <a:gd name="T48" fmla="*/ 2147483647 w 1368"/>
              <a:gd name="T49" fmla="*/ 2147483647 h 1695"/>
              <a:gd name="T50" fmla="*/ 2147483647 w 1368"/>
              <a:gd name="T51" fmla="*/ 2147483647 h 1695"/>
              <a:gd name="T52" fmla="*/ 2147483647 w 1368"/>
              <a:gd name="T53" fmla="*/ 2147483647 h 1695"/>
              <a:gd name="T54" fmla="*/ 2147483647 w 1368"/>
              <a:gd name="T55" fmla="*/ 2147483647 h 1695"/>
              <a:gd name="T56" fmla="*/ 2147483647 w 1368"/>
              <a:gd name="T57" fmla="*/ 2147483647 h 1695"/>
              <a:gd name="T58" fmla="*/ 2147483647 w 1368"/>
              <a:gd name="T59" fmla="*/ 2147483647 h 1695"/>
              <a:gd name="T60" fmla="*/ 2147483647 w 1368"/>
              <a:gd name="T61" fmla="*/ 2147483647 h 1695"/>
              <a:gd name="T62" fmla="*/ 2147483647 w 1368"/>
              <a:gd name="T63" fmla="*/ 2147483647 h 1695"/>
              <a:gd name="T64" fmla="*/ 2147483647 w 1368"/>
              <a:gd name="T65" fmla="*/ 2147483647 h 1695"/>
              <a:gd name="T66" fmla="*/ 2147483647 w 1368"/>
              <a:gd name="T67" fmla="*/ 2147483647 h 1695"/>
              <a:gd name="T68" fmla="*/ 2147483647 w 1368"/>
              <a:gd name="T69" fmla="*/ 2147483647 h 1695"/>
              <a:gd name="T70" fmla="*/ 2147483647 w 1368"/>
              <a:gd name="T71" fmla="*/ 2147483647 h 1695"/>
              <a:gd name="T72" fmla="*/ 2147483647 w 1368"/>
              <a:gd name="T73" fmla="*/ 2147483647 h 1695"/>
              <a:gd name="T74" fmla="*/ 2147483647 w 1368"/>
              <a:gd name="T75" fmla="*/ 2147483647 h 169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68"/>
              <a:gd name="T115" fmla="*/ 0 h 1695"/>
              <a:gd name="T116" fmla="*/ 1368 w 1368"/>
              <a:gd name="T117" fmla="*/ 1695 h 169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68" h="1695">
                <a:moveTo>
                  <a:pt x="0" y="0"/>
                </a:moveTo>
                <a:lnTo>
                  <a:pt x="21" y="366"/>
                </a:lnTo>
                <a:lnTo>
                  <a:pt x="39" y="525"/>
                </a:lnTo>
                <a:lnTo>
                  <a:pt x="75" y="666"/>
                </a:lnTo>
                <a:lnTo>
                  <a:pt x="117" y="789"/>
                </a:lnTo>
                <a:lnTo>
                  <a:pt x="171" y="918"/>
                </a:lnTo>
                <a:lnTo>
                  <a:pt x="207" y="993"/>
                </a:lnTo>
                <a:lnTo>
                  <a:pt x="243" y="1017"/>
                </a:lnTo>
                <a:lnTo>
                  <a:pt x="261" y="1059"/>
                </a:lnTo>
                <a:lnTo>
                  <a:pt x="279" y="1101"/>
                </a:lnTo>
                <a:lnTo>
                  <a:pt x="300" y="1119"/>
                </a:lnTo>
                <a:lnTo>
                  <a:pt x="315" y="1131"/>
                </a:lnTo>
                <a:lnTo>
                  <a:pt x="357" y="1161"/>
                </a:lnTo>
                <a:lnTo>
                  <a:pt x="396" y="1179"/>
                </a:lnTo>
                <a:lnTo>
                  <a:pt x="444" y="1263"/>
                </a:lnTo>
                <a:lnTo>
                  <a:pt x="474" y="1299"/>
                </a:lnTo>
                <a:lnTo>
                  <a:pt x="507" y="1350"/>
                </a:lnTo>
                <a:lnTo>
                  <a:pt x="531" y="1347"/>
                </a:lnTo>
                <a:lnTo>
                  <a:pt x="573" y="1380"/>
                </a:lnTo>
                <a:lnTo>
                  <a:pt x="618" y="1422"/>
                </a:lnTo>
                <a:lnTo>
                  <a:pt x="669" y="1443"/>
                </a:lnTo>
                <a:lnTo>
                  <a:pt x="735" y="1461"/>
                </a:lnTo>
                <a:lnTo>
                  <a:pt x="753" y="1479"/>
                </a:lnTo>
                <a:lnTo>
                  <a:pt x="786" y="1488"/>
                </a:lnTo>
                <a:lnTo>
                  <a:pt x="807" y="1503"/>
                </a:lnTo>
                <a:lnTo>
                  <a:pt x="891" y="1491"/>
                </a:lnTo>
                <a:lnTo>
                  <a:pt x="918" y="1539"/>
                </a:lnTo>
                <a:lnTo>
                  <a:pt x="1044" y="1542"/>
                </a:lnTo>
                <a:lnTo>
                  <a:pt x="1065" y="1563"/>
                </a:lnTo>
                <a:lnTo>
                  <a:pt x="1110" y="1557"/>
                </a:lnTo>
                <a:lnTo>
                  <a:pt x="1131" y="1590"/>
                </a:lnTo>
                <a:lnTo>
                  <a:pt x="1161" y="1590"/>
                </a:lnTo>
                <a:lnTo>
                  <a:pt x="1191" y="1593"/>
                </a:lnTo>
                <a:lnTo>
                  <a:pt x="1206" y="1620"/>
                </a:lnTo>
                <a:lnTo>
                  <a:pt x="1230" y="1635"/>
                </a:lnTo>
                <a:lnTo>
                  <a:pt x="1260" y="1650"/>
                </a:lnTo>
                <a:lnTo>
                  <a:pt x="1368" y="1659"/>
                </a:lnTo>
                <a:lnTo>
                  <a:pt x="1368" y="1695"/>
                </a:lnTo>
              </a:path>
            </a:pathLst>
          </a:custGeom>
          <a:noFill/>
          <a:ln w="28575" algn="ctr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38" name="Line 11"/>
          <p:cNvSpPr>
            <a:spLocks noChangeAspect="1" noChangeShapeType="1"/>
          </p:cNvSpPr>
          <p:nvPr/>
        </p:nvSpPr>
        <p:spPr bwMode="auto">
          <a:xfrm>
            <a:off x="2513013" y="1560514"/>
            <a:ext cx="0" cy="30892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39" name="Line 12"/>
          <p:cNvSpPr>
            <a:spLocks noChangeAspect="1" noChangeShapeType="1"/>
          </p:cNvSpPr>
          <p:nvPr/>
        </p:nvSpPr>
        <p:spPr bwMode="auto">
          <a:xfrm>
            <a:off x="2517775" y="4635500"/>
            <a:ext cx="30924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40" name="Text Box 32"/>
          <p:cNvSpPr txBox="1">
            <a:spLocks noChangeAspect="1" noChangeArrowheads="1"/>
          </p:cNvSpPr>
          <p:nvPr/>
        </p:nvSpPr>
        <p:spPr bwMode="auto">
          <a:xfrm>
            <a:off x="2189163" y="4365625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0,6</a:t>
            </a:r>
          </a:p>
        </p:txBody>
      </p:sp>
      <p:sp>
        <p:nvSpPr>
          <p:cNvPr id="22541" name="Text Box 33"/>
          <p:cNvSpPr txBox="1">
            <a:spLocks noChangeAspect="1" noChangeArrowheads="1"/>
          </p:cNvSpPr>
          <p:nvPr/>
        </p:nvSpPr>
        <p:spPr bwMode="auto">
          <a:xfrm>
            <a:off x="2189163" y="3644900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0,7</a:t>
            </a:r>
          </a:p>
        </p:txBody>
      </p:sp>
      <p:sp>
        <p:nvSpPr>
          <p:cNvPr id="22542" name="Text Box 34"/>
          <p:cNvSpPr txBox="1">
            <a:spLocks noChangeAspect="1" noChangeArrowheads="1"/>
          </p:cNvSpPr>
          <p:nvPr/>
        </p:nvSpPr>
        <p:spPr bwMode="auto">
          <a:xfrm>
            <a:off x="2189163" y="2911475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0,8</a:t>
            </a:r>
          </a:p>
        </p:txBody>
      </p:sp>
      <p:sp>
        <p:nvSpPr>
          <p:cNvPr id="22543" name="Text Box 35"/>
          <p:cNvSpPr txBox="1">
            <a:spLocks noChangeAspect="1" noChangeArrowheads="1"/>
          </p:cNvSpPr>
          <p:nvPr/>
        </p:nvSpPr>
        <p:spPr bwMode="auto">
          <a:xfrm>
            <a:off x="2189163" y="2176463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0,9</a:t>
            </a:r>
          </a:p>
        </p:txBody>
      </p:sp>
      <p:sp>
        <p:nvSpPr>
          <p:cNvPr id="22544" name="Text Box 36"/>
          <p:cNvSpPr txBox="1">
            <a:spLocks noChangeAspect="1" noChangeArrowheads="1"/>
          </p:cNvSpPr>
          <p:nvPr/>
        </p:nvSpPr>
        <p:spPr bwMode="auto">
          <a:xfrm>
            <a:off x="2189163" y="1462088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1,0</a:t>
            </a:r>
          </a:p>
        </p:txBody>
      </p:sp>
      <p:sp>
        <p:nvSpPr>
          <p:cNvPr id="22545" name="Line 37"/>
          <p:cNvSpPr>
            <a:spLocks noChangeShapeType="1"/>
          </p:cNvSpPr>
          <p:nvPr/>
        </p:nvSpPr>
        <p:spPr bwMode="auto">
          <a:xfrm>
            <a:off x="2420939" y="4475163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46" name="Line 38"/>
          <p:cNvSpPr>
            <a:spLocks noChangeShapeType="1"/>
          </p:cNvSpPr>
          <p:nvPr/>
        </p:nvSpPr>
        <p:spPr bwMode="auto">
          <a:xfrm>
            <a:off x="2420939" y="374808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47" name="Line 39"/>
          <p:cNvSpPr>
            <a:spLocks noChangeShapeType="1"/>
          </p:cNvSpPr>
          <p:nvPr/>
        </p:nvSpPr>
        <p:spPr bwMode="auto">
          <a:xfrm>
            <a:off x="2420939" y="3016250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48" name="Line 40"/>
          <p:cNvSpPr>
            <a:spLocks noChangeShapeType="1"/>
          </p:cNvSpPr>
          <p:nvPr/>
        </p:nvSpPr>
        <p:spPr bwMode="auto">
          <a:xfrm>
            <a:off x="2420939" y="2292350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49" name="Line 41"/>
          <p:cNvSpPr>
            <a:spLocks noChangeShapeType="1"/>
          </p:cNvSpPr>
          <p:nvPr/>
        </p:nvSpPr>
        <p:spPr bwMode="auto">
          <a:xfrm>
            <a:off x="2420939" y="157638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50" name="Line 42"/>
          <p:cNvSpPr>
            <a:spLocks noChangeShapeType="1"/>
          </p:cNvSpPr>
          <p:nvPr/>
        </p:nvSpPr>
        <p:spPr bwMode="auto">
          <a:xfrm rot="-5400000">
            <a:off x="2630488" y="468153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51" name="Line 43"/>
          <p:cNvSpPr>
            <a:spLocks noChangeShapeType="1"/>
          </p:cNvSpPr>
          <p:nvPr/>
        </p:nvSpPr>
        <p:spPr bwMode="auto">
          <a:xfrm rot="-5400000">
            <a:off x="3357563" y="468153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52" name="Line 44"/>
          <p:cNvSpPr>
            <a:spLocks noChangeShapeType="1"/>
          </p:cNvSpPr>
          <p:nvPr/>
        </p:nvSpPr>
        <p:spPr bwMode="auto">
          <a:xfrm rot="-5400000">
            <a:off x="4083051" y="468153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53" name="Line 45"/>
          <p:cNvSpPr>
            <a:spLocks noChangeShapeType="1"/>
          </p:cNvSpPr>
          <p:nvPr/>
        </p:nvSpPr>
        <p:spPr bwMode="auto">
          <a:xfrm rot="-5400000">
            <a:off x="4814888" y="468153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54" name="Text Box 52"/>
          <p:cNvSpPr txBox="1">
            <a:spLocks noChangeAspect="1" noChangeArrowheads="1"/>
          </p:cNvSpPr>
          <p:nvPr/>
        </p:nvSpPr>
        <p:spPr bwMode="auto">
          <a:xfrm>
            <a:off x="2636458" y="4725988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</a:t>
            </a:r>
          </a:p>
        </p:txBody>
      </p:sp>
      <p:sp>
        <p:nvSpPr>
          <p:cNvPr id="22555" name="Text Box 53"/>
          <p:cNvSpPr txBox="1">
            <a:spLocks noChangeAspect="1" noChangeArrowheads="1"/>
          </p:cNvSpPr>
          <p:nvPr/>
        </p:nvSpPr>
        <p:spPr bwMode="auto">
          <a:xfrm>
            <a:off x="3286126" y="4725988"/>
            <a:ext cx="2333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500</a:t>
            </a:r>
          </a:p>
        </p:txBody>
      </p:sp>
      <p:sp>
        <p:nvSpPr>
          <p:cNvPr id="22556" name="Text Box 54"/>
          <p:cNvSpPr txBox="1">
            <a:spLocks noChangeAspect="1" noChangeArrowheads="1"/>
          </p:cNvSpPr>
          <p:nvPr/>
        </p:nvSpPr>
        <p:spPr bwMode="auto">
          <a:xfrm>
            <a:off x="3952875" y="4725988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1.000</a:t>
            </a:r>
          </a:p>
        </p:txBody>
      </p:sp>
      <p:sp>
        <p:nvSpPr>
          <p:cNvPr id="22557" name="Text Box 55"/>
          <p:cNvSpPr txBox="1">
            <a:spLocks noChangeAspect="1" noChangeArrowheads="1"/>
          </p:cNvSpPr>
          <p:nvPr/>
        </p:nvSpPr>
        <p:spPr bwMode="auto">
          <a:xfrm>
            <a:off x="4686300" y="4725988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1.500</a:t>
            </a:r>
          </a:p>
        </p:txBody>
      </p:sp>
      <p:sp>
        <p:nvSpPr>
          <p:cNvPr id="22558" name="Text Box 56"/>
          <p:cNvSpPr txBox="1">
            <a:spLocks noChangeAspect="1" noChangeArrowheads="1"/>
          </p:cNvSpPr>
          <p:nvPr/>
        </p:nvSpPr>
        <p:spPr bwMode="auto">
          <a:xfrm>
            <a:off x="5416550" y="4725988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2.000</a:t>
            </a:r>
          </a:p>
        </p:txBody>
      </p:sp>
      <p:sp>
        <p:nvSpPr>
          <p:cNvPr id="22559" name="Text Box 63"/>
          <p:cNvSpPr txBox="1">
            <a:spLocks noChangeArrowheads="1"/>
          </p:cNvSpPr>
          <p:nvPr/>
        </p:nvSpPr>
        <p:spPr bwMode="auto">
          <a:xfrm>
            <a:off x="3275013" y="4945063"/>
            <a:ext cx="16827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Supervivencia a ictus (días)</a:t>
            </a:r>
          </a:p>
        </p:txBody>
      </p:sp>
      <p:sp>
        <p:nvSpPr>
          <p:cNvPr id="22560" name="Text Box 64"/>
          <p:cNvSpPr txBox="1">
            <a:spLocks noChangeArrowheads="1"/>
          </p:cNvSpPr>
          <p:nvPr/>
        </p:nvSpPr>
        <p:spPr bwMode="auto">
          <a:xfrm rot="-5400000">
            <a:off x="1121570" y="2926557"/>
            <a:ext cx="15890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Supervivencia acumulada</a:t>
            </a:r>
          </a:p>
        </p:txBody>
      </p:sp>
      <p:sp>
        <p:nvSpPr>
          <p:cNvPr id="22561" name="Text Box 62"/>
          <p:cNvSpPr txBox="1">
            <a:spLocks noChangeArrowheads="1"/>
          </p:cNvSpPr>
          <p:nvPr/>
        </p:nvSpPr>
        <p:spPr bwMode="auto">
          <a:xfrm>
            <a:off x="7726364" y="4945063"/>
            <a:ext cx="1995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Supervivencia a la muerte (días)</a:t>
            </a:r>
          </a:p>
        </p:txBody>
      </p:sp>
      <p:sp>
        <p:nvSpPr>
          <p:cNvPr id="22562" name="Line 13"/>
          <p:cNvSpPr>
            <a:spLocks noChangeShapeType="1"/>
          </p:cNvSpPr>
          <p:nvPr/>
        </p:nvSpPr>
        <p:spPr bwMode="auto">
          <a:xfrm>
            <a:off x="7218363" y="1531939"/>
            <a:ext cx="0" cy="3101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63" name="Line 14"/>
          <p:cNvSpPr>
            <a:spLocks noChangeShapeType="1"/>
          </p:cNvSpPr>
          <p:nvPr/>
        </p:nvSpPr>
        <p:spPr bwMode="auto">
          <a:xfrm>
            <a:off x="7202488" y="4633913"/>
            <a:ext cx="29003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64" name="Freeform 15"/>
          <p:cNvSpPr>
            <a:spLocks/>
          </p:cNvSpPr>
          <p:nvPr/>
        </p:nvSpPr>
        <p:spPr bwMode="auto">
          <a:xfrm>
            <a:off x="7366000" y="1543051"/>
            <a:ext cx="2559050" cy="784225"/>
          </a:xfrm>
          <a:custGeom>
            <a:avLst/>
            <a:gdLst>
              <a:gd name="T0" fmla="*/ 0 w 1612"/>
              <a:gd name="T1" fmla="*/ 0 h 520"/>
              <a:gd name="T2" fmla="*/ 2147483646 w 1612"/>
              <a:gd name="T3" fmla="*/ 2147483646 h 520"/>
              <a:gd name="T4" fmla="*/ 2147483646 w 1612"/>
              <a:gd name="T5" fmla="*/ 2147483646 h 520"/>
              <a:gd name="T6" fmla="*/ 2147483646 w 1612"/>
              <a:gd name="T7" fmla="*/ 2147483646 h 520"/>
              <a:gd name="T8" fmla="*/ 2147483646 w 1612"/>
              <a:gd name="T9" fmla="*/ 2147483646 h 520"/>
              <a:gd name="T10" fmla="*/ 2147483646 w 1612"/>
              <a:gd name="T11" fmla="*/ 2147483646 h 520"/>
              <a:gd name="T12" fmla="*/ 2147483646 w 1612"/>
              <a:gd name="T13" fmla="*/ 2147483646 h 520"/>
              <a:gd name="T14" fmla="*/ 2147483646 w 1612"/>
              <a:gd name="T15" fmla="*/ 2147483646 h 520"/>
              <a:gd name="T16" fmla="*/ 2147483646 w 1612"/>
              <a:gd name="T17" fmla="*/ 2147483646 h 520"/>
              <a:gd name="T18" fmla="*/ 2147483646 w 1612"/>
              <a:gd name="T19" fmla="*/ 2147483646 h 520"/>
              <a:gd name="T20" fmla="*/ 2147483646 w 1612"/>
              <a:gd name="T21" fmla="*/ 2147483646 h 520"/>
              <a:gd name="T22" fmla="*/ 2147483646 w 1612"/>
              <a:gd name="T23" fmla="*/ 2147483646 h 520"/>
              <a:gd name="T24" fmla="*/ 2147483646 w 1612"/>
              <a:gd name="T25" fmla="*/ 2147483646 h 520"/>
              <a:gd name="T26" fmla="*/ 2147483646 w 1612"/>
              <a:gd name="T27" fmla="*/ 2147483646 h 520"/>
              <a:gd name="T28" fmla="*/ 2147483646 w 1612"/>
              <a:gd name="T29" fmla="*/ 2147483646 h 520"/>
              <a:gd name="T30" fmla="*/ 2147483646 w 1612"/>
              <a:gd name="T31" fmla="*/ 2147483646 h 520"/>
              <a:gd name="T32" fmla="*/ 2147483646 w 1612"/>
              <a:gd name="T33" fmla="*/ 2147483646 h 520"/>
              <a:gd name="T34" fmla="*/ 2147483646 w 1612"/>
              <a:gd name="T35" fmla="*/ 2147483646 h 520"/>
              <a:gd name="T36" fmla="*/ 2147483646 w 1612"/>
              <a:gd name="T37" fmla="*/ 2147483646 h 520"/>
              <a:gd name="T38" fmla="*/ 2147483646 w 1612"/>
              <a:gd name="T39" fmla="*/ 2147483646 h 520"/>
              <a:gd name="T40" fmla="*/ 2147483646 w 1612"/>
              <a:gd name="T41" fmla="*/ 2147483646 h 520"/>
              <a:gd name="T42" fmla="*/ 2147483646 w 1612"/>
              <a:gd name="T43" fmla="*/ 2147483646 h 520"/>
              <a:gd name="T44" fmla="*/ 2147483646 w 1612"/>
              <a:gd name="T45" fmla="*/ 2147483646 h 520"/>
              <a:gd name="T46" fmla="*/ 2147483646 w 1612"/>
              <a:gd name="T47" fmla="*/ 2147483646 h 520"/>
              <a:gd name="T48" fmla="*/ 2147483646 w 1612"/>
              <a:gd name="T49" fmla="*/ 2147483646 h 520"/>
              <a:gd name="T50" fmla="*/ 2147483646 w 1612"/>
              <a:gd name="T51" fmla="*/ 2147483646 h 5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12"/>
              <a:gd name="T79" fmla="*/ 0 h 520"/>
              <a:gd name="T80" fmla="*/ 1612 w 1612"/>
              <a:gd name="T81" fmla="*/ 520 h 52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12" h="520">
                <a:moveTo>
                  <a:pt x="0" y="0"/>
                </a:moveTo>
                <a:lnTo>
                  <a:pt x="34" y="98"/>
                </a:lnTo>
                <a:lnTo>
                  <a:pt x="92" y="158"/>
                </a:lnTo>
                <a:lnTo>
                  <a:pt x="142" y="192"/>
                </a:lnTo>
                <a:lnTo>
                  <a:pt x="202" y="216"/>
                </a:lnTo>
                <a:lnTo>
                  <a:pt x="278" y="236"/>
                </a:lnTo>
                <a:lnTo>
                  <a:pt x="360" y="266"/>
                </a:lnTo>
                <a:lnTo>
                  <a:pt x="424" y="274"/>
                </a:lnTo>
                <a:lnTo>
                  <a:pt x="540" y="314"/>
                </a:lnTo>
                <a:lnTo>
                  <a:pt x="644" y="350"/>
                </a:lnTo>
                <a:lnTo>
                  <a:pt x="714" y="374"/>
                </a:lnTo>
                <a:lnTo>
                  <a:pt x="796" y="386"/>
                </a:lnTo>
                <a:lnTo>
                  <a:pt x="876" y="404"/>
                </a:lnTo>
                <a:lnTo>
                  <a:pt x="978" y="418"/>
                </a:lnTo>
                <a:lnTo>
                  <a:pt x="1052" y="438"/>
                </a:lnTo>
                <a:lnTo>
                  <a:pt x="1116" y="448"/>
                </a:lnTo>
                <a:lnTo>
                  <a:pt x="1180" y="456"/>
                </a:lnTo>
                <a:lnTo>
                  <a:pt x="1242" y="462"/>
                </a:lnTo>
                <a:lnTo>
                  <a:pt x="1310" y="472"/>
                </a:lnTo>
                <a:lnTo>
                  <a:pt x="1364" y="488"/>
                </a:lnTo>
                <a:lnTo>
                  <a:pt x="1394" y="482"/>
                </a:lnTo>
                <a:lnTo>
                  <a:pt x="1428" y="494"/>
                </a:lnTo>
                <a:lnTo>
                  <a:pt x="1492" y="494"/>
                </a:lnTo>
                <a:lnTo>
                  <a:pt x="1528" y="506"/>
                </a:lnTo>
                <a:lnTo>
                  <a:pt x="1582" y="506"/>
                </a:lnTo>
                <a:lnTo>
                  <a:pt x="1612" y="520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8710" name="Freeform 16"/>
          <p:cNvSpPr>
            <a:spLocks/>
          </p:cNvSpPr>
          <p:nvPr/>
        </p:nvSpPr>
        <p:spPr bwMode="auto">
          <a:xfrm>
            <a:off x="7366001" y="1544638"/>
            <a:ext cx="2568575" cy="895350"/>
          </a:xfrm>
          <a:custGeom>
            <a:avLst/>
            <a:gdLst>
              <a:gd name="T0" fmla="*/ 0 w 1618"/>
              <a:gd name="T1" fmla="*/ 0 h 592"/>
              <a:gd name="T2" fmla="*/ 2147483647 w 1618"/>
              <a:gd name="T3" fmla="*/ 2147483647 h 592"/>
              <a:gd name="T4" fmla="*/ 2147483647 w 1618"/>
              <a:gd name="T5" fmla="*/ 2147483647 h 592"/>
              <a:gd name="T6" fmla="*/ 2147483647 w 1618"/>
              <a:gd name="T7" fmla="*/ 2147483647 h 592"/>
              <a:gd name="T8" fmla="*/ 2147483647 w 1618"/>
              <a:gd name="T9" fmla="*/ 2147483647 h 592"/>
              <a:gd name="T10" fmla="*/ 2147483647 w 1618"/>
              <a:gd name="T11" fmla="*/ 2147483647 h 592"/>
              <a:gd name="T12" fmla="*/ 2147483647 w 1618"/>
              <a:gd name="T13" fmla="*/ 2147483647 h 592"/>
              <a:gd name="T14" fmla="*/ 2147483647 w 1618"/>
              <a:gd name="T15" fmla="*/ 2147483647 h 592"/>
              <a:gd name="T16" fmla="*/ 2147483647 w 1618"/>
              <a:gd name="T17" fmla="*/ 2147483647 h 592"/>
              <a:gd name="T18" fmla="*/ 2147483647 w 1618"/>
              <a:gd name="T19" fmla="*/ 2147483647 h 592"/>
              <a:gd name="T20" fmla="*/ 2147483647 w 1618"/>
              <a:gd name="T21" fmla="*/ 2147483647 h 592"/>
              <a:gd name="T22" fmla="*/ 2147483647 w 1618"/>
              <a:gd name="T23" fmla="*/ 2147483647 h 592"/>
              <a:gd name="T24" fmla="*/ 2147483647 w 1618"/>
              <a:gd name="T25" fmla="*/ 2147483647 h 592"/>
              <a:gd name="T26" fmla="*/ 2147483647 w 1618"/>
              <a:gd name="T27" fmla="*/ 2147483647 h 592"/>
              <a:gd name="T28" fmla="*/ 2147483647 w 1618"/>
              <a:gd name="T29" fmla="*/ 2147483647 h 592"/>
              <a:gd name="T30" fmla="*/ 2147483647 w 1618"/>
              <a:gd name="T31" fmla="*/ 2147483647 h 592"/>
              <a:gd name="T32" fmla="*/ 2147483647 w 1618"/>
              <a:gd name="T33" fmla="*/ 2147483647 h 592"/>
              <a:gd name="T34" fmla="*/ 2147483647 w 1618"/>
              <a:gd name="T35" fmla="*/ 2147483647 h 592"/>
              <a:gd name="T36" fmla="*/ 2147483647 w 1618"/>
              <a:gd name="T37" fmla="*/ 2147483647 h 592"/>
              <a:gd name="T38" fmla="*/ 2147483647 w 1618"/>
              <a:gd name="T39" fmla="*/ 2147483647 h 592"/>
              <a:gd name="T40" fmla="*/ 2147483647 w 1618"/>
              <a:gd name="T41" fmla="*/ 2147483647 h 592"/>
              <a:gd name="T42" fmla="*/ 2147483647 w 1618"/>
              <a:gd name="T43" fmla="*/ 2147483647 h 592"/>
              <a:gd name="T44" fmla="*/ 2147483647 w 1618"/>
              <a:gd name="T45" fmla="*/ 2147483647 h 592"/>
              <a:gd name="T46" fmla="*/ 2147483647 w 1618"/>
              <a:gd name="T47" fmla="*/ 2147483647 h 592"/>
              <a:gd name="T48" fmla="*/ 2147483647 w 1618"/>
              <a:gd name="T49" fmla="*/ 2147483647 h 592"/>
              <a:gd name="T50" fmla="*/ 2147483647 w 1618"/>
              <a:gd name="T51" fmla="*/ 2147483647 h 5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18"/>
              <a:gd name="T79" fmla="*/ 0 h 592"/>
              <a:gd name="T80" fmla="*/ 1618 w 1618"/>
              <a:gd name="T81" fmla="*/ 592 h 5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18" h="592">
                <a:moveTo>
                  <a:pt x="0" y="0"/>
                </a:moveTo>
                <a:lnTo>
                  <a:pt x="30" y="118"/>
                </a:lnTo>
                <a:lnTo>
                  <a:pt x="92" y="196"/>
                </a:lnTo>
                <a:lnTo>
                  <a:pt x="168" y="224"/>
                </a:lnTo>
                <a:lnTo>
                  <a:pt x="242" y="256"/>
                </a:lnTo>
                <a:lnTo>
                  <a:pt x="350" y="294"/>
                </a:lnTo>
                <a:lnTo>
                  <a:pt x="432" y="320"/>
                </a:lnTo>
                <a:lnTo>
                  <a:pt x="510" y="348"/>
                </a:lnTo>
                <a:lnTo>
                  <a:pt x="546" y="366"/>
                </a:lnTo>
                <a:lnTo>
                  <a:pt x="624" y="394"/>
                </a:lnTo>
                <a:lnTo>
                  <a:pt x="792" y="438"/>
                </a:lnTo>
                <a:lnTo>
                  <a:pt x="960" y="468"/>
                </a:lnTo>
                <a:lnTo>
                  <a:pt x="1074" y="500"/>
                </a:lnTo>
                <a:lnTo>
                  <a:pt x="1098" y="504"/>
                </a:lnTo>
                <a:lnTo>
                  <a:pt x="1190" y="518"/>
                </a:lnTo>
                <a:lnTo>
                  <a:pt x="1296" y="540"/>
                </a:lnTo>
                <a:lnTo>
                  <a:pt x="1332" y="540"/>
                </a:lnTo>
                <a:lnTo>
                  <a:pt x="1350" y="552"/>
                </a:lnTo>
                <a:lnTo>
                  <a:pt x="1392" y="552"/>
                </a:lnTo>
                <a:lnTo>
                  <a:pt x="1422" y="562"/>
                </a:lnTo>
                <a:lnTo>
                  <a:pt x="1470" y="560"/>
                </a:lnTo>
                <a:lnTo>
                  <a:pt x="1492" y="572"/>
                </a:lnTo>
                <a:lnTo>
                  <a:pt x="1520" y="572"/>
                </a:lnTo>
                <a:lnTo>
                  <a:pt x="1548" y="582"/>
                </a:lnTo>
                <a:lnTo>
                  <a:pt x="1584" y="574"/>
                </a:lnTo>
                <a:lnTo>
                  <a:pt x="1618" y="592"/>
                </a:lnTo>
              </a:path>
            </a:pathLst>
          </a:custGeom>
          <a:noFill/>
          <a:ln w="28575">
            <a:solidFill>
              <a:schemeClr val="accent5"/>
            </a:solidFill>
            <a:round/>
            <a:headEnd/>
            <a:tailEnd/>
          </a:ln>
          <a:extLst/>
        </p:spPr>
        <p:txBody>
          <a:bodyPr wrap="none"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66" name="Freeform 17"/>
          <p:cNvSpPr>
            <a:spLocks/>
          </p:cNvSpPr>
          <p:nvPr/>
        </p:nvSpPr>
        <p:spPr bwMode="auto">
          <a:xfrm>
            <a:off x="7362825" y="1547814"/>
            <a:ext cx="2565400" cy="1766887"/>
          </a:xfrm>
          <a:custGeom>
            <a:avLst/>
            <a:gdLst>
              <a:gd name="T0" fmla="*/ 0 w 1616"/>
              <a:gd name="T1" fmla="*/ 0 h 1170"/>
              <a:gd name="T2" fmla="*/ 2147483646 w 1616"/>
              <a:gd name="T3" fmla="*/ 2147483646 h 1170"/>
              <a:gd name="T4" fmla="*/ 2147483646 w 1616"/>
              <a:gd name="T5" fmla="*/ 2147483646 h 1170"/>
              <a:gd name="T6" fmla="*/ 2147483646 w 1616"/>
              <a:gd name="T7" fmla="*/ 2147483646 h 1170"/>
              <a:gd name="T8" fmla="*/ 2147483646 w 1616"/>
              <a:gd name="T9" fmla="*/ 2147483646 h 1170"/>
              <a:gd name="T10" fmla="*/ 2147483646 w 1616"/>
              <a:gd name="T11" fmla="*/ 2147483646 h 1170"/>
              <a:gd name="T12" fmla="*/ 2147483646 w 1616"/>
              <a:gd name="T13" fmla="*/ 2147483646 h 1170"/>
              <a:gd name="T14" fmla="*/ 2147483646 w 1616"/>
              <a:gd name="T15" fmla="*/ 2147483646 h 1170"/>
              <a:gd name="T16" fmla="*/ 2147483646 w 1616"/>
              <a:gd name="T17" fmla="*/ 2147483646 h 1170"/>
              <a:gd name="T18" fmla="*/ 2147483646 w 1616"/>
              <a:gd name="T19" fmla="*/ 2147483646 h 1170"/>
              <a:gd name="T20" fmla="*/ 2147483646 w 1616"/>
              <a:gd name="T21" fmla="*/ 2147483646 h 1170"/>
              <a:gd name="T22" fmla="*/ 2147483646 w 1616"/>
              <a:gd name="T23" fmla="*/ 2147483646 h 1170"/>
              <a:gd name="T24" fmla="*/ 2147483646 w 1616"/>
              <a:gd name="T25" fmla="*/ 2147483646 h 1170"/>
              <a:gd name="T26" fmla="*/ 2147483646 w 1616"/>
              <a:gd name="T27" fmla="*/ 2147483646 h 1170"/>
              <a:gd name="T28" fmla="*/ 2147483646 w 1616"/>
              <a:gd name="T29" fmla="*/ 2147483646 h 1170"/>
              <a:gd name="T30" fmla="*/ 2147483646 w 1616"/>
              <a:gd name="T31" fmla="*/ 2147483646 h 1170"/>
              <a:gd name="T32" fmla="*/ 2147483646 w 1616"/>
              <a:gd name="T33" fmla="*/ 2147483646 h 1170"/>
              <a:gd name="T34" fmla="*/ 2147483646 w 1616"/>
              <a:gd name="T35" fmla="*/ 2147483646 h 1170"/>
              <a:gd name="T36" fmla="*/ 2147483646 w 1616"/>
              <a:gd name="T37" fmla="*/ 2147483646 h 1170"/>
              <a:gd name="T38" fmla="*/ 2147483646 w 1616"/>
              <a:gd name="T39" fmla="*/ 2147483646 h 1170"/>
              <a:gd name="T40" fmla="*/ 2147483646 w 1616"/>
              <a:gd name="T41" fmla="*/ 2147483646 h 1170"/>
              <a:gd name="T42" fmla="*/ 2147483646 w 1616"/>
              <a:gd name="T43" fmla="*/ 2147483646 h 1170"/>
              <a:gd name="T44" fmla="*/ 2147483646 w 1616"/>
              <a:gd name="T45" fmla="*/ 2147483646 h 1170"/>
              <a:gd name="T46" fmla="*/ 2147483646 w 1616"/>
              <a:gd name="T47" fmla="*/ 2147483646 h 1170"/>
              <a:gd name="T48" fmla="*/ 2147483646 w 1616"/>
              <a:gd name="T49" fmla="*/ 2147483646 h 1170"/>
              <a:gd name="T50" fmla="*/ 2147483646 w 1616"/>
              <a:gd name="T51" fmla="*/ 2147483646 h 1170"/>
              <a:gd name="T52" fmla="*/ 2147483646 w 1616"/>
              <a:gd name="T53" fmla="*/ 2147483646 h 1170"/>
              <a:gd name="T54" fmla="*/ 2147483646 w 1616"/>
              <a:gd name="T55" fmla="*/ 2147483646 h 1170"/>
              <a:gd name="T56" fmla="*/ 2147483646 w 1616"/>
              <a:gd name="T57" fmla="*/ 2147483646 h 1170"/>
              <a:gd name="T58" fmla="*/ 2147483646 w 1616"/>
              <a:gd name="T59" fmla="*/ 2147483646 h 1170"/>
              <a:gd name="T60" fmla="*/ 2147483646 w 1616"/>
              <a:gd name="T61" fmla="*/ 2147483646 h 1170"/>
              <a:gd name="T62" fmla="*/ 2147483646 w 1616"/>
              <a:gd name="T63" fmla="*/ 2147483646 h 1170"/>
              <a:gd name="T64" fmla="*/ 2147483646 w 1616"/>
              <a:gd name="T65" fmla="*/ 2147483646 h 1170"/>
              <a:gd name="T66" fmla="*/ 2147483646 w 1616"/>
              <a:gd name="T67" fmla="*/ 2147483646 h 1170"/>
              <a:gd name="T68" fmla="*/ 2147483646 w 1616"/>
              <a:gd name="T69" fmla="*/ 2147483646 h 1170"/>
              <a:gd name="T70" fmla="*/ 2147483646 w 1616"/>
              <a:gd name="T71" fmla="*/ 2147483646 h 1170"/>
              <a:gd name="T72" fmla="*/ 2147483646 w 1616"/>
              <a:gd name="T73" fmla="*/ 2147483646 h 1170"/>
              <a:gd name="T74" fmla="*/ 2147483646 w 1616"/>
              <a:gd name="T75" fmla="*/ 2147483646 h 1170"/>
              <a:gd name="T76" fmla="*/ 2147483646 w 1616"/>
              <a:gd name="T77" fmla="*/ 2147483646 h 1170"/>
              <a:gd name="T78" fmla="*/ 2147483646 w 1616"/>
              <a:gd name="T79" fmla="*/ 2147483646 h 1170"/>
              <a:gd name="T80" fmla="*/ 2147483646 w 1616"/>
              <a:gd name="T81" fmla="*/ 2147483646 h 1170"/>
              <a:gd name="T82" fmla="*/ 2147483646 w 1616"/>
              <a:gd name="T83" fmla="*/ 2147483646 h 117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16"/>
              <a:gd name="T127" fmla="*/ 0 h 1170"/>
              <a:gd name="T128" fmla="*/ 1616 w 1616"/>
              <a:gd name="T129" fmla="*/ 1170 h 117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16" h="1170">
                <a:moveTo>
                  <a:pt x="0" y="0"/>
                </a:moveTo>
                <a:lnTo>
                  <a:pt x="26" y="184"/>
                </a:lnTo>
                <a:lnTo>
                  <a:pt x="42" y="280"/>
                </a:lnTo>
                <a:lnTo>
                  <a:pt x="80" y="376"/>
                </a:lnTo>
                <a:lnTo>
                  <a:pt x="126" y="458"/>
                </a:lnTo>
                <a:lnTo>
                  <a:pt x="148" y="464"/>
                </a:lnTo>
                <a:lnTo>
                  <a:pt x="186" y="506"/>
                </a:lnTo>
                <a:lnTo>
                  <a:pt x="246" y="566"/>
                </a:lnTo>
                <a:lnTo>
                  <a:pt x="302" y="602"/>
                </a:lnTo>
                <a:lnTo>
                  <a:pt x="368" y="664"/>
                </a:lnTo>
                <a:lnTo>
                  <a:pt x="440" y="694"/>
                </a:lnTo>
                <a:lnTo>
                  <a:pt x="476" y="722"/>
                </a:lnTo>
                <a:lnTo>
                  <a:pt x="514" y="738"/>
                </a:lnTo>
                <a:lnTo>
                  <a:pt x="572" y="790"/>
                </a:lnTo>
                <a:lnTo>
                  <a:pt x="634" y="822"/>
                </a:lnTo>
                <a:lnTo>
                  <a:pt x="686" y="854"/>
                </a:lnTo>
                <a:lnTo>
                  <a:pt x="732" y="876"/>
                </a:lnTo>
                <a:lnTo>
                  <a:pt x="770" y="904"/>
                </a:lnTo>
                <a:lnTo>
                  <a:pt x="796" y="904"/>
                </a:lnTo>
                <a:lnTo>
                  <a:pt x="842" y="916"/>
                </a:lnTo>
                <a:lnTo>
                  <a:pt x="894" y="944"/>
                </a:lnTo>
                <a:lnTo>
                  <a:pt x="920" y="938"/>
                </a:lnTo>
                <a:lnTo>
                  <a:pt x="976" y="964"/>
                </a:lnTo>
                <a:lnTo>
                  <a:pt x="1014" y="974"/>
                </a:lnTo>
                <a:lnTo>
                  <a:pt x="1028" y="992"/>
                </a:lnTo>
                <a:lnTo>
                  <a:pt x="1050" y="986"/>
                </a:lnTo>
                <a:lnTo>
                  <a:pt x="1072" y="1006"/>
                </a:lnTo>
                <a:lnTo>
                  <a:pt x="1116" y="1024"/>
                </a:lnTo>
                <a:lnTo>
                  <a:pt x="1178" y="1036"/>
                </a:lnTo>
                <a:lnTo>
                  <a:pt x="1226" y="1046"/>
                </a:lnTo>
                <a:lnTo>
                  <a:pt x="1280" y="1066"/>
                </a:lnTo>
                <a:lnTo>
                  <a:pt x="1304" y="1066"/>
                </a:lnTo>
                <a:lnTo>
                  <a:pt x="1334" y="1088"/>
                </a:lnTo>
                <a:lnTo>
                  <a:pt x="1386" y="1088"/>
                </a:lnTo>
                <a:lnTo>
                  <a:pt x="1406" y="1108"/>
                </a:lnTo>
                <a:lnTo>
                  <a:pt x="1454" y="1110"/>
                </a:lnTo>
                <a:lnTo>
                  <a:pt x="1482" y="1114"/>
                </a:lnTo>
                <a:lnTo>
                  <a:pt x="1504" y="1126"/>
                </a:lnTo>
                <a:lnTo>
                  <a:pt x="1528" y="1144"/>
                </a:lnTo>
                <a:lnTo>
                  <a:pt x="1558" y="1144"/>
                </a:lnTo>
                <a:lnTo>
                  <a:pt x="1592" y="1144"/>
                </a:lnTo>
                <a:lnTo>
                  <a:pt x="1616" y="1170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/>
          <a:p>
            <a:endParaRPr lang="es-ES"/>
          </a:p>
        </p:txBody>
      </p:sp>
      <p:sp>
        <p:nvSpPr>
          <p:cNvPr id="22567" name="Freeform 18"/>
          <p:cNvSpPr>
            <a:spLocks/>
          </p:cNvSpPr>
          <p:nvPr/>
        </p:nvSpPr>
        <p:spPr bwMode="auto">
          <a:xfrm>
            <a:off x="7366000" y="1544639"/>
            <a:ext cx="2552700" cy="1984375"/>
          </a:xfrm>
          <a:custGeom>
            <a:avLst/>
            <a:gdLst>
              <a:gd name="T0" fmla="*/ 0 w 1608"/>
              <a:gd name="T1" fmla="*/ 0 h 1314"/>
              <a:gd name="T2" fmla="*/ 2147483646 w 1608"/>
              <a:gd name="T3" fmla="*/ 2147483646 h 1314"/>
              <a:gd name="T4" fmla="*/ 2147483646 w 1608"/>
              <a:gd name="T5" fmla="*/ 2147483646 h 1314"/>
              <a:gd name="T6" fmla="*/ 2147483646 w 1608"/>
              <a:gd name="T7" fmla="*/ 2147483646 h 1314"/>
              <a:gd name="T8" fmla="*/ 2147483646 w 1608"/>
              <a:gd name="T9" fmla="*/ 2147483646 h 1314"/>
              <a:gd name="T10" fmla="*/ 2147483646 w 1608"/>
              <a:gd name="T11" fmla="*/ 2147483646 h 1314"/>
              <a:gd name="T12" fmla="*/ 2147483646 w 1608"/>
              <a:gd name="T13" fmla="*/ 2147483646 h 1314"/>
              <a:gd name="T14" fmla="*/ 2147483646 w 1608"/>
              <a:gd name="T15" fmla="*/ 2147483646 h 1314"/>
              <a:gd name="T16" fmla="*/ 2147483646 w 1608"/>
              <a:gd name="T17" fmla="*/ 2147483646 h 1314"/>
              <a:gd name="T18" fmla="*/ 2147483646 w 1608"/>
              <a:gd name="T19" fmla="*/ 2147483646 h 1314"/>
              <a:gd name="T20" fmla="*/ 2147483646 w 1608"/>
              <a:gd name="T21" fmla="*/ 2147483646 h 1314"/>
              <a:gd name="T22" fmla="*/ 2147483646 w 1608"/>
              <a:gd name="T23" fmla="*/ 2147483646 h 1314"/>
              <a:gd name="T24" fmla="*/ 2147483646 w 1608"/>
              <a:gd name="T25" fmla="*/ 2147483646 h 1314"/>
              <a:gd name="T26" fmla="*/ 2147483646 w 1608"/>
              <a:gd name="T27" fmla="*/ 2147483646 h 1314"/>
              <a:gd name="T28" fmla="*/ 2147483646 w 1608"/>
              <a:gd name="T29" fmla="*/ 2147483646 h 1314"/>
              <a:gd name="T30" fmla="*/ 2147483646 w 1608"/>
              <a:gd name="T31" fmla="*/ 2147483646 h 1314"/>
              <a:gd name="T32" fmla="*/ 2147483646 w 1608"/>
              <a:gd name="T33" fmla="*/ 2147483646 h 1314"/>
              <a:gd name="T34" fmla="*/ 2147483646 w 1608"/>
              <a:gd name="T35" fmla="*/ 2147483646 h 1314"/>
              <a:gd name="T36" fmla="*/ 2147483646 w 1608"/>
              <a:gd name="T37" fmla="*/ 2147483646 h 1314"/>
              <a:gd name="T38" fmla="*/ 2147483646 w 1608"/>
              <a:gd name="T39" fmla="*/ 2147483646 h 1314"/>
              <a:gd name="T40" fmla="*/ 2147483646 w 1608"/>
              <a:gd name="T41" fmla="*/ 2147483646 h 1314"/>
              <a:gd name="T42" fmla="*/ 2147483646 w 1608"/>
              <a:gd name="T43" fmla="*/ 2147483646 h 1314"/>
              <a:gd name="T44" fmla="*/ 2147483646 w 1608"/>
              <a:gd name="T45" fmla="*/ 2147483646 h 1314"/>
              <a:gd name="T46" fmla="*/ 2147483646 w 1608"/>
              <a:gd name="T47" fmla="*/ 2147483646 h 1314"/>
              <a:gd name="T48" fmla="*/ 2147483646 w 1608"/>
              <a:gd name="T49" fmla="*/ 2147483646 h 1314"/>
              <a:gd name="T50" fmla="*/ 2147483646 w 1608"/>
              <a:gd name="T51" fmla="*/ 2147483646 h 1314"/>
              <a:gd name="T52" fmla="*/ 2147483646 w 1608"/>
              <a:gd name="T53" fmla="*/ 2147483646 h 1314"/>
              <a:gd name="T54" fmla="*/ 2147483646 w 1608"/>
              <a:gd name="T55" fmla="*/ 2147483646 h 1314"/>
              <a:gd name="T56" fmla="*/ 2147483646 w 1608"/>
              <a:gd name="T57" fmla="*/ 2147483646 h 1314"/>
              <a:gd name="T58" fmla="*/ 2147483646 w 1608"/>
              <a:gd name="T59" fmla="*/ 2147483646 h 1314"/>
              <a:gd name="T60" fmla="*/ 2147483646 w 1608"/>
              <a:gd name="T61" fmla="*/ 2147483646 h 1314"/>
              <a:gd name="T62" fmla="*/ 2147483646 w 1608"/>
              <a:gd name="T63" fmla="*/ 2147483646 h 1314"/>
              <a:gd name="T64" fmla="*/ 2147483646 w 1608"/>
              <a:gd name="T65" fmla="*/ 2147483646 h 1314"/>
              <a:gd name="T66" fmla="*/ 2147483646 w 1608"/>
              <a:gd name="T67" fmla="*/ 2147483646 h 1314"/>
              <a:gd name="T68" fmla="*/ 2147483646 w 1608"/>
              <a:gd name="T69" fmla="*/ 2147483646 h 1314"/>
              <a:gd name="T70" fmla="*/ 2147483646 w 1608"/>
              <a:gd name="T71" fmla="*/ 2147483646 h 1314"/>
              <a:gd name="T72" fmla="*/ 2147483646 w 1608"/>
              <a:gd name="T73" fmla="*/ 2147483646 h 13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08"/>
              <a:gd name="T112" fmla="*/ 0 h 1314"/>
              <a:gd name="T113" fmla="*/ 1608 w 1608"/>
              <a:gd name="T114" fmla="*/ 1314 h 13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08" h="1314">
                <a:moveTo>
                  <a:pt x="0" y="0"/>
                </a:moveTo>
                <a:lnTo>
                  <a:pt x="38" y="334"/>
                </a:lnTo>
                <a:lnTo>
                  <a:pt x="74" y="438"/>
                </a:lnTo>
                <a:lnTo>
                  <a:pt x="106" y="514"/>
                </a:lnTo>
                <a:lnTo>
                  <a:pt x="126" y="554"/>
                </a:lnTo>
                <a:lnTo>
                  <a:pt x="158" y="574"/>
                </a:lnTo>
                <a:lnTo>
                  <a:pt x="222" y="644"/>
                </a:lnTo>
                <a:lnTo>
                  <a:pt x="264" y="684"/>
                </a:lnTo>
                <a:lnTo>
                  <a:pt x="322" y="720"/>
                </a:lnTo>
                <a:lnTo>
                  <a:pt x="360" y="764"/>
                </a:lnTo>
                <a:lnTo>
                  <a:pt x="414" y="796"/>
                </a:lnTo>
                <a:lnTo>
                  <a:pt x="464" y="828"/>
                </a:lnTo>
                <a:lnTo>
                  <a:pt x="502" y="846"/>
                </a:lnTo>
                <a:lnTo>
                  <a:pt x="532" y="880"/>
                </a:lnTo>
                <a:lnTo>
                  <a:pt x="580" y="922"/>
                </a:lnTo>
                <a:lnTo>
                  <a:pt x="648" y="972"/>
                </a:lnTo>
                <a:lnTo>
                  <a:pt x="740" y="1018"/>
                </a:lnTo>
                <a:lnTo>
                  <a:pt x="776" y="1036"/>
                </a:lnTo>
                <a:lnTo>
                  <a:pt x="810" y="1062"/>
                </a:lnTo>
                <a:lnTo>
                  <a:pt x="850" y="1062"/>
                </a:lnTo>
                <a:lnTo>
                  <a:pt x="876" y="1084"/>
                </a:lnTo>
                <a:lnTo>
                  <a:pt x="926" y="1092"/>
                </a:lnTo>
                <a:lnTo>
                  <a:pt x="966" y="1114"/>
                </a:lnTo>
                <a:lnTo>
                  <a:pt x="1024" y="1140"/>
                </a:lnTo>
                <a:lnTo>
                  <a:pt x="1058" y="1158"/>
                </a:lnTo>
                <a:lnTo>
                  <a:pt x="1098" y="1176"/>
                </a:lnTo>
                <a:lnTo>
                  <a:pt x="1216" y="1202"/>
                </a:lnTo>
                <a:lnTo>
                  <a:pt x="1254" y="1204"/>
                </a:lnTo>
                <a:lnTo>
                  <a:pt x="1310" y="1226"/>
                </a:lnTo>
                <a:lnTo>
                  <a:pt x="1334" y="1240"/>
                </a:lnTo>
                <a:lnTo>
                  <a:pt x="1362" y="1240"/>
                </a:lnTo>
                <a:lnTo>
                  <a:pt x="1436" y="1256"/>
                </a:lnTo>
                <a:lnTo>
                  <a:pt x="1468" y="1264"/>
                </a:lnTo>
                <a:lnTo>
                  <a:pt x="1500" y="1290"/>
                </a:lnTo>
                <a:lnTo>
                  <a:pt x="1542" y="1298"/>
                </a:lnTo>
                <a:lnTo>
                  <a:pt x="1590" y="1302"/>
                </a:lnTo>
                <a:lnTo>
                  <a:pt x="1608" y="1314"/>
                </a:lnTo>
              </a:path>
            </a:pathLst>
          </a:cu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/>
          <a:p>
            <a:endParaRPr lang="es-ES"/>
          </a:p>
        </p:txBody>
      </p:sp>
      <p:sp>
        <p:nvSpPr>
          <p:cNvPr id="22568" name="Freeform 19"/>
          <p:cNvSpPr>
            <a:spLocks/>
          </p:cNvSpPr>
          <p:nvPr/>
        </p:nvSpPr>
        <p:spPr bwMode="auto">
          <a:xfrm>
            <a:off x="7367588" y="1547813"/>
            <a:ext cx="2533650" cy="2189162"/>
          </a:xfrm>
          <a:custGeom>
            <a:avLst/>
            <a:gdLst>
              <a:gd name="T0" fmla="*/ 0 w 1596"/>
              <a:gd name="T1" fmla="*/ 0 h 1449"/>
              <a:gd name="T2" fmla="*/ 2147483646 w 1596"/>
              <a:gd name="T3" fmla="*/ 2147483646 h 1449"/>
              <a:gd name="T4" fmla="*/ 2147483646 w 1596"/>
              <a:gd name="T5" fmla="*/ 2147483646 h 1449"/>
              <a:gd name="T6" fmla="*/ 2147483646 w 1596"/>
              <a:gd name="T7" fmla="*/ 2147483646 h 1449"/>
              <a:gd name="T8" fmla="*/ 2147483646 w 1596"/>
              <a:gd name="T9" fmla="*/ 2147483646 h 1449"/>
              <a:gd name="T10" fmla="*/ 2147483646 w 1596"/>
              <a:gd name="T11" fmla="*/ 2147483646 h 1449"/>
              <a:gd name="T12" fmla="*/ 2147483646 w 1596"/>
              <a:gd name="T13" fmla="*/ 2147483646 h 1449"/>
              <a:gd name="T14" fmla="*/ 2147483646 w 1596"/>
              <a:gd name="T15" fmla="*/ 2147483646 h 1449"/>
              <a:gd name="T16" fmla="*/ 2147483646 w 1596"/>
              <a:gd name="T17" fmla="*/ 2147483646 h 1449"/>
              <a:gd name="T18" fmla="*/ 2147483646 w 1596"/>
              <a:gd name="T19" fmla="*/ 2147483646 h 1449"/>
              <a:gd name="T20" fmla="*/ 2147483646 w 1596"/>
              <a:gd name="T21" fmla="*/ 2147483646 h 1449"/>
              <a:gd name="T22" fmla="*/ 2147483646 w 1596"/>
              <a:gd name="T23" fmla="*/ 2147483646 h 1449"/>
              <a:gd name="T24" fmla="*/ 2147483646 w 1596"/>
              <a:gd name="T25" fmla="*/ 2147483646 h 1449"/>
              <a:gd name="T26" fmla="*/ 2147483646 w 1596"/>
              <a:gd name="T27" fmla="*/ 2147483646 h 1449"/>
              <a:gd name="T28" fmla="*/ 2147483646 w 1596"/>
              <a:gd name="T29" fmla="*/ 2147483646 h 1449"/>
              <a:gd name="T30" fmla="*/ 2147483646 w 1596"/>
              <a:gd name="T31" fmla="*/ 2147483646 h 1449"/>
              <a:gd name="T32" fmla="*/ 2147483646 w 1596"/>
              <a:gd name="T33" fmla="*/ 2147483646 h 1449"/>
              <a:gd name="T34" fmla="*/ 2147483646 w 1596"/>
              <a:gd name="T35" fmla="*/ 2147483646 h 1449"/>
              <a:gd name="T36" fmla="*/ 2147483646 w 1596"/>
              <a:gd name="T37" fmla="*/ 2147483646 h 1449"/>
              <a:gd name="T38" fmla="*/ 2147483646 w 1596"/>
              <a:gd name="T39" fmla="*/ 2147483646 h 1449"/>
              <a:gd name="T40" fmla="*/ 2147483646 w 1596"/>
              <a:gd name="T41" fmla="*/ 2147483646 h 1449"/>
              <a:gd name="T42" fmla="*/ 2147483646 w 1596"/>
              <a:gd name="T43" fmla="*/ 2147483646 h 1449"/>
              <a:gd name="T44" fmla="*/ 2147483646 w 1596"/>
              <a:gd name="T45" fmla="*/ 2147483646 h 1449"/>
              <a:gd name="T46" fmla="*/ 2147483646 w 1596"/>
              <a:gd name="T47" fmla="*/ 2147483646 h 1449"/>
              <a:gd name="T48" fmla="*/ 2147483646 w 1596"/>
              <a:gd name="T49" fmla="*/ 2147483646 h 1449"/>
              <a:gd name="T50" fmla="*/ 2147483646 w 1596"/>
              <a:gd name="T51" fmla="*/ 2147483646 h 1449"/>
              <a:gd name="T52" fmla="*/ 2147483646 w 1596"/>
              <a:gd name="T53" fmla="*/ 2147483646 h 1449"/>
              <a:gd name="T54" fmla="*/ 2147483646 w 1596"/>
              <a:gd name="T55" fmla="*/ 2147483646 h 1449"/>
              <a:gd name="T56" fmla="*/ 2147483646 w 1596"/>
              <a:gd name="T57" fmla="*/ 2147483646 h 1449"/>
              <a:gd name="T58" fmla="*/ 2147483646 w 1596"/>
              <a:gd name="T59" fmla="*/ 2147483646 h 1449"/>
              <a:gd name="T60" fmla="*/ 2147483646 w 1596"/>
              <a:gd name="T61" fmla="*/ 2147483646 h 1449"/>
              <a:gd name="T62" fmla="*/ 2147483646 w 1596"/>
              <a:gd name="T63" fmla="*/ 2147483646 h 1449"/>
              <a:gd name="T64" fmla="*/ 2147483646 w 1596"/>
              <a:gd name="T65" fmla="*/ 2147483646 h 1449"/>
              <a:gd name="T66" fmla="*/ 2147483646 w 1596"/>
              <a:gd name="T67" fmla="*/ 2147483646 h 1449"/>
              <a:gd name="T68" fmla="*/ 2147483646 w 1596"/>
              <a:gd name="T69" fmla="*/ 2147483646 h 144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96"/>
              <a:gd name="T106" fmla="*/ 0 h 1449"/>
              <a:gd name="T107" fmla="*/ 1596 w 1596"/>
              <a:gd name="T108" fmla="*/ 1449 h 144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96" h="1449">
                <a:moveTo>
                  <a:pt x="0" y="0"/>
                </a:moveTo>
                <a:lnTo>
                  <a:pt x="36" y="414"/>
                </a:lnTo>
                <a:lnTo>
                  <a:pt x="93" y="552"/>
                </a:lnTo>
                <a:lnTo>
                  <a:pt x="132" y="615"/>
                </a:lnTo>
                <a:lnTo>
                  <a:pt x="159" y="663"/>
                </a:lnTo>
                <a:lnTo>
                  <a:pt x="207" y="717"/>
                </a:lnTo>
                <a:lnTo>
                  <a:pt x="258" y="759"/>
                </a:lnTo>
                <a:lnTo>
                  <a:pt x="312" y="804"/>
                </a:lnTo>
                <a:lnTo>
                  <a:pt x="378" y="876"/>
                </a:lnTo>
                <a:lnTo>
                  <a:pt x="447" y="921"/>
                </a:lnTo>
                <a:lnTo>
                  <a:pt x="510" y="966"/>
                </a:lnTo>
                <a:lnTo>
                  <a:pt x="540" y="993"/>
                </a:lnTo>
                <a:lnTo>
                  <a:pt x="588" y="1041"/>
                </a:lnTo>
                <a:lnTo>
                  <a:pt x="651" y="1083"/>
                </a:lnTo>
                <a:lnTo>
                  <a:pt x="693" y="1113"/>
                </a:lnTo>
                <a:lnTo>
                  <a:pt x="726" y="1131"/>
                </a:lnTo>
                <a:lnTo>
                  <a:pt x="723" y="1149"/>
                </a:lnTo>
                <a:lnTo>
                  <a:pt x="768" y="1173"/>
                </a:lnTo>
                <a:lnTo>
                  <a:pt x="846" y="1179"/>
                </a:lnTo>
                <a:lnTo>
                  <a:pt x="897" y="1212"/>
                </a:lnTo>
                <a:lnTo>
                  <a:pt x="957" y="1224"/>
                </a:lnTo>
                <a:lnTo>
                  <a:pt x="1029" y="1266"/>
                </a:lnTo>
                <a:lnTo>
                  <a:pt x="1071" y="1290"/>
                </a:lnTo>
                <a:lnTo>
                  <a:pt x="1149" y="1314"/>
                </a:lnTo>
                <a:lnTo>
                  <a:pt x="1203" y="1332"/>
                </a:lnTo>
                <a:lnTo>
                  <a:pt x="1278" y="1347"/>
                </a:lnTo>
                <a:lnTo>
                  <a:pt x="1314" y="1359"/>
                </a:lnTo>
                <a:lnTo>
                  <a:pt x="1332" y="1377"/>
                </a:lnTo>
                <a:lnTo>
                  <a:pt x="1392" y="1380"/>
                </a:lnTo>
                <a:lnTo>
                  <a:pt x="1464" y="1395"/>
                </a:lnTo>
                <a:lnTo>
                  <a:pt x="1482" y="1404"/>
                </a:lnTo>
                <a:lnTo>
                  <a:pt x="1509" y="1413"/>
                </a:lnTo>
                <a:lnTo>
                  <a:pt x="1524" y="1431"/>
                </a:lnTo>
                <a:lnTo>
                  <a:pt x="1572" y="1434"/>
                </a:lnTo>
                <a:lnTo>
                  <a:pt x="1596" y="1449"/>
                </a:lnTo>
              </a:path>
            </a:pathLst>
          </a:custGeom>
          <a:noFill/>
          <a:ln w="28575">
            <a:solidFill>
              <a:srgbClr val="0BD0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/>
          <a:p>
            <a:endParaRPr lang="es-ES"/>
          </a:p>
        </p:txBody>
      </p:sp>
      <p:sp>
        <p:nvSpPr>
          <p:cNvPr id="28714" name="Freeform 20"/>
          <p:cNvSpPr>
            <a:spLocks/>
          </p:cNvSpPr>
          <p:nvPr/>
        </p:nvSpPr>
        <p:spPr bwMode="auto">
          <a:xfrm>
            <a:off x="7367589" y="1543051"/>
            <a:ext cx="2562225" cy="2555875"/>
          </a:xfrm>
          <a:custGeom>
            <a:avLst/>
            <a:gdLst>
              <a:gd name="T0" fmla="*/ 0 w 1614"/>
              <a:gd name="T1" fmla="*/ 0 h 1692"/>
              <a:gd name="T2" fmla="*/ 2147483647 w 1614"/>
              <a:gd name="T3" fmla="*/ 2147483647 h 1692"/>
              <a:gd name="T4" fmla="*/ 2147483647 w 1614"/>
              <a:gd name="T5" fmla="*/ 2147483647 h 1692"/>
              <a:gd name="T6" fmla="*/ 2147483647 w 1614"/>
              <a:gd name="T7" fmla="*/ 2147483647 h 1692"/>
              <a:gd name="T8" fmla="*/ 2147483647 w 1614"/>
              <a:gd name="T9" fmla="*/ 2147483647 h 1692"/>
              <a:gd name="T10" fmla="*/ 2147483647 w 1614"/>
              <a:gd name="T11" fmla="*/ 2147483647 h 1692"/>
              <a:gd name="T12" fmla="*/ 2147483647 w 1614"/>
              <a:gd name="T13" fmla="*/ 2147483647 h 1692"/>
              <a:gd name="T14" fmla="*/ 2147483647 w 1614"/>
              <a:gd name="T15" fmla="*/ 2147483647 h 1692"/>
              <a:gd name="T16" fmla="*/ 2147483647 w 1614"/>
              <a:gd name="T17" fmla="*/ 2147483647 h 1692"/>
              <a:gd name="T18" fmla="*/ 2147483647 w 1614"/>
              <a:gd name="T19" fmla="*/ 2147483647 h 1692"/>
              <a:gd name="T20" fmla="*/ 2147483647 w 1614"/>
              <a:gd name="T21" fmla="*/ 2147483647 h 1692"/>
              <a:gd name="T22" fmla="*/ 2147483647 w 1614"/>
              <a:gd name="T23" fmla="*/ 2147483647 h 1692"/>
              <a:gd name="T24" fmla="*/ 2147483647 w 1614"/>
              <a:gd name="T25" fmla="*/ 2147483647 h 1692"/>
              <a:gd name="T26" fmla="*/ 2147483647 w 1614"/>
              <a:gd name="T27" fmla="*/ 2147483647 h 1692"/>
              <a:gd name="T28" fmla="*/ 2147483647 w 1614"/>
              <a:gd name="T29" fmla="*/ 2147483647 h 1692"/>
              <a:gd name="T30" fmla="*/ 2147483647 w 1614"/>
              <a:gd name="T31" fmla="*/ 2147483647 h 1692"/>
              <a:gd name="T32" fmla="*/ 2147483647 w 1614"/>
              <a:gd name="T33" fmla="*/ 2147483647 h 1692"/>
              <a:gd name="T34" fmla="*/ 2147483647 w 1614"/>
              <a:gd name="T35" fmla="*/ 2147483647 h 1692"/>
              <a:gd name="T36" fmla="*/ 2147483647 w 1614"/>
              <a:gd name="T37" fmla="*/ 2147483647 h 1692"/>
              <a:gd name="T38" fmla="*/ 2147483647 w 1614"/>
              <a:gd name="T39" fmla="*/ 2147483647 h 1692"/>
              <a:gd name="T40" fmla="*/ 2147483647 w 1614"/>
              <a:gd name="T41" fmla="*/ 2147483647 h 1692"/>
              <a:gd name="T42" fmla="*/ 2147483647 w 1614"/>
              <a:gd name="T43" fmla="*/ 2147483647 h 1692"/>
              <a:gd name="T44" fmla="*/ 2147483647 w 1614"/>
              <a:gd name="T45" fmla="*/ 2147483647 h 1692"/>
              <a:gd name="T46" fmla="*/ 2147483647 w 1614"/>
              <a:gd name="T47" fmla="*/ 2147483647 h 1692"/>
              <a:gd name="T48" fmla="*/ 2147483647 w 1614"/>
              <a:gd name="T49" fmla="*/ 2147483647 h 1692"/>
              <a:gd name="T50" fmla="*/ 2147483647 w 1614"/>
              <a:gd name="T51" fmla="*/ 2147483647 h 1692"/>
              <a:gd name="T52" fmla="*/ 2147483647 w 1614"/>
              <a:gd name="T53" fmla="*/ 2147483647 h 1692"/>
              <a:gd name="T54" fmla="*/ 2147483647 w 1614"/>
              <a:gd name="T55" fmla="*/ 2147483647 h 1692"/>
              <a:gd name="T56" fmla="*/ 2147483647 w 1614"/>
              <a:gd name="T57" fmla="*/ 2147483647 h 1692"/>
              <a:gd name="T58" fmla="*/ 2147483647 w 1614"/>
              <a:gd name="T59" fmla="*/ 2147483647 h 1692"/>
              <a:gd name="T60" fmla="*/ 2147483647 w 1614"/>
              <a:gd name="T61" fmla="*/ 2147483647 h 1692"/>
              <a:gd name="T62" fmla="*/ 2147483647 w 1614"/>
              <a:gd name="T63" fmla="*/ 2147483647 h 1692"/>
              <a:gd name="T64" fmla="*/ 2147483647 w 1614"/>
              <a:gd name="T65" fmla="*/ 2147483647 h 1692"/>
              <a:gd name="T66" fmla="*/ 2147483647 w 1614"/>
              <a:gd name="T67" fmla="*/ 2147483647 h 1692"/>
              <a:gd name="T68" fmla="*/ 2147483647 w 1614"/>
              <a:gd name="T69" fmla="*/ 2147483647 h 1692"/>
              <a:gd name="T70" fmla="*/ 2147483647 w 1614"/>
              <a:gd name="T71" fmla="*/ 2147483647 h 1692"/>
              <a:gd name="T72" fmla="*/ 2147483647 w 1614"/>
              <a:gd name="T73" fmla="*/ 2147483647 h 1692"/>
              <a:gd name="T74" fmla="*/ 2147483647 w 1614"/>
              <a:gd name="T75" fmla="*/ 2147483647 h 1692"/>
              <a:gd name="T76" fmla="*/ 2147483647 w 1614"/>
              <a:gd name="T77" fmla="*/ 2147483647 h 1692"/>
              <a:gd name="T78" fmla="*/ 2147483647 w 1614"/>
              <a:gd name="T79" fmla="*/ 2147483647 h 1692"/>
              <a:gd name="T80" fmla="*/ 2147483647 w 1614"/>
              <a:gd name="T81" fmla="*/ 2147483647 h 1692"/>
              <a:gd name="T82" fmla="*/ 2147483647 w 1614"/>
              <a:gd name="T83" fmla="*/ 2147483647 h 1692"/>
              <a:gd name="T84" fmla="*/ 2147483647 w 1614"/>
              <a:gd name="T85" fmla="*/ 2147483647 h 1692"/>
              <a:gd name="T86" fmla="*/ 2147483647 w 1614"/>
              <a:gd name="T87" fmla="*/ 2147483647 h 16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614"/>
              <a:gd name="T133" fmla="*/ 0 h 1692"/>
              <a:gd name="T134" fmla="*/ 1614 w 1614"/>
              <a:gd name="T135" fmla="*/ 1692 h 169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614" h="1692">
                <a:moveTo>
                  <a:pt x="0" y="0"/>
                </a:moveTo>
                <a:lnTo>
                  <a:pt x="36" y="489"/>
                </a:lnTo>
                <a:lnTo>
                  <a:pt x="63" y="618"/>
                </a:lnTo>
                <a:lnTo>
                  <a:pt x="105" y="726"/>
                </a:lnTo>
                <a:lnTo>
                  <a:pt x="129" y="777"/>
                </a:lnTo>
                <a:lnTo>
                  <a:pt x="141" y="798"/>
                </a:lnTo>
                <a:lnTo>
                  <a:pt x="165" y="834"/>
                </a:lnTo>
                <a:lnTo>
                  <a:pt x="195" y="882"/>
                </a:lnTo>
                <a:lnTo>
                  <a:pt x="231" y="918"/>
                </a:lnTo>
                <a:lnTo>
                  <a:pt x="276" y="966"/>
                </a:lnTo>
                <a:lnTo>
                  <a:pt x="303" y="984"/>
                </a:lnTo>
                <a:lnTo>
                  <a:pt x="342" y="1032"/>
                </a:lnTo>
                <a:lnTo>
                  <a:pt x="366" y="1062"/>
                </a:lnTo>
                <a:lnTo>
                  <a:pt x="405" y="1110"/>
                </a:lnTo>
                <a:lnTo>
                  <a:pt x="444" y="1116"/>
                </a:lnTo>
                <a:lnTo>
                  <a:pt x="492" y="1164"/>
                </a:lnTo>
                <a:lnTo>
                  <a:pt x="528" y="1200"/>
                </a:lnTo>
                <a:lnTo>
                  <a:pt x="567" y="1239"/>
                </a:lnTo>
                <a:lnTo>
                  <a:pt x="600" y="1272"/>
                </a:lnTo>
                <a:lnTo>
                  <a:pt x="636" y="1305"/>
                </a:lnTo>
                <a:lnTo>
                  <a:pt x="672" y="1338"/>
                </a:lnTo>
                <a:lnTo>
                  <a:pt x="726" y="1365"/>
                </a:lnTo>
                <a:lnTo>
                  <a:pt x="753" y="1383"/>
                </a:lnTo>
                <a:lnTo>
                  <a:pt x="771" y="1401"/>
                </a:lnTo>
                <a:lnTo>
                  <a:pt x="807" y="1404"/>
                </a:lnTo>
                <a:lnTo>
                  <a:pt x="861" y="1428"/>
                </a:lnTo>
                <a:lnTo>
                  <a:pt x="876" y="1440"/>
                </a:lnTo>
                <a:lnTo>
                  <a:pt x="906" y="1449"/>
                </a:lnTo>
                <a:lnTo>
                  <a:pt x="990" y="1497"/>
                </a:lnTo>
                <a:lnTo>
                  <a:pt x="1050" y="1518"/>
                </a:lnTo>
                <a:lnTo>
                  <a:pt x="1086" y="1551"/>
                </a:lnTo>
                <a:lnTo>
                  <a:pt x="1146" y="1551"/>
                </a:lnTo>
                <a:lnTo>
                  <a:pt x="1206" y="1578"/>
                </a:lnTo>
                <a:lnTo>
                  <a:pt x="1245" y="1581"/>
                </a:lnTo>
                <a:lnTo>
                  <a:pt x="1284" y="1608"/>
                </a:lnTo>
                <a:lnTo>
                  <a:pt x="1329" y="1608"/>
                </a:lnTo>
                <a:lnTo>
                  <a:pt x="1344" y="1626"/>
                </a:lnTo>
                <a:lnTo>
                  <a:pt x="1383" y="1608"/>
                </a:lnTo>
                <a:lnTo>
                  <a:pt x="1419" y="1632"/>
                </a:lnTo>
                <a:lnTo>
                  <a:pt x="1455" y="1635"/>
                </a:lnTo>
                <a:lnTo>
                  <a:pt x="1491" y="1656"/>
                </a:lnTo>
                <a:lnTo>
                  <a:pt x="1521" y="1674"/>
                </a:lnTo>
                <a:lnTo>
                  <a:pt x="1572" y="1674"/>
                </a:lnTo>
                <a:lnTo>
                  <a:pt x="1614" y="1692"/>
                </a:lnTo>
              </a:path>
            </a:pathLst>
          </a:custGeom>
          <a:noFill/>
          <a:ln w="28575">
            <a:solidFill>
              <a:schemeClr val="accent4"/>
            </a:solidFill>
            <a:round/>
            <a:headEnd/>
            <a:tailEnd/>
          </a:ln>
          <a:extLst/>
        </p:spPr>
        <p:txBody>
          <a:bodyPr wrap="none"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8715" name="Freeform 21"/>
          <p:cNvSpPr>
            <a:spLocks/>
          </p:cNvSpPr>
          <p:nvPr/>
        </p:nvSpPr>
        <p:spPr bwMode="auto">
          <a:xfrm>
            <a:off x="7372350" y="1543051"/>
            <a:ext cx="2547938" cy="2849563"/>
          </a:xfrm>
          <a:custGeom>
            <a:avLst/>
            <a:gdLst>
              <a:gd name="T0" fmla="*/ 0 w 1605"/>
              <a:gd name="T1" fmla="*/ 0 h 1887"/>
              <a:gd name="T2" fmla="*/ 2147483647 w 1605"/>
              <a:gd name="T3" fmla="*/ 2147483647 h 1887"/>
              <a:gd name="T4" fmla="*/ 2147483647 w 1605"/>
              <a:gd name="T5" fmla="*/ 2147483647 h 1887"/>
              <a:gd name="T6" fmla="*/ 2147483647 w 1605"/>
              <a:gd name="T7" fmla="*/ 2147483647 h 1887"/>
              <a:gd name="T8" fmla="*/ 2147483647 w 1605"/>
              <a:gd name="T9" fmla="*/ 2147483647 h 1887"/>
              <a:gd name="T10" fmla="*/ 2147483647 w 1605"/>
              <a:gd name="T11" fmla="*/ 2147483647 h 1887"/>
              <a:gd name="T12" fmla="*/ 2147483647 w 1605"/>
              <a:gd name="T13" fmla="*/ 2147483647 h 1887"/>
              <a:gd name="T14" fmla="*/ 2147483647 w 1605"/>
              <a:gd name="T15" fmla="*/ 2147483647 h 1887"/>
              <a:gd name="T16" fmla="*/ 2147483647 w 1605"/>
              <a:gd name="T17" fmla="*/ 2147483647 h 1887"/>
              <a:gd name="T18" fmla="*/ 2147483647 w 1605"/>
              <a:gd name="T19" fmla="*/ 2147483647 h 1887"/>
              <a:gd name="T20" fmla="*/ 2147483647 w 1605"/>
              <a:gd name="T21" fmla="*/ 2147483647 h 1887"/>
              <a:gd name="T22" fmla="*/ 2147483647 w 1605"/>
              <a:gd name="T23" fmla="*/ 2147483647 h 1887"/>
              <a:gd name="T24" fmla="*/ 2147483647 w 1605"/>
              <a:gd name="T25" fmla="*/ 2147483647 h 1887"/>
              <a:gd name="T26" fmla="*/ 2147483647 w 1605"/>
              <a:gd name="T27" fmla="*/ 2147483647 h 1887"/>
              <a:gd name="T28" fmla="*/ 2147483647 w 1605"/>
              <a:gd name="T29" fmla="*/ 2147483647 h 1887"/>
              <a:gd name="T30" fmla="*/ 2147483647 w 1605"/>
              <a:gd name="T31" fmla="*/ 2147483647 h 1887"/>
              <a:gd name="T32" fmla="*/ 2147483647 w 1605"/>
              <a:gd name="T33" fmla="*/ 2147483647 h 1887"/>
              <a:gd name="T34" fmla="*/ 2147483647 w 1605"/>
              <a:gd name="T35" fmla="*/ 2147483647 h 1887"/>
              <a:gd name="T36" fmla="*/ 2147483647 w 1605"/>
              <a:gd name="T37" fmla="*/ 2147483647 h 1887"/>
              <a:gd name="T38" fmla="*/ 2147483647 w 1605"/>
              <a:gd name="T39" fmla="*/ 2147483647 h 1887"/>
              <a:gd name="T40" fmla="*/ 2147483647 w 1605"/>
              <a:gd name="T41" fmla="*/ 2147483647 h 1887"/>
              <a:gd name="T42" fmla="*/ 2147483647 w 1605"/>
              <a:gd name="T43" fmla="*/ 2147483647 h 1887"/>
              <a:gd name="T44" fmla="*/ 2147483647 w 1605"/>
              <a:gd name="T45" fmla="*/ 2147483647 h 1887"/>
              <a:gd name="T46" fmla="*/ 2147483647 w 1605"/>
              <a:gd name="T47" fmla="*/ 2147483647 h 1887"/>
              <a:gd name="T48" fmla="*/ 2147483647 w 1605"/>
              <a:gd name="T49" fmla="*/ 2147483647 h 1887"/>
              <a:gd name="T50" fmla="*/ 2147483647 w 1605"/>
              <a:gd name="T51" fmla="*/ 2147483647 h 1887"/>
              <a:gd name="T52" fmla="*/ 2147483647 w 1605"/>
              <a:gd name="T53" fmla="*/ 2147483647 h 1887"/>
              <a:gd name="T54" fmla="*/ 2147483647 w 1605"/>
              <a:gd name="T55" fmla="*/ 2147483647 h 1887"/>
              <a:gd name="T56" fmla="*/ 2147483647 w 1605"/>
              <a:gd name="T57" fmla="*/ 2147483647 h 1887"/>
              <a:gd name="T58" fmla="*/ 2147483647 w 1605"/>
              <a:gd name="T59" fmla="*/ 2147483647 h 1887"/>
              <a:gd name="T60" fmla="*/ 2147483647 w 1605"/>
              <a:gd name="T61" fmla="*/ 2147483647 h 1887"/>
              <a:gd name="T62" fmla="*/ 2147483647 w 1605"/>
              <a:gd name="T63" fmla="*/ 2147483647 h 1887"/>
              <a:gd name="T64" fmla="*/ 2147483647 w 1605"/>
              <a:gd name="T65" fmla="*/ 2147483647 h 1887"/>
              <a:gd name="T66" fmla="*/ 2147483647 w 1605"/>
              <a:gd name="T67" fmla="*/ 2147483647 h 1887"/>
              <a:gd name="T68" fmla="*/ 2147483647 w 1605"/>
              <a:gd name="T69" fmla="*/ 2147483647 h 1887"/>
              <a:gd name="T70" fmla="*/ 2147483647 w 1605"/>
              <a:gd name="T71" fmla="*/ 2147483647 h 1887"/>
              <a:gd name="T72" fmla="*/ 2147483647 w 1605"/>
              <a:gd name="T73" fmla="*/ 2147483647 h 1887"/>
              <a:gd name="T74" fmla="*/ 2147483647 w 1605"/>
              <a:gd name="T75" fmla="*/ 2147483647 h 1887"/>
              <a:gd name="T76" fmla="*/ 2147483647 w 1605"/>
              <a:gd name="T77" fmla="*/ 2147483647 h 1887"/>
              <a:gd name="T78" fmla="*/ 2147483647 w 1605"/>
              <a:gd name="T79" fmla="*/ 2147483647 h 1887"/>
              <a:gd name="T80" fmla="*/ 2147483647 w 1605"/>
              <a:gd name="T81" fmla="*/ 2147483647 h 1887"/>
              <a:gd name="T82" fmla="*/ 2147483647 w 1605"/>
              <a:gd name="T83" fmla="*/ 2147483647 h 18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05"/>
              <a:gd name="T127" fmla="*/ 0 h 1887"/>
              <a:gd name="T128" fmla="*/ 1605 w 1605"/>
              <a:gd name="T129" fmla="*/ 1887 h 188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05" h="1887">
                <a:moveTo>
                  <a:pt x="0" y="0"/>
                </a:moveTo>
                <a:lnTo>
                  <a:pt x="9" y="423"/>
                </a:lnTo>
                <a:lnTo>
                  <a:pt x="39" y="645"/>
                </a:lnTo>
                <a:lnTo>
                  <a:pt x="57" y="756"/>
                </a:lnTo>
                <a:lnTo>
                  <a:pt x="102" y="879"/>
                </a:lnTo>
                <a:lnTo>
                  <a:pt x="132" y="936"/>
                </a:lnTo>
                <a:lnTo>
                  <a:pt x="147" y="966"/>
                </a:lnTo>
                <a:lnTo>
                  <a:pt x="171" y="1011"/>
                </a:lnTo>
                <a:lnTo>
                  <a:pt x="192" y="1041"/>
                </a:lnTo>
                <a:lnTo>
                  <a:pt x="225" y="1074"/>
                </a:lnTo>
                <a:lnTo>
                  <a:pt x="267" y="1140"/>
                </a:lnTo>
                <a:lnTo>
                  <a:pt x="318" y="1194"/>
                </a:lnTo>
                <a:lnTo>
                  <a:pt x="375" y="1266"/>
                </a:lnTo>
                <a:lnTo>
                  <a:pt x="435" y="1320"/>
                </a:lnTo>
                <a:lnTo>
                  <a:pt x="468" y="1347"/>
                </a:lnTo>
                <a:lnTo>
                  <a:pt x="498" y="1374"/>
                </a:lnTo>
                <a:lnTo>
                  <a:pt x="543" y="1416"/>
                </a:lnTo>
                <a:lnTo>
                  <a:pt x="570" y="1455"/>
                </a:lnTo>
                <a:lnTo>
                  <a:pt x="633" y="1509"/>
                </a:lnTo>
                <a:lnTo>
                  <a:pt x="723" y="1578"/>
                </a:lnTo>
                <a:lnTo>
                  <a:pt x="750" y="1593"/>
                </a:lnTo>
                <a:lnTo>
                  <a:pt x="783" y="1602"/>
                </a:lnTo>
                <a:lnTo>
                  <a:pt x="840" y="1626"/>
                </a:lnTo>
                <a:lnTo>
                  <a:pt x="912" y="1662"/>
                </a:lnTo>
                <a:lnTo>
                  <a:pt x="933" y="1662"/>
                </a:lnTo>
                <a:lnTo>
                  <a:pt x="1005" y="1710"/>
                </a:lnTo>
                <a:lnTo>
                  <a:pt x="1047" y="1710"/>
                </a:lnTo>
                <a:lnTo>
                  <a:pt x="1059" y="1734"/>
                </a:lnTo>
                <a:lnTo>
                  <a:pt x="1122" y="1752"/>
                </a:lnTo>
                <a:lnTo>
                  <a:pt x="1173" y="1767"/>
                </a:lnTo>
                <a:lnTo>
                  <a:pt x="1203" y="1767"/>
                </a:lnTo>
                <a:lnTo>
                  <a:pt x="1227" y="1788"/>
                </a:lnTo>
                <a:lnTo>
                  <a:pt x="1278" y="1788"/>
                </a:lnTo>
                <a:lnTo>
                  <a:pt x="1299" y="1800"/>
                </a:lnTo>
                <a:lnTo>
                  <a:pt x="1344" y="1818"/>
                </a:lnTo>
                <a:lnTo>
                  <a:pt x="1398" y="1824"/>
                </a:lnTo>
                <a:lnTo>
                  <a:pt x="1407" y="1842"/>
                </a:lnTo>
                <a:lnTo>
                  <a:pt x="1473" y="1833"/>
                </a:lnTo>
                <a:lnTo>
                  <a:pt x="1515" y="1854"/>
                </a:lnTo>
                <a:lnTo>
                  <a:pt x="1536" y="1869"/>
                </a:lnTo>
                <a:lnTo>
                  <a:pt x="1578" y="1869"/>
                </a:lnTo>
                <a:lnTo>
                  <a:pt x="1605" y="1887"/>
                </a:lnTo>
              </a:path>
            </a:pathLst>
          </a:custGeom>
          <a:noFill/>
          <a:ln w="28575" algn="ctr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71" name="Text Box 22"/>
          <p:cNvSpPr txBox="1">
            <a:spLocks noChangeArrowheads="1"/>
          </p:cNvSpPr>
          <p:nvPr/>
        </p:nvSpPr>
        <p:spPr bwMode="auto">
          <a:xfrm>
            <a:off x="7327900" y="4724400"/>
            <a:ext cx="777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</a:t>
            </a:r>
          </a:p>
        </p:txBody>
      </p:sp>
      <p:sp>
        <p:nvSpPr>
          <p:cNvPr id="22572" name="Text Box 23"/>
          <p:cNvSpPr txBox="1">
            <a:spLocks noChangeArrowheads="1"/>
          </p:cNvSpPr>
          <p:nvPr/>
        </p:nvSpPr>
        <p:spPr bwMode="auto">
          <a:xfrm>
            <a:off x="7934325" y="4724400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500</a:t>
            </a:r>
          </a:p>
        </p:txBody>
      </p:sp>
      <p:sp>
        <p:nvSpPr>
          <p:cNvPr id="22573" name="Text Box 24"/>
          <p:cNvSpPr txBox="1">
            <a:spLocks noChangeArrowheads="1"/>
          </p:cNvSpPr>
          <p:nvPr/>
        </p:nvSpPr>
        <p:spPr bwMode="auto">
          <a:xfrm>
            <a:off x="8550275" y="4724400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1.000</a:t>
            </a:r>
          </a:p>
        </p:txBody>
      </p:sp>
      <p:sp>
        <p:nvSpPr>
          <p:cNvPr id="22574" name="Text Box 25"/>
          <p:cNvSpPr txBox="1">
            <a:spLocks noChangeArrowheads="1"/>
          </p:cNvSpPr>
          <p:nvPr/>
        </p:nvSpPr>
        <p:spPr bwMode="auto">
          <a:xfrm>
            <a:off x="9232900" y="4724400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1.500</a:t>
            </a:r>
          </a:p>
        </p:txBody>
      </p:sp>
      <p:sp>
        <p:nvSpPr>
          <p:cNvPr id="22575" name="Text Box 26"/>
          <p:cNvSpPr txBox="1">
            <a:spLocks noChangeArrowheads="1"/>
          </p:cNvSpPr>
          <p:nvPr/>
        </p:nvSpPr>
        <p:spPr bwMode="auto">
          <a:xfrm>
            <a:off x="9915525" y="4724400"/>
            <a:ext cx="350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2.000</a:t>
            </a:r>
          </a:p>
        </p:txBody>
      </p:sp>
      <p:sp>
        <p:nvSpPr>
          <p:cNvPr id="22576" name="Text Box 27"/>
          <p:cNvSpPr txBox="1">
            <a:spLocks noChangeArrowheads="1"/>
          </p:cNvSpPr>
          <p:nvPr/>
        </p:nvSpPr>
        <p:spPr bwMode="auto">
          <a:xfrm>
            <a:off x="6891338" y="4359275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0,2</a:t>
            </a:r>
          </a:p>
        </p:txBody>
      </p:sp>
      <p:sp>
        <p:nvSpPr>
          <p:cNvPr id="22577" name="Text Box 28"/>
          <p:cNvSpPr txBox="1">
            <a:spLocks noChangeArrowheads="1"/>
          </p:cNvSpPr>
          <p:nvPr/>
        </p:nvSpPr>
        <p:spPr bwMode="auto">
          <a:xfrm>
            <a:off x="6891338" y="3625850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0,4</a:t>
            </a:r>
          </a:p>
        </p:txBody>
      </p:sp>
      <p:sp>
        <p:nvSpPr>
          <p:cNvPr id="22578" name="Text Box 29"/>
          <p:cNvSpPr txBox="1">
            <a:spLocks noChangeArrowheads="1"/>
          </p:cNvSpPr>
          <p:nvPr/>
        </p:nvSpPr>
        <p:spPr bwMode="auto">
          <a:xfrm>
            <a:off x="6891338" y="2882900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0,6</a:t>
            </a:r>
          </a:p>
        </p:txBody>
      </p:sp>
      <p:sp>
        <p:nvSpPr>
          <p:cNvPr id="22579" name="Text Box 30"/>
          <p:cNvSpPr txBox="1">
            <a:spLocks noChangeArrowheads="1"/>
          </p:cNvSpPr>
          <p:nvPr/>
        </p:nvSpPr>
        <p:spPr bwMode="auto">
          <a:xfrm>
            <a:off x="6891338" y="2160588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0,8</a:t>
            </a:r>
          </a:p>
        </p:txBody>
      </p:sp>
      <p:sp>
        <p:nvSpPr>
          <p:cNvPr id="22580" name="Text Box 31"/>
          <p:cNvSpPr txBox="1">
            <a:spLocks noChangeArrowheads="1"/>
          </p:cNvSpPr>
          <p:nvPr/>
        </p:nvSpPr>
        <p:spPr bwMode="auto">
          <a:xfrm>
            <a:off x="6891338" y="1433513"/>
            <a:ext cx="19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1,0</a:t>
            </a:r>
          </a:p>
        </p:txBody>
      </p:sp>
      <p:sp>
        <p:nvSpPr>
          <p:cNvPr id="22581" name="Line 47"/>
          <p:cNvSpPr>
            <a:spLocks noChangeShapeType="1"/>
          </p:cNvSpPr>
          <p:nvPr/>
        </p:nvSpPr>
        <p:spPr bwMode="auto">
          <a:xfrm rot="-5400000">
            <a:off x="7324726" y="4679951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2" name="Line 48"/>
          <p:cNvSpPr>
            <a:spLocks noChangeShapeType="1"/>
          </p:cNvSpPr>
          <p:nvPr/>
        </p:nvSpPr>
        <p:spPr bwMode="auto">
          <a:xfrm rot="-5400000">
            <a:off x="8004176" y="4679951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3" name="Line 49"/>
          <p:cNvSpPr>
            <a:spLocks noChangeShapeType="1"/>
          </p:cNvSpPr>
          <p:nvPr/>
        </p:nvSpPr>
        <p:spPr bwMode="auto">
          <a:xfrm rot="-5400000">
            <a:off x="8682038" y="4679951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4" name="Line 50"/>
          <p:cNvSpPr>
            <a:spLocks noChangeShapeType="1"/>
          </p:cNvSpPr>
          <p:nvPr/>
        </p:nvSpPr>
        <p:spPr bwMode="auto">
          <a:xfrm rot="-5400000">
            <a:off x="9363076" y="4679951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5" name="Line 51"/>
          <p:cNvSpPr>
            <a:spLocks noChangeShapeType="1"/>
          </p:cNvSpPr>
          <p:nvPr/>
        </p:nvSpPr>
        <p:spPr bwMode="auto">
          <a:xfrm rot="-5400000">
            <a:off x="10042526" y="4679951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6" name="Line 57"/>
          <p:cNvSpPr>
            <a:spLocks noChangeShapeType="1"/>
          </p:cNvSpPr>
          <p:nvPr/>
        </p:nvSpPr>
        <p:spPr bwMode="auto">
          <a:xfrm>
            <a:off x="7126289" y="4467225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7" name="Line 58"/>
          <p:cNvSpPr>
            <a:spLocks noChangeShapeType="1"/>
          </p:cNvSpPr>
          <p:nvPr/>
        </p:nvSpPr>
        <p:spPr bwMode="auto">
          <a:xfrm>
            <a:off x="7126289" y="3738563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8" name="Line 59"/>
          <p:cNvSpPr>
            <a:spLocks noChangeShapeType="1"/>
          </p:cNvSpPr>
          <p:nvPr/>
        </p:nvSpPr>
        <p:spPr bwMode="auto">
          <a:xfrm>
            <a:off x="7126289" y="2997200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89" name="Line 60"/>
          <p:cNvSpPr>
            <a:spLocks noChangeShapeType="1"/>
          </p:cNvSpPr>
          <p:nvPr/>
        </p:nvSpPr>
        <p:spPr bwMode="auto">
          <a:xfrm>
            <a:off x="7126289" y="2273300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90" name="Line 61"/>
          <p:cNvSpPr>
            <a:spLocks noChangeShapeType="1"/>
          </p:cNvSpPr>
          <p:nvPr/>
        </p:nvSpPr>
        <p:spPr bwMode="auto">
          <a:xfrm>
            <a:off x="7126289" y="1543050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91" name="Text Box 65"/>
          <p:cNvSpPr txBox="1">
            <a:spLocks noChangeArrowheads="1"/>
          </p:cNvSpPr>
          <p:nvPr/>
        </p:nvSpPr>
        <p:spPr bwMode="auto">
          <a:xfrm rot="-5400000">
            <a:off x="5812631" y="2902744"/>
            <a:ext cx="15890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Supervivencia acumulada</a:t>
            </a:r>
          </a:p>
        </p:txBody>
      </p:sp>
      <p:sp>
        <p:nvSpPr>
          <p:cNvPr id="22592" name="Text Box 66"/>
          <p:cNvSpPr txBox="1">
            <a:spLocks noChangeArrowheads="1"/>
          </p:cNvSpPr>
          <p:nvPr/>
        </p:nvSpPr>
        <p:spPr bwMode="auto">
          <a:xfrm>
            <a:off x="5387975" y="1716088"/>
            <a:ext cx="7556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71-100%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60-70%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51-60%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41-50%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31-40%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≤30%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sz="1100" dirty="0">
                <a:solidFill>
                  <a:srgbClr val="272727"/>
                </a:solidFill>
                <a:latin typeface="Calibri" charset="0"/>
                <a:cs typeface="Calibri" charset="0"/>
              </a:rPr>
              <a:t>Sin </a:t>
            </a:r>
            <a:r>
              <a:rPr lang="en-US" sz="1100" dirty="0" err="1">
                <a:solidFill>
                  <a:srgbClr val="272727"/>
                </a:solidFill>
                <a:latin typeface="Calibri" charset="0"/>
                <a:cs typeface="Calibri" charset="0"/>
              </a:rPr>
              <a:t>warfarina</a:t>
            </a:r>
            <a:endParaRPr lang="en-US" sz="1100" dirty="0">
              <a:solidFill>
                <a:srgbClr val="272727"/>
              </a:solidFill>
              <a:latin typeface="Calibri" charset="0"/>
              <a:cs typeface="Calibri" charset="0"/>
            </a:endParaRPr>
          </a:p>
        </p:txBody>
      </p:sp>
      <p:sp>
        <p:nvSpPr>
          <p:cNvPr id="22593" name="Text Box 73"/>
          <p:cNvSpPr txBox="1">
            <a:spLocks noChangeArrowheads="1"/>
          </p:cNvSpPr>
          <p:nvPr/>
        </p:nvSpPr>
        <p:spPr bwMode="auto">
          <a:xfrm>
            <a:off x="4914901" y="1430338"/>
            <a:ext cx="17446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72727"/>
                </a:solidFill>
                <a:latin typeface="Calibri" charset="0"/>
                <a:cs typeface="Calibri" charset="0"/>
              </a:rPr>
              <a:t>TTR del grupo de warfarina</a:t>
            </a:r>
            <a:r>
              <a:rPr lang="en-US" sz="1200" baseline="30000">
                <a:solidFill>
                  <a:srgbClr val="272727"/>
                </a:solidFill>
                <a:latin typeface="Calibri" charset="0"/>
                <a:cs typeface="Calibri" charset="0"/>
              </a:rPr>
              <a:t>a</a:t>
            </a:r>
          </a:p>
        </p:txBody>
      </p:sp>
      <p:sp>
        <p:nvSpPr>
          <p:cNvPr id="22594" name="Line 74"/>
          <p:cNvSpPr>
            <a:spLocks noChangeShapeType="1"/>
          </p:cNvSpPr>
          <p:nvPr/>
        </p:nvSpPr>
        <p:spPr bwMode="auto">
          <a:xfrm>
            <a:off x="5184775" y="1825625"/>
            <a:ext cx="147638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8740" name="Line 75"/>
          <p:cNvSpPr>
            <a:spLocks noChangeShapeType="1"/>
          </p:cNvSpPr>
          <p:nvPr/>
        </p:nvSpPr>
        <p:spPr bwMode="auto">
          <a:xfrm>
            <a:off x="5184775" y="2043113"/>
            <a:ext cx="147638" cy="0"/>
          </a:xfrm>
          <a:prstGeom prst="lin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  <a:ex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596" name="Line 76"/>
          <p:cNvSpPr>
            <a:spLocks noChangeShapeType="1"/>
          </p:cNvSpPr>
          <p:nvPr/>
        </p:nvSpPr>
        <p:spPr bwMode="auto">
          <a:xfrm>
            <a:off x="5184775" y="2260600"/>
            <a:ext cx="14763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97" name="Line 77"/>
          <p:cNvSpPr>
            <a:spLocks noChangeShapeType="1"/>
          </p:cNvSpPr>
          <p:nvPr/>
        </p:nvSpPr>
        <p:spPr bwMode="auto">
          <a:xfrm>
            <a:off x="5184775" y="2478088"/>
            <a:ext cx="147638" cy="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22598" name="Line 78"/>
          <p:cNvSpPr>
            <a:spLocks noChangeShapeType="1"/>
          </p:cNvSpPr>
          <p:nvPr/>
        </p:nvSpPr>
        <p:spPr bwMode="auto">
          <a:xfrm>
            <a:off x="5184775" y="2695575"/>
            <a:ext cx="147638" cy="0"/>
          </a:xfrm>
          <a:prstGeom prst="line">
            <a:avLst/>
          </a:prstGeom>
          <a:noFill/>
          <a:ln w="28575">
            <a:solidFill>
              <a:srgbClr val="0BD0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8744" name="Line 79"/>
          <p:cNvSpPr>
            <a:spLocks noChangeShapeType="1"/>
          </p:cNvSpPr>
          <p:nvPr/>
        </p:nvSpPr>
        <p:spPr bwMode="auto">
          <a:xfrm>
            <a:off x="5184775" y="2913063"/>
            <a:ext cx="147638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8745" name="Line 80"/>
          <p:cNvSpPr>
            <a:spLocks noChangeShapeType="1"/>
          </p:cNvSpPr>
          <p:nvPr/>
        </p:nvSpPr>
        <p:spPr bwMode="auto">
          <a:xfrm>
            <a:off x="5184775" y="3132138"/>
            <a:ext cx="147638" cy="0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/>
            <a:tailEnd/>
          </a:ln>
          <a:ex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GB" sz="2000">
              <a:solidFill>
                <a:srgbClr val="451C70"/>
              </a:solidFill>
              <a:latin typeface="Calibri"/>
              <a:cs typeface="Calibri"/>
            </a:endParaRPr>
          </a:p>
        </p:txBody>
      </p:sp>
      <p:sp>
        <p:nvSpPr>
          <p:cNvPr id="22601" name="Line 45"/>
          <p:cNvSpPr>
            <a:spLocks noChangeShapeType="1"/>
          </p:cNvSpPr>
          <p:nvPr/>
        </p:nvSpPr>
        <p:spPr bwMode="auto">
          <a:xfrm rot="-5400000">
            <a:off x="5551488" y="4675188"/>
            <a:ext cx="92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"/>
          </a:p>
        </p:txBody>
      </p:sp>
      <p:sp>
        <p:nvSpPr>
          <p:cNvPr id="78" name="Rectangle 86"/>
          <p:cNvSpPr>
            <a:spLocks/>
          </p:cNvSpPr>
          <p:nvPr/>
        </p:nvSpPr>
        <p:spPr bwMode="auto">
          <a:xfrm>
            <a:off x="2168653" y="5230228"/>
            <a:ext cx="4181721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64004B"/>
              </a:buClr>
            </a:pP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TRT &gt; 70% es necesario reducir el riesgo de ictus en pacientes con un valor </a:t>
            </a:r>
            <a:b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</a:b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de CHADS</a:t>
            </a:r>
            <a:r>
              <a:rPr lang="es-ES" sz="900" b="1" baseline="-25000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2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≥ 2 comparado con el grupo no tratado con </a:t>
            </a:r>
            <a:r>
              <a:rPr lang="es-ES" sz="900" b="1" dirty="0" err="1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warfarina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(</a:t>
            </a:r>
            <a:r>
              <a:rPr lang="es-ES" sz="900" b="1" i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p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= 0,025)</a:t>
            </a:r>
          </a:p>
        </p:txBody>
      </p:sp>
      <p:sp>
        <p:nvSpPr>
          <p:cNvPr id="79" name="Rectangle 92"/>
          <p:cNvSpPr>
            <a:spLocks/>
          </p:cNvSpPr>
          <p:nvPr/>
        </p:nvSpPr>
        <p:spPr bwMode="auto">
          <a:xfrm>
            <a:off x="6832915" y="5231288"/>
            <a:ext cx="3644900" cy="5078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64004B"/>
              </a:buClr>
            </a:pP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La supervivencia global de los pacientes con un valor de CHADS</a:t>
            </a:r>
            <a:r>
              <a:rPr lang="es-ES" sz="900" b="1" baseline="-25000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2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≥2 mejoró a partir de un TRT &gt; 40% comparada con el grupo no tratado </a:t>
            </a:r>
            <a:b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</a:b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con </a:t>
            </a:r>
            <a:r>
              <a:rPr lang="es-ES" sz="900" b="1" dirty="0" err="1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warfarina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(</a:t>
            </a:r>
            <a:r>
              <a:rPr lang="es-ES" sz="900" b="1" i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p</a:t>
            </a:r>
            <a:r>
              <a:rPr lang="es-ES" sz="900" b="1" dirty="0">
                <a:solidFill>
                  <a:srgbClr val="000000"/>
                </a:solidFill>
                <a:latin typeface="Calibri" charset="0"/>
                <a:ea typeface="Arial Unicode MS" charset="0"/>
                <a:cs typeface="Calibri" charset="0"/>
              </a:rPr>
              <a:t> &lt; 0,003)</a:t>
            </a:r>
          </a:p>
        </p:txBody>
      </p:sp>
    </p:spTree>
    <p:extLst>
      <p:ext uri="{BB962C8B-B14F-4D97-AF65-F5344CB8AC3E}">
        <p14:creationId xmlns:p14="http://schemas.microsoft.com/office/powerpoint/2010/main" xmlns="" val="3270257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5529" y="563417"/>
            <a:ext cx="9934430" cy="972127"/>
          </a:xfrm>
        </p:spPr>
        <p:txBody>
          <a:bodyPr>
            <a:noAutofit/>
          </a:bodyPr>
          <a:lstStyle/>
          <a:p>
            <a:pPr algn="ctr"/>
            <a:r>
              <a:rPr lang="es-ES_tradnl" alt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¿Podemos predecir un mal control de la anticoagulación con AVK?</a:t>
            </a:r>
            <a:br>
              <a:rPr lang="es-ES_tradnl" alt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297" y="2209389"/>
            <a:ext cx="3152775" cy="43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6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CuadroTexto 2"/>
          <p:cNvSpPr txBox="1">
            <a:spLocks noChangeArrowheads="1"/>
          </p:cNvSpPr>
          <p:nvPr/>
        </p:nvSpPr>
        <p:spPr bwMode="auto">
          <a:xfrm>
            <a:off x="1905000" y="779464"/>
            <a:ext cx="8280400" cy="1108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Tabla - SAMe-TT2R2 para predecir los pacientes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que presentarán mal control de INR  </a:t>
            </a:r>
          </a:p>
          <a:p>
            <a:pPr algn="ctr">
              <a:defRPr/>
            </a:pPr>
            <a:endParaRPr lang="es-E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2341564" y="1860551"/>
          <a:ext cx="6972301" cy="2705103"/>
        </p:xfrm>
        <a:graphic>
          <a:graphicData uri="http://schemas.openxmlformats.org/drawingml/2006/table">
            <a:tbl>
              <a:tblPr/>
              <a:tblGrid>
                <a:gridCol w="23246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677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99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Acrónimo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Definición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Puntuación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Sexo(mujer)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Edad (&lt; 60 años)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Historial medico*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9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Tratamiento</a:t>
                      </a:r>
                      <a:r>
                        <a:rPr kumimoji="0" 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: interacciones  ej. amiodarona para control del ritmo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Tabaco (dentro de 2 años)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Raza (no caucásica)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Puntuación máxima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8</a:t>
                      </a:r>
                    </a:p>
                  </a:txBody>
                  <a:tcPr marL="91436" marR="91436" marT="34287" marB="3428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8653" name="Rectángulo 5"/>
          <p:cNvSpPr>
            <a:spLocks noChangeArrowheads="1"/>
          </p:cNvSpPr>
          <p:nvPr/>
        </p:nvSpPr>
        <p:spPr bwMode="auto">
          <a:xfrm>
            <a:off x="2235200" y="4689475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Calibri" panose="020F0502020204030204" pitchFamily="34" charset="0"/>
              </a:rPr>
              <a:t>Al menos 2 de las siguientes: HTA, diabetes, infarto de miocardio, enfermedad arterial periférica, insuficiencia cardíaca congestiva, ictus previo, enfermedad pulmonar, hepática o enfermedad renal.</a:t>
            </a:r>
          </a:p>
        </p:txBody>
      </p:sp>
      <p:pic>
        <p:nvPicPr>
          <p:cNvPr id="68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88" t="64594" r="15605" b="26547"/>
          <a:stretch>
            <a:fillRect/>
          </a:stretch>
        </p:blipFill>
        <p:spPr bwMode="auto">
          <a:xfrm>
            <a:off x="1839913" y="5454650"/>
            <a:ext cx="8345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6 Rectángulo"/>
          <p:cNvSpPr/>
          <p:nvPr/>
        </p:nvSpPr>
        <p:spPr>
          <a:xfrm>
            <a:off x="1905000" y="5855855"/>
            <a:ext cx="8280400" cy="24014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0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compar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9237" y="600364"/>
            <a:ext cx="6790165" cy="589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49237" y="2392219"/>
            <a:ext cx="2272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rgbClr val="002060"/>
                </a:solidFill>
              </a:rPr>
              <a:t>ACODs</a:t>
            </a:r>
            <a:endParaRPr lang="es-ES" sz="4400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233706" y="3545672"/>
            <a:ext cx="1345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002060"/>
                </a:solidFill>
              </a:rPr>
              <a:t>AVK</a:t>
            </a:r>
            <a:endParaRPr lang="es-E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6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432" y="2678545"/>
            <a:ext cx="10385094" cy="2234767"/>
          </a:xfrm>
          <a:ln w="762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3038188" y="830985"/>
            <a:ext cx="5934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Ictus o embolia sistémica</a:t>
            </a:r>
          </a:p>
        </p:txBody>
      </p:sp>
    </p:spTree>
    <p:extLst>
      <p:ext uri="{BB962C8B-B14F-4D97-AF65-F5344CB8AC3E}">
        <p14:creationId xmlns:p14="http://schemas.microsoft.com/office/powerpoint/2010/main" xmlns="" val="247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ítulo 1"/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75779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255" y="2207493"/>
            <a:ext cx="10398110" cy="3281074"/>
          </a:xfrm>
          <a:ln w="762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3066185" y="623888"/>
            <a:ext cx="593248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Eficacia y seguridad</a:t>
            </a:r>
          </a:p>
        </p:txBody>
      </p:sp>
    </p:spTree>
    <p:extLst>
      <p:ext uri="{BB962C8B-B14F-4D97-AF65-F5344CB8AC3E}">
        <p14:creationId xmlns:p14="http://schemas.microsoft.com/office/powerpoint/2010/main" xmlns="" val="38832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084512" y="941387"/>
            <a:ext cx="5934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Sangrado mayor</a:t>
            </a:r>
          </a:p>
        </p:txBody>
      </p:sp>
      <p:pic>
        <p:nvPicPr>
          <p:cNvPr id="7680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258" y="2595418"/>
            <a:ext cx="10884797" cy="238712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1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>
          <a:xfrm>
            <a:off x="1876425" y="617539"/>
            <a:ext cx="7886700" cy="993775"/>
          </a:xfrm>
        </p:spPr>
        <p:txBody>
          <a:bodyPr/>
          <a:lstStyle/>
          <a:p>
            <a:pPr algn="ctr"/>
            <a:r>
              <a:rPr lang="es-ES_tradnl" altLang="es-ES" sz="32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es-ES" altLang="es-ES" sz="3200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>
          <a:xfrm>
            <a:off x="1513840" y="1442720"/>
            <a:ext cx="9580880" cy="5090160"/>
          </a:xfrm>
        </p:spPr>
        <p:txBody>
          <a:bodyPr rtlCol="0">
            <a:normAutofit fontScale="92500" lnSpcReduction="10000"/>
          </a:bodyPr>
          <a:lstStyle/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¿Importa el patrón de FA a la hora de </a:t>
            </a:r>
            <a:r>
              <a:rPr lang="es-ES_tradnl" altLang="es-ES" sz="1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anticoagular</a:t>
            </a: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un paciente?</a:t>
            </a: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quién </a:t>
            </a:r>
            <a:r>
              <a:rPr lang="es-ES_tradnl" altLang="es-ES" sz="1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anticoagular</a:t>
            </a: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quién no.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 de los AVK. ¿Lo sabemos interpretar?</a:t>
            </a:r>
          </a:p>
          <a:p>
            <a:pPr marL="0" indent="0">
              <a:buNone/>
              <a:defRPr/>
            </a:pP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_tradnl" altLang="es-E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¿Podemos predecir un mal control de la anticoagulación con AVK</a:t>
            </a: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Comparación AVK vs </a:t>
            </a:r>
            <a:r>
              <a:rPr lang="es-ES_tradnl" altLang="es-ES" sz="1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ACODs</a:t>
            </a: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mortalidad, ictus, hemorragia…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Dosificación de los </a:t>
            </a:r>
            <a:r>
              <a:rPr lang="es-ES_tradnl" altLang="es-ES" sz="1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ACODs</a:t>
            </a: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según TFG, edad…</a:t>
            </a: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endParaRPr lang="es-ES_tradnl" altLang="es-ES" sz="19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_tradnl" altLang="es-E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 entre anticoagulantes.</a:t>
            </a:r>
            <a:endParaRPr lang="es-ES_tradnl" altLang="es-ES" sz="1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3" charset="2"/>
              <a:buChar char=""/>
              <a:defRPr/>
            </a:pPr>
            <a:endParaRPr lang="es-ES_tradnl" altLang="es-E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  <a:buNone/>
              <a:defRPr/>
            </a:pPr>
            <a:endParaRPr lang="es-ES" altLang="es-E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5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7393" y="65181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sz="5400" b="1" dirty="0" smtClean="0">
                <a:solidFill>
                  <a:srgbClr val="0070C0"/>
                </a:solidFill>
              </a:rPr>
              <a:t>Dosificación de </a:t>
            </a:r>
            <a:r>
              <a:rPr lang="es-ES" sz="5400" b="1" dirty="0" err="1" smtClean="0">
                <a:solidFill>
                  <a:srgbClr val="0070C0"/>
                </a:solidFill>
              </a:rPr>
              <a:t>ACODs</a:t>
            </a:r>
            <a:endParaRPr lang="es-ES" sz="54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029" y="2050472"/>
            <a:ext cx="4009737" cy="40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sultado de imagen de eliquis apixa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1169" y="1932709"/>
            <a:ext cx="2164322" cy="23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sultado de imagen de pradaxa 110 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9128" y="1932709"/>
            <a:ext cx="2410690" cy="21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711" y="4561893"/>
            <a:ext cx="3084925" cy="17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n de lixi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5392" y="4412228"/>
            <a:ext cx="1934426" cy="20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42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8240" y="44799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ACOD en ERC</a:t>
            </a:r>
            <a:endParaRPr lang="es-E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4562320"/>
              </p:ext>
            </p:extLst>
          </p:nvPr>
        </p:nvGraphicFramePr>
        <p:xfrm>
          <a:off x="1998784" y="1277939"/>
          <a:ext cx="7845767" cy="77343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50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3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4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3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39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6531">
                <a:tc>
                  <a:txBody>
                    <a:bodyPr/>
                    <a:lstStyle/>
                    <a:p>
                      <a:pPr marL="0" marR="0" lvl="0" indent="0" algn="l" defTabSz="10207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nl-NL" sz="1800" b="0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07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nl-NL" sz="1400" b="1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Dabigatran</a:t>
                      </a:r>
                      <a:r>
                        <a:rPr lang="nl-NL" sz="1400" b="1" baseline="3000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lang="nl-NL" sz="1400" b="1" baseline="30000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07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nl-NL" sz="1400" b="1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Rivaroxaban</a:t>
                      </a:r>
                      <a:r>
                        <a:rPr lang="nl-NL" sz="1400" b="1" baseline="3000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lang="nl-NL" sz="1400" b="1" baseline="30000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07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nl-NL" sz="1400" b="1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Apixaban</a:t>
                      </a:r>
                      <a:r>
                        <a:rPr lang="nl-NL" sz="1400" b="1" baseline="3000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nl-NL" sz="1400" b="1" baseline="30000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07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nl-NL" sz="1400" b="1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Edoxaban</a:t>
                      </a:r>
                      <a:r>
                        <a:rPr lang="nl-NL" sz="1400" b="1" baseline="3000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nl-NL" sz="1400" b="1" baseline="30000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640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r>
                        <a:rPr lang="nl-NL" sz="1200" b="1" baseline="0" dirty="0" err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Aclaramiento</a:t>
                      </a:r>
                      <a:r>
                        <a:rPr lang="nl-NL" sz="1200" b="1" baseline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nl-NL" sz="1200" b="1" baseline="0" dirty="0" err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renal</a:t>
                      </a:r>
                      <a:endParaRPr lang="nl-NL" sz="1200" b="1" dirty="0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T="45738" marB="45738" anchor="ctr" horzOverflow="overflow"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80%</a:t>
                      </a:r>
                    </a:p>
                  </a:txBody>
                  <a:tcPr marT="45738" marB="45738" anchor="ctr" horzOverflow="overflow"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35 %</a:t>
                      </a:r>
                    </a:p>
                  </a:txBody>
                  <a:tcPr marT="45738" marB="45738" anchor="ctr" horzOverflow="overflow"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27 %</a:t>
                      </a:r>
                    </a:p>
                  </a:txBody>
                  <a:tcPr marT="45738" marB="45738" anchor="ctr" horzOverflow="overflow"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50 %</a:t>
                      </a:r>
                    </a:p>
                  </a:txBody>
                  <a:tcPr marT="45738" marB="45738" anchor="ctr" horzOverflow="overflow"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" name="Agrupar 10"/>
          <p:cNvGrpSpPr/>
          <p:nvPr/>
        </p:nvGrpSpPr>
        <p:grpSpPr>
          <a:xfrm>
            <a:off x="1977535" y="2376193"/>
            <a:ext cx="8148256" cy="2446290"/>
            <a:chOff x="406401" y="2378502"/>
            <a:chExt cx="7776941" cy="2211850"/>
          </a:xfrm>
        </p:grpSpPr>
        <p:graphicFrame>
          <p:nvGraphicFramePr>
            <p:cNvPr id="4" name="8 Marcador de contenid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2793362469"/>
                </p:ext>
              </p:extLst>
            </p:nvPr>
          </p:nvGraphicFramePr>
          <p:xfrm>
            <a:off x="406401" y="2705683"/>
            <a:ext cx="7454576" cy="1884669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571964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1412696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423398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153042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872021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</a:tblGrid>
                <a:tr h="416886">
                  <a:tc>
                    <a:txBody>
                      <a:bodyPr/>
                      <a:lstStyle/>
                      <a:p>
                        <a:pPr algn="ctr"/>
                        <a:endParaRPr lang="es-ES" sz="1400" b="1" dirty="0">
                          <a:solidFill>
                            <a:schemeClr val="accent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≥ 50 ml/min</a:t>
                        </a:r>
                        <a:endParaRPr lang="es-ES" sz="12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30-49 ml/min</a:t>
                        </a:r>
                        <a:endParaRPr lang="es-ES" sz="12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15-29 ml/min</a:t>
                        </a:r>
                        <a:endParaRPr lang="es-ES" sz="12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&lt; 15 ml/min o diálisis</a:t>
                        </a:r>
                        <a:endParaRPr lang="es-ES" sz="12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416886"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400" b="1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Dabigatran</a:t>
                        </a:r>
                        <a:r>
                          <a:rPr lang="es-ES" sz="1400" b="1" baseline="30000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1</a:t>
                        </a:r>
                        <a:endParaRPr lang="es-ES" sz="1400" b="1" baseline="300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150 mg/12 h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150 mg/12 h*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-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-</a:t>
                        </a:r>
                        <a:endParaRPr lang="es-ES" sz="12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416886"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400" b="1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Rivaroxaban</a:t>
                        </a:r>
                        <a:r>
                          <a:rPr lang="es-ES" sz="1400" b="1" kern="1200" baseline="30000" dirty="0" smtClean="0">
                            <a:solidFill>
                              <a:srgbClr val="002060"/>
                            </a:solidFill>
                            <a:latin typeface="Calibri"/>
                            <a:ea typeface="+mn-ea"/>
                            <a:cs typeface="Calibri"/>
                          </a:rPr>
                          <a:t>2</a:t>
                        </a:r>
                        <a:endParaRPr lang="es-ES" sz="1400" b="1" kern="1200" baseline="300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endParaRPr>
                      </a:p>
                    </a:txBody>
                    <a:tcPr anchor="ctr">
                      <a:solidFill>
                        <a:srgbClr val="EAE7E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20 mg/24 h</a:t>
                        </a:r>
                      </a:p>
                    </a:txBody>
                    <a:tcPr anchor="ctr">
                      <a:solidFill>
                        <a:srgbClr val="EAE7E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15 mg/24 h</a:t>
                        </a:r>
                      </a:p>
                    </a:txBody>
                    <a:tcPr anchor="ctr">
                      <a:solidFill>
                        <a:srgbClr val="EAE7E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15 mg/24 </a:t>
                        </a:r>
                        <a:r>
                          <a:rPr lang="es-ES" sz="1200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h</a:t>
                        </a:r>
                        <a:endParaRPr lang="es-ES" sz="800" baseline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>
                      <a:solidFill>
                        <a:srgbClr val="EAE7E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-</a:t>
                        </a:r>
                        <a:endParaRPr lang="es-ES" sz="12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>
                      <a:solidFill>
                        <a:srgbClr val="EAE7E9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  <a:tr h="416886"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400" b="1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Edoxaban</a:t>
                        </a:r>
                        <a:r>
                          <a:rPr lang="es-ES" sz="1400" b="1" kern="1200" baseline="30000" dirty="0" smtClean="0">
                            <a:solidFill>
                              <a:srgbClr val="002060"/>
                            </a:solidFill>
                            <a:latin typeface="Calibri"/>
                            <a:ea typeface="+mn-ea"/>
                            <a:cs typeface="Calibri"/>
                          </a:rPr>
                          <a:t>4</a:t>
                        </a:r>
                        <a:endParaRPr lang="es-ES" sz="1400" b="1" kern="1200" baseline="300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60</a:t>
                        </a:r>
                        <a:r>
                          <a:rPr lang="es-ES" sz="1200" baseline="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 mg/24 h **</a:t>
                        </a:r>
                        <a:endParaRPr lang="es-ES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30 mg</a:t>
                        </a:r>
                        <a:r>
                          <a:rPr lang="es-ES" sz="1200" baseline="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/24 h</a:t>
                        </a:r>
                        <a:endParaRPr lang="es-ES" sz="120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baseline="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30 mg/24 </a:t>
                        </a:r>
                        <a:r>
                          <a:rPr lang="es-ES" sz="1200" baseline="0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h</a:t>
                        </a:r>
                        <a:endParaRPr lang="es-ES" sz="1200" baseline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endParaRPr lang="es-ES" sz="1200" kern="1200" dirty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5"/>
                    </a:ext>
                  </a:extLst>
                </a:tr>
                <a:tr h="416886"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400" b="1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Apixaban</a:t>
                        </a:r>
                        <a:r>
                          <a:rPr lang="es-ES" sz="1400" b="1" kern="1200" baseline="30000" dirty="0" smtClean="0">
                            <a:solidFill>
                              <a:srgbClr val="002060"/>
                            </a:solidFill>
                            <a:latin typeface="Calibri"/>
                            <a:ea typeface="+mn-ea"/>
                            <a:cs typeface="Calibri"/>
                          </a:rPr>
                          <a:t>3</a:t>
                        </a:r>
                        <a:endParaRPr lang="es-ES" sz="1400" b="1" kern="1200" baseline="300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5 mg/12 h***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5 mg/12 h***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2,5 mg/12 </a:t>
                        </a:r>
                        <a:r>
                          <a:rPr lang="es-ES" sz="1200" dirty="0" smtClean="0">
                            <a:solidFill>
                              <a:srgbClr val="002060"/>
                            </a:solidFill>
                            <a:latin typeface="Calibri"/>
                            <a:cs typeface="Calibri"/>
                          </a:rPr>
                          <a:t>h</a:t>
                        </a:r>
                        <a:endParaRPr lang="es-ES" sz="800" baseline="0" dirty="0">
                          <a:solidFill>
                            <a:srgbClr val="002060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s-ES" sz="1200" dirty="0">
                            <a:latin typeface="Calibri"/>
                            <a:cs typeface="Calibri"/>
                          </a:rPr>
                          <a:t>-</a:t>
                        </a:r>
                        <a:endParaRPr lang="es-ES" sz="12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</a:tbl>
            </a:graphicData>
          </a:graphic>
        </p:graphicFrame>
        <p:sp>
          <p:nvSpPr>
            <p:cNvPr id="6" name="Señal de prohibido 5"/>
            <p:cNvSpPr/>
            <p:nvPr/>
          </p:nvSpPr>
          <p:spPr>
            <a:xfrm>
              <a:off x="5238436" y="3115451"/>
              <a:ext cx="292100" cy="292100"/>
            </a:xfrm>
            <a:prstGeom prst="noSmoking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Señal de prohibido 6"/>
            <p:cNvSpPr/>
            <p:nvPr/>
          </p:nvSpPr>
          <p:spPr>
            <a:xfrm>
              <a:off x="6866758" y="3115451"/>
              <a:ext cx="292100" cy="292100"/>
            </a:xfrm>
            <a:prstGeom prst="noSmoking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" name="Señal de prohibido 7"/>
            <p:cNvSpPr/>
            <p:nvPr/>
          </p:nvSpPr>
          <p:spPr>
            <a:xfrm>
              <a:off x="6866757" y="3508896"/>
              <a:ext cx="292100" cy="292100"/>
            </a:xfrm>
            <a:prstGeom prst="noSmoking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9" name="Señal de prohibido 8"/>
            <p:cNvSpPr/>
            <p:nvPr/>
          </p:nvSpPr>
          <p:spPr>
            <a:xfrm>
              <a:off x="6866757" y="3853651"/>
              <a:ext cx="292100" cy="292100"/>
            </a:xfrm>
            <a:prstGeom prst="noSmoking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" name="Señal de prohibido 9"/>
            <p:cNvSpPr/>
            <p:nvPr/>
          </p:nvSpPr>
          <p:spPr>
            <a:xfrm>
              <a:off x="6866757" y="4245375"/>
              <a:ext cx="292100" cy="292100"/>
            </a:xfrm>
            <a:prstGeom prst="noSmoking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408790" y="2378502"/>
              <a:ext cx="77745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latin typeface="Arial"/>
                  <a:cs typeface="Arial"/>
                </a:rPr>
                <a:t>DOSIS DE ACOD EN BASE A LA TASA DE FILTRADO GLOMERULAR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027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ítulo 1"/>
          <p:cNvSpPr>
            <a:spLocks noGrp="1"/>
          </p:cNvSpPr>
          <p:nvPr>
            <p:ph type="title"/>
          </p:nvPr>
        </p:nvSpPr>
        <p:spPr>
          <a:xfrm>
            <a:off x="2152939" y="735014"/>
            <a:ext cx="7886700" cy="1325562"/>
          </a:xfrm>
        </p:spPr>
        <p:txBody>
          <a:bodyPr/>
          <a:lstStyle/>
          <a:p>
            <a:pPr algn="ctr"/>
            <a:r>
              <a:rPr lang="es-ES" altLang="es-E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ACOD a dosis bajas</a:t>
            </a:r>
          </a:p>
        </p:txBody>
      </p:sp>
      <p:pic>
        <p:nvPicPr>
          <p:cNvPr id="86019" name="Picture 2" descr="Resultado de imagen de ajuste de dosis de anticoagulantes direc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8457" y="1820431"/>
            <a:ext cx="847566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CuadroTexto 2"/>
          <p:cNvSpPr txBox="1">
            <a:spLocks noChangeArrowheads="1"/>
          </p:cNvSpPr>
          <p:nvPr/>
        </p:nvSpPr>
        <p:spPr bwMode="auto">
          <a:xfrm>
            <a:off x="2382839" y="6021389"/>
            <a:ext cx="776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9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Martínez-Rubio A, Martínez-Torrecilla R. Current evidence for new oral anticoagulants in the treatment of nonvalvular atrial fibrilation: comparison of substudies. Rev  Esp Cardiol (Engl Ed.) 2015; 68 (3): 185-9-</a:t>
            </a:r>
          </a:p>
        </p:txBody>
      </p:sp>
    </p:spTree>
    <p:extLst>
      <p:ext uri="{BB962C8B-B14F-4D97-AF65-F5344CB8AC3E}">
        <p14:creationId xmlns:p14="http://schemas.microsoft.com/office/powerpoint/2010/main" xmlns="" val="11872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2 Marcador de contenido"/>
          <p:cNvSpPr>
            <a:spLocks noGrp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97" t="25220" r="18373" b="10797"/>
          <a:stretch>
            <a:fillRect/>
          </a:stretch>
        </p:blipFill>
        <p:spPr bwMode="auto">
          <a:xfrm>
            <a:off x="1337253" y="1716087"/>
            <a:ext cx="10076387" cy="442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865745" y="766620"/>
            <a:ext cx="973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70C0"/>
                </a:solidFill>
              </a:rPr>
              <a:t>La insuficiencia renal, parámetro no incluido en CHA2DS2-Vasc, que predice un mayor riesgo </a:t>
            </a:r>
            <a:r>
              <a:rPr lang="es-ES" sz="2400" b="1" dirty="0" err="1" smtClean="0">
                <a:solidFill>
                  <a:srgbClr val="0070C0"/>
                </a:solidFill>
              </a:rPr>
              <a:t>trombótico</a:t>
            </a:r>
            <a:r>
              <a:rPr lang="es-ES" sz="2400" b="1" dirty="0" smtClean="0">
                <a:solidFill>
                  <a:srgbClr val="0070C0"/>
                </a:solidFill>
              </a:rPr>
              <a:t>.</a:t>
            </a:r>
            <a:endParaRPr lang="es-E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Sangrado gastrointesti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775" y="2927927"/>
            <a:ext cx="3832988" cy="24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Sangrado gastrointest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338" y="2927927"/>
            <a:ext cx="2592892" cy="25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rir corchete 3"/>
          <p:cNvSpPr/>
          <p:nvPr/>
        </p:nvSpPr>
        <p:spPr>
          <a:xfrm>
            <a:off x="7536873" y="304800"/>
            <a:ext cx="175490" cy="6280727"/>
          </a:xfrm>
          <a:prstGeom prst="leftBracket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Resultado de imagen de eliquis apixab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0993" y="623454"/>
            <a:ext cx="1904133" cy="20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de pradaxa 110 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091" y="623454"/>
            <a:ext cx="2115527" cy="18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lixi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6701" y="4692073"/>
            <a:ext cx="1663412" cy="17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20" y="2796395"/>
            <a:ext cx="2789341" cy="15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46545" y="163483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70C0"/>
                </a:solidFill>
              </a:rPr>
              <a:t>¿Qué ACOD tiene menor riesgo de sangrado GI?</a:t>
            </a:r>
            <a:endParaRPr lang="es-E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1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>
          <a:xfrm>
            <a:off x="8407835" y="2578533"/>
            <a:ext cx="3423947" cy="589539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E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del riesgo de </a:t>
            </a:r>
            <a:r>
              <a:rPr lang="es-ES_tradnl" altLang="es-E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sangrado GI</a:t>
            </a:r>
            <a:endParaRPr lang="es-ES" altLang="es-E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8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0145" y="25069"/>
            <a:ext cx="5273964" cy="652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780145" y="2226396"/>
            <a:ext cx="3112655" cy="103404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7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2817281" y="2255838"/>
            <a:ext cx="6370638" cy="552450"/>
          </a:xfrm>
          <a:prstGeom prst="homePlate">
            <a:avLst>
              <a:gd name="adj" fmla="val 0"/>
            </a:avLst>
          </a:prstGeom>
          <a:solidFill>
            <a:srgbClr val="A3EDA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1429" tIns="45710" rIns="91429" bIns="45710" anchor="ctr"/>
          <a:lstStyle/>
          <a:p>
            <a:pPr algn="ctr" defTabSz="914294">
              <a:lnSpc>
                <a:spcPct val="93000"/>
              </a:lnSpc>
              <a:buClr>
                <a:srgbClr val="000000"/>
              </a:buClr>
              <a:buSzPct val="140000"/>
              <a:defRPr/>
            </a:pPr>
            <a:r>
              <a:rPr lang="es-ES" sz="2000" b="1" dirty="0">
                <a:solidFill>
                  <a:srgbClr val="002060"/>
                </a:solidFill>
              </a:rPr>
              <a:t>Primera elección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18501" name="Content Placeholder 7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829041" y="2808288"/>
            <a:ext cx="6338233" cy="1358900"/>
          </a:xfrm>
          <a:prstGeom prst="rect">
            <a:avLst/>
          </a:prstGeom>
          <a:solidFill>
            <a:schemeClr val="bg1"/>
          </a:solidFill>
          <a:ln w="12700">
            <a:solidFill>
              <a:srgbClr val="64004B"/>
            </a:solidFill>
            <a:miter lim="800000"/>
            <a:headEnd/>
            <a:tailEnd/>
          </a:ln>
        </p:spPr>
        <p:txBody>
          <a:bodyPr tIns="91440"/>
          <a:lstStyle>
            <a:lvl1pPr marL="182563" indent="-182563" defTabSz="1017588">
              <a:spcBef>
                <a:spcPct val="20000"/>
              </a:spcBef>
              <a:buClr>
                <a:srgbClr val="E36C0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125" indent="-182563" defTabSz="10175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7688" indent="-182563" defTabSz="1017588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30250" indent="-182563" defTabSz="1017588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914400" indent="-182563" defTabSz="1017588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71600" indent="-182563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28800" indent="-182563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86000" indent="-182563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43200" indent="-182563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400"/>
              </a:spcBef>
              <a:buClr>
                <a:schemeClr val="accent3"/>
              </a:buClr>
            </a:pPr>
            <a:r>
              <a:rPr lang="es-ES_tradnl" altLang="es-ES_trad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los pacientes con un alto riesgo de sangrado gastrointestinal,</a:t>
            </a:r>
            <a:r>
              <a:rPr lang="es-ES_tradnl" altLang="es-ES_tradnl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_tradnl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apixaban</a:t>
            </a:r>
            <a:r>
              <a:rPr lang="es-ES_tradnl" altLang="es-ES_tradnl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mg 2 veces al día o </a:t>
            </a:r>
            <a:r>
              <a:rPr lang="es-ES_tradnl" altLang="es-ES_tradnl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dabigatran</a:t>
            </a:r>
            <a:r>
              <a:rPr lang="es-ES_tradnl" altLang="es-ES_tradnl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110 mg 2 veces al día</a:t>
            </a:r>
            <a:r>
              <a:rPr lang="es-ES_tradnl" alt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s-ES_trad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138234" y="493254"/>
            <a:ext cx="8377038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</a:rPr>
              <a:t>Sugerencias para pacientes con sangrados gastrointestinales previos</a:t>
            </a:r>
          </a:p>
        </p:txBody>
      </p:sp>
      <p:pic>
        <p:nvPicPr>
          <p:cNvPr id="6" name="Picture 6" descr="Resultado de imagen de eliquis apixab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8011" y="4438072"/>
            <a:ext cx="2033444" cy="21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de pradaxa 1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047" y="4364667"/>
            <a:ext cx="2236643" cy="22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42571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Título 1"/>
          <p:cNvSpPr>
            <a:spLocks noGrp="1"/>
          </p:cNvSpPr>
          <p:nvPr>
            <p:ph type="title"/>
          </p:nvPr>
        </p:nvSpPr>
        <p:spPr>
          <a:xfrm>
            <a:off x="2027333" y="793334"/>
            <a:ext cx="8377038" cy="762000"/>
          </a:xfrm>
        </p:spPr>
        <p:txBody>
          <a:bodyPr/>
          <a:lstStyle/>
          <a:p>
            <a:pPr eaLnBrk="1" hangingPunct="1"/>
            <a:r>
              <a:rPr lang="es-ES_tradnl" altLang="es-ES_tradn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 entre anticoagulantes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16496678"/>
              </p:ext>
            </p:extLst>
          </p:nvPr>
        </p:nvGraphicFramePr>
        <p:xfrm>
          <a:off x="2032000" y="1976583"/>
          <a:ext cx="8580582" cy="4128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/>
          <p:cNvSpPr/>
          <p:nvPr/>
        </p:nvSpPr>
        <p:spPr>
          <a:xfrm>
            <a:off x="9034094" y="1994783"/>
            <a:ext cx="2339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800" b="1" dirty="0" err="1">
                <a:solidFill>
                  <a:srgbClr val="002060"/>
                </a:solidFill>
              </a:rPr>
              <a:t>ACODs</a:t>
            </a:r>
            <a:endParaRPr lang="es-ES" sz="4800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 rot="10800000" flipV="1">
            <a:off x="1886814" y="1976583"/>
            <a:ext cx="3701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rgbClr val="002060"/>
                </a:solidFill>
              </a:rPr>
              <a:t>AVK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97643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0274" y="850901"/>
            <a:ext cx="8172451" cy="119697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Combinación eficacia-seguridad de los ACOD</a:t>
            </a:r>
            <a:endParaRPr lang="es-E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9193648"/>
              </p:ext>
            </p:extLst>
          </p:nvPr>
        </p:nvGraphicFramePr>
        <p:xfrm>
          <a:off x="979055" y="1958108"/>
          <a:ext cx="7988015" cy="44057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88015">
                  <a:extLst>
                    <a:ext uri="{9D8B030D-6E8A-4147-A177-3AD203B41FA5}">
                      <a16:colId xmlns:a16="http://schemas.microsoft.com/office/drawing/2014/main" xmlns="" val="3618753418"/>
                    </a:ext>
                  </a:extLst>
                </a:gridCol>
              </a:tblGrid>
              <a:tr h="493971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Menor riesgo de eventos </a:t>
                      </a:r>
                      <a:r>
                        <a:rPr lang="es-ES" b="1" dirty="0" err="1" smtClean="0">
                          <a:solidFill>
                            <a:srgbClr val="002060"/>
                          </a:solidFill>
                        </a:rPr>
                        <a:t>tromboembólicos</a:t>
                      </a:r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 y hemorrágicos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14894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Rápido</a:t>
                      </a:r>
                      <a:r>
                        <a:rPr lang="es-ES" b="1" baseline="0" dirty="0" smtClean="0">
                          <a:solidFill>
                            <a:srgbClr val="002060"/>
                          </a:solidFill>
                        </a:rPr>
                        <a:t> inicio de acción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7267568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Dosis predecibles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2849650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Monitorización de rutina innecesario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1706752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Escasa necesidad</a:t>
                      </a:r>
                      <a:r>
                        <a:rPr lang="es-ES" b="1" baseline="0" dirty="0" smtClean="0">
                          <a:solidFill>
                            <a:srgbClr val="002060"/>
                          </a:solidFill>
                        </a:rPr>
                        <a:t> de ajuste de dosis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0345059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Sin interacciones con alimentos 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9001401"/>
                  </a:ext>
                </a:extLst>
              </a:tr>
              <a:tr h="651963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rgbClr val="002060"/>
                          </a:solidFill>
                        </a:rPr>
                        <a:t>Pocas</a:t>
                      </a:r>
                      <a:r>
                        <a:rPr lang="es-ES" b="1" baseline="0" dirty="0" smtClean="0">
                          <a:solidFill>
                            <a:srgbClr val="002060"/>
                          </a:solidFill>
                        </a:rPr>
                        <a:t> interacciones con otros fármacos</a:t>
                      </a:r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A3E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4545589"/>
                  </a:ext>
                </a:extLst>
              </a:tr>
            </a:tbl>
          </a:graphicData>
        </a:graphic>
      </p:graphicFrame>
      <p:pic>
        <p:nvPicPr>
          <p:cNvPr id="1026" name="Picture 2" descr="Resultado de imagen de b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1939" y="2983348"/>
            <a:ext cx="2153516" cy="215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5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5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210" y="1579275"/>
            <a:ext cx="6257925" cy="501015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581981" y="611971"/>
            <a:ext cx="3167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s-ES" sz="32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Patrones de FA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xmlns="" val="16755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81981" y="611971"/>
            <a:ext cx="3167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s-ES" sz="32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Patrones de FA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394691" y="1459347"/>
            <a:ext cx="9938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Independientemente del tipo de FA que presenta el paciente, todos aquellos que cumplan criterios de anticoagulación deben ser </a:t>
            </a:r>
            <a:r>
              <a:rPr lang="es-ES" sz="2800" b="1" dirty="0" err="1" smtClean="0">
                <a:solidFill>
                  <a:srgbClr val="002060"/>
                </a:solidFill>
              </a:rPr>
              <a:t>anticoagulados</a:t>
            </a:r>
            <a:r>
              <a:rPr lang="es-ES" sz="2800" b="1" dirty="0" smtClean="0">
                <a:solidFill>
                  <a:srgbClr val="002060"/>
                </a:solidFill>
              </a:rPr>
              <a:t>.</a:t>
            </a:r>
            <a:endParaRPr lang="es-E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3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1570182" y="501294"/>
            <a:ext cx="8340436" cy="625542"/>
          </a:xfrm>
        </p:spPr>
        <p:txBody>
          <a:bodyPr/>
          <a:lstStyle/>
          <a:p>
            <a:pPr algn="ctr"/>
            <a:r>
              <a:rPr lang="es-ES_tradnl" altLang="es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quién </a:t>
            </a:r>
            <a:r>
              <a:rPr lang="es-ES_tradnl" altLang="es-E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anticoagular</a:t>
            </a:r>
            <a:r>
              <a:rPr lang="es-ES_tradnl" altLang="es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quién no</a:t>
            </a:r>
            <a:endParaRPr lang="es-ES" altLang="es-E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1" name="Picture 2" descr="Resultado de imagen de TR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859" y="1391460"/>
            <a:ext cx="2727614" cy="18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858" y="3866342"/>
            <a:ext cx="2616778" cy="171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8458667"/>
              </p:ext>
            </p:extLst>
          </p:nvPr>
        </p:nvGraphicFramePr>
        <p:xfrm>
          <a:off x="1734704" y="1857087"/>
          <a:ext cx="5624946" cy="88611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2473">
                  <a:extLst>
                    <a:ext uri="{9D8B030D-6E8A-4147-A177-3AD203B41FA5}">
                      <a16:colId xmlns:a16="http://schemas.microsoft.com/office/drawing/2014/main" xmlns="" val="3319813927"/>
                    </a:ext>
                  </a:extLst>
                </a:gridCol>
                <a:gridCol w="2812473">
                  <a:extLst>
                    <a:ext uri="{9D8B030D-6E8A-4147-A177-3AD203B41FA5}">
                      <a16:colId xmlns:a16="http://schemas.microsoft.com/office/drawing/2014/main" xmlns="" val="1467878279"/>
                    </a:ext>
                  </a:extLst>
                </a:gridCol>
              </a:tblGrid>
              <a:tr h="443057"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2060"/>
                          </a:solidFill>
                        </a:rPr>
                        <a:t>Evaluación</a:t>
                      </a:r>
                      <a:r>
                        <a:rPr lang="es-ES" sz="2000" b="1" baseline="0" dirty="0" smtClean="0">
                          <a:solidFill>
                            <a:srgbClr val="002060"/>
                          </a:solidFill>
                        </a:rPr>
                        <a:t> del riesgo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2" marB="4564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0412718"/>
                  </a:ext>
                </a:extLst>
              </a:tr>
              <a:tr h="443057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err="1" smtClean="0">
                          <a:solidFill>
                            <a:srgbClr val="002060"/>
                          </a:solidFill>
                        </a:rPr>
                        <a:t>Trombótico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2" marB="4564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2060"/>
                          </a:solidFill>
                        </a:rPr>
                        <a:t>Hemorrágico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2" marB="4564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960823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6026594"/>
              </p:ext>
            </p:extLst>
          </p:nvPr>
        </p:nvGraphicFramePr>
        <p:xfrm>
          <a:off x="1930400" y="4246563"/>
          <a:ext cx="5429250" cy="1152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xmlns="" val="4014908537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xmlns="" val="2765189173"/>
                    </a:ext>
                  </a:extLst>
                </a:gridCol>
              </a:tblGrid>
              <a:tr h="700877"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2060"/>
                          </a:solidFill>
                        </a:rPr>
                        <a:t>Herramientas de estratificación</a:t>
                      </a:r>
                      <a:r>
                        <a:rPr lang="es-ES" sz="2000" b="1" baseline="0" dirty="0" smtClean="0">
                          <a:solidFill>
                            <a:srgbClr val="002060"/>
                          </a:solidFill>
                        </a:rPr>
                        <a:t> de riesgo </a:t>
                      </a:r>
                      <a:r>
                        <a:rPr lang="es-ES" sz="2000" b="1" baseline="0" dirty="0" err="1" smtClean="0">
                          <a:solidFill>
                            <a:srgbClr val="002060"/>
                          </a:solidFill>
                        </a:rPr>
                        <a:t>embólico</a:t>
                      </a:r>
                      <a:r>
                        <a:rPr lang="es-ES" sz="2000" b="1" baseline="0" dirty="0" smtClean="0">
                          <a:solidFill>
                            <a:srgbClr val="002060"/>
                          </a:solidFill>
                        </a:rPr>
                        <a:t> y hemorrágico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6" marB="4564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827687"/>
                  </a:ext>
                </a:extLst>
              </a:tr>
              <a:tr h="45120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2060"/>
                          </a:solidFill>
                        </a:rPr>
                        <a:t>CHA2DS2-Vasc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6" marB="45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2060"/>
                          </a:solidFill>
                        </a:rPr>
                        <a:t>HAS-BLED</a:t>
                      </a:r>
                      <a:endParaRPr lang="es-E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3" marR="91423" marT="45646" marB="45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330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10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112" y="489321"/>
            <a:ext cx="9956799" cy="1281567"/>
          </a:xfrm>
        </p:spPr>
        <p:txBody>
          <a:bodyPr>
            <a:noAutofit/>
          </a:bodyPr>
          <a:lstStyle/>
          <a:p>
            <a:pPr algn="ctr"/>
            <a:r>
              <a:rPr lang="es-ES" sz="2200" dirty="0"/>
              <a:t> </a:t>
            </a:r>
            <a:r>
              <a:rPr lang="es-E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Qué escala predice mejor el riesgo </a:t>
            </a:r>
            <a:r>
              <a:rPr lang="es-E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trombótico</a:t>
            </a:r>
            <a:endParaRPr lang="es-E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9508" y="6061375"/>
            <a:ext cx="8377238" cy="395757"/>
          </a:xfrm>
          <a:noFill/>
          <a:ln>
            <a:noFill/>
          </a:ln>
        </p:spPr>
        <p:txBody>
          <a:bodyPr>
            <a:normAutofit fontScale="62500" lnSpcReduction="20000"/>
          </a:bodyPr>
          <a:lstStyle/>
          <a:p>
            <a:pPr marL="0" indent="223200" algn="ctr"/>
            <a:r>
              <a:rPr lang="es-ES" sz="2100" b="1" dirty="0">
                <a:solidFill>
                  <a:srgbClr val="002060"/>
                </a:solidFill>
              </a:rPr>
              <a:t>Debería usarse sistemáticamente la escala CHA</a:t>
            </a:r>
            <a:r>
              <a:rPr lang="es-ES" sz="2100" b="1" baseline="-25000" dirty="0">
                <a:solidFill>
                  <a:srgbClr val="002060"/>
                </a:solidFill>
              </a:rPr>
              <a:t>2</a:t>
            </a:r>
            <a:r>
              <a:rPr lang="es-ES" sz="2100" b="1" dirty="0">
                <a:solidFill>
                  <a:srgbClr val="002060"/>
                </a:solidFill>
              </a:rPr>
              <a:t>DS</a:t>
            </a:r>
            <a:r>
              <a:rPr lang="es-ES" sz="2100" b="1" baseline="-25000" dirty="0">
                <a:solidFill>
                  <a:srgbClr val="002060"/>
                </a:solidFill>
              </a:rPr>
              <a:t>2</a:t>
            </a:r>
            <a:r>
              <a:rPr lang="es-ES" sz="2100" b="1" dirty="0">
                <a:solidFill>
                  <a:srgbClr val="002060"/>
                </a:solidFill>
              </a:rPr>
              <a:t>-VASc para pacientes con FA conocida.</a:t>
            </a:r>
          </a:p>
          <a:p>
            <a:pPr marL="0" indent="223200" algn="ctr"/>
            <a:endParaRPr lang="es-ES" sz="1600" dirty="0"/>
          </a:p>
        </p:txBody>
      </p:sp>
      <p:graphicFrame>
        <p:nvGraphicFramePr>
          <p:cNvPr id="37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01473130"/>
              </p:ext>
            </p:extLst>
          </p:nvPr>
        </p:nvGraphicFramePr>
        <p:xfrm>
          <a:off x="2365636" y="1503982"/>
          <a:ext cx="7153194" cy="43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148319" y="3789681"/>
            <a:ext cx="3437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CHA2DS2-Vasc predice mejor la necesidad de estar </a:t>
            </a:r>
            <a:r>
              <a:rPr lang="es-E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anticoagulado</a:t>
            </a:r>
            <a:endParaRPr lang="es-E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36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1997818" y="294145"/>
            <a:ext cx="8377238" cy="762000"/>
          </a:xfrm>
        </p:spPr>
        <p:txBody>
          <a:bodyPr/>
          <a:lstStyle/>
          <a:p>
            <a:r>
              <a:rPr lang="es-ES_tradnl" altLang="es-E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Riesgo de tromboembolia y de sangrado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370565" y="1133956"/>
            <a:ext cx="4159749" cy="3634574"/>
          </a:xfrm>
          <a:prstGeom prst="rect">
            <a:avLst/>
          </a:prstGeom>
          <a:solidFill>
            <a:srgbClr val="293E6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1627671" y="1140301"/>
            <a:ext cx="4704017" cy="3628229"/>
          </a:xfrm>
          <a:prstGeom prst="rect">
            <a:avLst/>
          </a:prstGeom>
          <a:solidFill>
            <a:srgbClr val="64004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372907" y="4873506"/>
            <a:ext cx="1981200" cy="926976"/>
          </a:xfrm>
          <a:prstGeom prst="triangle">
            <a:avLst>
              <a:gd name="adj" fmla="val 49278"/>
            </a:avLst>
          </a:prstGeom>
          <a:solidFill>
            <a:srgbClr val="F26937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buFont typeface="Times New Roman" pitchFamily="-111" charset="0"/>
              <a:buNone/>
              <a:defRPr/>
            </a:pPr>
            <a:endParaRPr lang="en-US">
              <a:solidFill>
                <a:srgbClr val="000000"/>
              </a:solidFill>
              <a:ea typeface="ＭＳ Ｐゴシック"/>
              <a:cs typeface="MS PGothic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2279651" y="4826000"/>
            <a:ext cx="7883525" cy="0"/>
          </a:xfrm>
          <a:prstGeom prst="line">
            <a:avLst/>
          </a:prstGeom>
          <a:noFill/>
          <a:ln w="57150">
            <a:solidFill>
              <a:srgbClr val="F26937"/>
            </a:solidFill>
            <a:round/>
            <a:headEnd/>
            <a:tailEnd/>
          </a:ln>
        </p:spPr>
        <p:txBody>
          <a:bodyPr/>
          <a:lstStyle/>
          <a:p>
            <a:pPr>
              <a:buFont typeface="Times New Roman" pitchFamily="-111" charset="0"/>
              <a:buNone/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  <a:cs typeface="MS PGothic" charset="0"/>
            </a:endParaRPr>
          </a:p>
        </p:txBody>
      </p:sp>
      <p:sp>
        <p:nvSpPr>
          <p:cNvPr id="15373" name="Text Box 4"/>
          <p:cNvSpPr txBox="1">
            <a:spLocks noChangeArrowheads="1"/>
          </p:cNvSpPr>
          <p:nvPr/>
        </p:nvSpPr>
        <p:spPr bwMode="auto">
          <a:xfrm>
            <a:off x="2438400" y="4840288"/>
            <a:ext cx="1396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ES" sz="2000" b="1"/>
              <a:t>Trombosis</a:t>
            </a:r>
          </a:p>
        </p:txBody>
      </p:sp>
      <p:sp>
        <p:nvSpPr>
          <p:cNvPr id="15374" name="Text Box 5"/>
          <p:cNvSpPr txBox="1">
            <a:spLocks noChangeArrowheads="1"/>
          </p:cNvSpPr>
          <p:nvPr/>
        </p:nvSpPr>
        <p:spPr bwMode="auto">
          <a:xfrm>
            <a:off x="8301038" y="4840288"/>
            <a:ext cx="1396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ES" sz="2000" b="1"/>
              <a:t>Sangrado</a:t>
            </a:r>
          </a:p>
        </p:txBody>
      </p:sp>
      <p:sp>
        <p:nvSpPr>
          <p:cNvPr id="15375" name="Text Box 1033"/>
          <p:cNvSpPr txBox="1">
            <a:spLocks noChangeArrowheads="1"/>
          </p:cNvSpPr>
          <p:nvPr/>
        </p:nvSpPr>
        <p:spPr bwMode="auto">
          <a:xfrm>
            <a:off x="1965325" y="16891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E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6" name="Text Box 1222"/>
          <p:cNvSpPr txBox="1">
            <a:spLocks noChangeArrowheads="1"/>
          </p:cNvSpPr>
          <p:nvPr/>
        </p:nvSpPr>
        <p:spPr bwMode="auto">
          <a:xfrm>
            <a:off x="5492750" y="1328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ES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2" name="Rectangle 1220"/>
          <p:cNvGraphicFramePr>
            <a:graphicFrameLocks noGrp="1"/>
          </p:cNvGraphicFramePr>
          <p:nvPr>
            <p:ph idx="1"/>
          </p:nvPr>
        </p:nvGraphicFramePr>
        <p:xfrm>
          <a:off x="1801813" y="1341439"/>
          <a:ext cx="2894012" cy="3281363"/>
        </p:xfrm>
        <a:graphic>
          <a:graphicData uri="http://schemas.openxmlformats.org/drawingml/2006/table">
            <a:tbl>
              <a:tblPr/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CHA</a:t>
                      </a:r>
                      <a:r>
                        <a:rPr kumimoji="0" lang="es-ES" altLang="es-E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s-ES" alt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DS</a:t>
                      </a:r>
                      <a:r>
                        <a:rPr kumimoji="0" lang="es-ES" altLang="es-E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s-ES" alt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-VASc</a:t>
                      </a:r>
                      <a:endParaRPr kumimoji="0" lang="es-ES" altLang="es-ES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Puntuación</a:t>
                      </a:r>
                      <a:endParaRPr kumimoji="0" lang="es-ES" alt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HF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TA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s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ge (edad) ≥ 75 </a:t>
                      </a:r>
                      <a:endParaRPr kumimoji="0" lang="es-ES" alt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iabetes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s-ES" alt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troke</a:t>
                      </a:r>
                      <a:r>
                        <a:rPr kumimoji="0" lang="es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(ictus)/AIT/TE</a:t>
                      </a:r>
                      <a:endParaRPr kumimoji="0" lang="es-ES" alt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57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ascular (enfermedad)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ge (edad) 65-75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s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exo (femenino) </a:t>
                      </a:r>
                      <a:endParaRPr kumimoji="0" lang="es-ES" alt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8" marR="78868" marT="39390" marB="393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5409" name="Text Box 1033"/>
          <p:cNvSpPr txBox="1">
            <a:spLocks noChangeArrowheads="1"/>
          </p:cNvSpPr>
          <p:nvPr/>
        </p:nvSpPr>
        <p:spPr bwMode="auto">
          <a:xfrm>
            <a:off x="1747838" y="1778000"/>
            <a:ext cx="15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s-ES_tradnl" altLang="es-E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10" name="Text Box 1222"/>
          <p:cNvSpPr txBox="1">
            <a:spLocks noChangeArrowheads="1"/>
          </p:cNvSpPr>
          <p:nvPr/>
        </p:nvSpPr>
        <p:spPr bwMode="auto">
          <a:xfrm>
            <a:off x="5275263" y="1417638"/>
            <a:ext cx="15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s-ES_tradnl" altLang="es-ES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8125905"/>
              </p:ext>
            </p:extLst>
          </p:nvPr>
        </p:nvGraphicFramePr>
        <p:xfrm>
          <a:off x="4799385" y="1339091"/>
          <a:ext cx="1381125" cy="328340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357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CHA</a:t>
                      </a:r>
                      <a:r>
                        <a:rPr kumimoji="0" lang="es-ES" altLang="es-ES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s-ES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DS</a:t>
                      </a:r>
                      <a:r>
                        <a:rPr kumimoji="0" lang="es-ES" altLang="es-ES" sz="1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s-ES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-VASc</a:t>
                      </a:r>
                      <a:endParaRPr kumimoji="0" lang="es-ES" alt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Tasa ACV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(% año)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0,84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1,75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2,6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3,2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4,0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6,7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9,8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9,6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6,7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</a:t>
                      </a:r>
                      <a:endParaRPr kumimoji="0" lang="es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15,2</a:t>
                      </a:r>
                      <a:endParaRPr kumimoji="0" lang="es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65" marR="78865" marT="39402" marB="394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6" name="Group 87"/>
          <p:cNvGraphicFramePr>
            <a:graphicFrameLocks noGrp="1"/>
          </p:cNvGraphicFramePr>
          <p:nvPr/>
        </p:nvGraphicFramePr>
        <p:xfrm>
          <a:off x="7913688" y="1341439"/>
          <a:ext cx="2438400" cy="3249613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7838">
                <a:tc gridSpan="3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Riesgo alto ≥ 3 puntos</a:t>
                      </a: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Hipertensión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Anomalías renales/hepáticas</a:t>
                      </a:r>
                      <a:endParaRPr kumimoji="0" lang="es-ES" alt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 o 2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242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Stroke (ictus)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Bleeding (sangrado)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242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Lábil INR</a:t>
                      </a:r>
                      <a:endParaRPr kumimoji="0" lang="es-ES" alt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Edad avanzada    (&gt; 75)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</a:t>
                      </a:r>
                      <a:endParaRPr kumimoji="0" lang="es-ES" altLang="es-ES" sz="1200" b="1" i="1" u="none" strike="noStrike" cap="none" normalizeH="0" baseline="0">
                        <a:ln>
                          <a:noFill/>
                        </a:ln>
                        <a:solidFill>
                          <a:srgbClr val="CE073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Drogas/alcohol</a:t>
                      </a:r>
                      <a:endParaRPr kumimoji="0" lang="es-ES" alt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 o 2</a:t>
                      </a:r>
                      <a:endParaRPr kumimoji="0" lang="es-ES" alt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813" marR="78813" marT="39369" marB="393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7" name="Group 85"/>
          <p:cNvGraphicFramePr>
            <a:graphicFrameLocks noGrp="1"/>
          </p:cNvGraphicFramePr>
          <p:nvPr/>
        </p:nvGraphicFramePr>
        <p:xfrm>
          <a:off x="6465888" y="1349375"/>
          <a:ext cx="1346200" cy="2290766"/>
        </p:xfrm>
        <a:graphic>
          <a:graphicData uri="http://schemas.openxmlformats.org/drawingml/2006/table">
            <a:tbl>
              <a:tblPr/>
              <a:tblGrid>
                <a:gridCol w="58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91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HAS-BLED</a:t>
                      </a:r>
                      <a:endPara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Sangradomayor</a:t>
                      </a:r>
                      <a:endPara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(% año)</a:t>
                      </a:r>
                      <a:endParaRPr kumimoji="0" lang="es-ES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0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1,2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2,8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3,6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6,0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9,5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93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26937"/>
                        </a:buClr>
                        <a:buSzPct val="80000"/>
                        <a:buFont typeface="ZapfChancery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F26937"/>
                        </a:buClr>
                        <a:buSzPct val="95000"/>
                        <a:buFont typeface="Symbol" panose="05050102010706020507" pitchFamily="18" charset="2"/>
                        <a:defRPr sz="13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4004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7,4</a:t>
                      </a:r>
                      <a:endParaRPr kumimoji="0" lang="es-ES" alt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795" marR="78795" marT="39404" marB="394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1627671" y="1133956"/>
            <a:ext cx="4641294" cy="373955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970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Título"/>
          <p:cNvSpPr>
            <a:spLocks noGrp="1"/>
          </p:cNvSpPr>
          <p:nvPr>
            <p:ph type="title"/>
          </p:nvPr>
        </p:nvSpPr>
        <p:spPr>
          <a:xfrm>
            <a:off x="1841501" y="331788"/>
            <a:ext cx="8229600" cy="857250"/>
          </a:xfrm>
        </p:spPr>
        <p:txBody>
          <a:bodyPr/>
          <a:lstStyle/>
          <a:p>
            <a:pPr algn="ctr"/>
            <a:r>
              <a:rPr lang="es-ES_tradnl" altLang="es-E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 la ESC de 2016: elección de anticoagulante</a:t>
            </a:r>
            <a:endParaRPr lang="es-ES" altLang="es-E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1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52" y="1189038"/>
            <a:ext cx="6489336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532880" y="3180080"/>
            <a:ext cx="1940560" cy="184912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947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>
          <a:xfrm>
            <a:off x="1788825" y="373352"/>
            <a:ext cx="8229600" cy="857250"/>
          </a:xfrm>
        </p:spPr>
        <p:txBody>
          <a:bodyPr/>
          <a:lstStyle/>
          <a:p>
            <a:pPr algn="ctr"/>
            <a:r>
              <a:rPr lang="es-ES_tradnl" altLang="es-E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 la ESC de 2016: elección de anticoagulante</a:t>
            </a:r>
            <a:endParaRPr lang="es-ES" altLang="es-E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1356" y="1261414"/>
            <a:ext cx="58245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282449" y="6317671"/>
            <a:ext cx="55334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ct val="75000"/>
              <a:defRPr/>
            </a:pPr>
            <a:r>
              <a:rPr lang="en-US" sz="1000" b="1" i="1" spc="15" dirty="0" err="1">
                <a:solidFill>
                  <a:srgbClr val="002060"/>
                </a:solidFill>
                <a:latin typeface="Arial" pitchFamily="34" charset="0"/>
              </a:rPr>
              <a:t>Kirchhof</a:t>
            </a:r>
            <a:r>
              <a:rPr lang="en-US" sz="1000" b="1" i="1" spc="15" dirty="0">
                <a:solidFill>
                  <a:srgbClr val="002060"/>
                </a:solidFill>
                <a:latin typeface="Arial" pitchFamily="34" charset="0"/>
              </a:rPr>
              <a:t> P et al. </a:t>
            </a:r>
            <a:r>
              <a:rPr lang="en-US" sz="1000" b="1" i="1" spc="15" dirty="0" err="1">
                <a:solidFill>
                  <a:srgbClr val="002060"/>
                </a:solidFill>
                <a:latin typeface="Arial" pitchFamily="34" charset="0"/>
              </a:rPr>
              <a:t>Eur</a:t>
            </a:r>
            <a:r>
              <a:rPr lang="en-US" sz="1000" b="1" i="1" spc="15" dirty="0">
                <a:solidFill>
                  <a:srgbClr val="002060"/>
                </a:solidFill>
                <a:latin typeface="Arial" pitchFamily="34" charset="0"/>
              </a:rPr>
              <a:t> Heart J. 2016. doi:10.1093/</a:t>
            </a:r>
            <a:r>
              <a:rPr lang="en-US" sz="1000" b="1" i="1" spc="15" dirty="0" err="1">
                <a:solidFill>
                  <a:srgbClr val="002060"/>
                </a:solidFill>
                <a:latin typeface="Arial" pitchFamily="34" charset="0"/>
              </a:rPr>
              <a:t>eurheartj</a:t>
            </a:r>
            <a:r>
              <a:rPr lang="en-US" sz="1000" b="1" i="1" spc="15" dirty="0">
                <a:solidFill>
                  <a:srgbClr val="002060"/>
                </a:solidFill>
                <a:latin typeface="Arial" pitchFamily="34" charset="0"/>
              </a:rPr>
              <a:t>/ehw210</a:t>
            </a:r>
            <a:r>
              <a:rPr lang="en-US" sz="1000" b="1" i="1" spc="15" dirty="0">
                <a:latin typeface="Arial" pitchFamily="34" charset="0"/>
              </a:rPr>
              <a:t>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844292" y="5703563"/>
            <a:ext cx="1006475" cy="37941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31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1"/>
  <p:tag name="SID" val="398"/>
  <p:tag name="NAME" val="RecomendacionesPacientes con Sangrados GI previo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e1e90e36-a310-4107-8403-a0823ba3a0d7.2.A21EFw==.1"/>
  <p:tag name="APLORISLIBHASH" val="adnWtLV0WPdOzkI6deUNoQYi+lI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1"/>
  <p:tag name="SID" val="366"/>
  <p:tag name="NAME" val="Transición entre anticoagulantes"/>
</p:tagLst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312</TotalTime>
  <Words>1946</Words>
  <Application>Microsoft Office PowerPoint</Application>
  <PresentationFormat>Personalizado</PresentationFormat>
  <Paragraphs>314</Paragraphs>
  <Slides>29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Espiral</vt:lpstr>
      <vt:lpstr>Anticoagulación en Atención Primaria</vt:lpstr>
      <vt:lpstr>Índice</vt:lpstr>
      <vt:lpstr>Diapositiva 3</vt:lpstr>
      <vt:lpstr>Diapositiva 4</vt:lpstr>
      <vt:lpstr>A quién anticoagular y a quién no</vt:lpstr>
      <vt:lpstr> Qué escala predice mejor el riesgo trombótico</vt:lpstr>
      <vt:lpstr>Riesgo de tromboembolia y de sangrado</vt:lpstr>
      <vt:lpstr>Recomendaciones de la ESC de 2016: elección de anticoagulante</vt:lpstr>
      <vt:lpstr>Recomendaciones de la ESC de 2016: elección de anticoagulante</vt:lpstr>
      <vt:lpstr>Limitaciones de los AVK</vt:lpstr>
      <vt:lpstr>Limitaciones de los AVK</vt:lpstr>
      <vt:lpstr>Limitaciones de los AVK</vt:lpstr>
      <vt:lpstr>Riesgo de ictus y de mortalidad en función del tiempo en rango terapéutico (TRT)</vt:lpstr>
      <vt:lpstr>¿Podemos predecir un mal control de la anticoagulación con AVK? </vt:lpstr>
      <vt:lpstr>Diapositiva 15</vt:lpstr>
      <vt:lpstr>Diapositiva 16</vt:lpstr>
      <vt:lpstr>Diapositiva 17</vt:lpstr>
      <vt:lpstr>Diapositiva 18</vt:lpstr>
      <vt:lpstr>Diapositiva 19</vt:lpstr>
      <vt:lpstr>Dosificación de ACODs</vt:lpstr>
      <vt:lpstr>ACOD en ERC</vt:lpstr>
      <vt:lpstr>Uso de ACOD a dosis bajas</vt:lpstr>
      <vt:lpstr>Diapositiva 23</vt:lpstr>
      <vt:lpstr>Diapositiva 24</vt:lpstr>
      <vt:lpstr>Manejo del riesgo de sangrado GI</vt:lpstr>
      <vt:lpstr>Sugerencias para pacientes con sangrados gastrointestinales previos</vt:lpstr>
      <vt:lpstr>Transición entre anticoagulantes</vt:lpstr>
      <vt:lpstr>Combinación eficacia-seguridad de los ACOD</vt:lpstr>
      <vt:lpstr>Diapositiva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de FANV en Atención Primaria</dc:title>
  <dc:creator>Usuario de Windows</dc:creator>
  <cp:lastModifiedBy>CS Valdefuentes</cp:lastModifiedBy>
  <cp:revision>91</cp:revision>
  <dcterms:created xsi:type="dcterms:W3CDTF">2018-09-04T10:04:22Z</dcterms:created>
  <dcterms:modified xsi:type="dcterms:W3CDTF">2019-03-05T10:26:24Z</dcterms:modified>
</cp:coreProperties>
</file>